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70.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6.jpg" ContentType="image/jpeg"/>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3"/>
    <p:sldMasterId id="2147483839" r:id="rId4"/>
  </p:sldMasterIdLst>
  <p:notesMasterIdLst>
    <p:notesMasterId r:id="rId60"/>
  </p:notesMasterIdLst>
  <p:sldIdLst>
    <p:sldId id="662" r:id="rId5"/>
    <p:sldId id="495" r:id="rId6"/>
    <p:sldId id="743" r:id="rId7"/>
    <p:sldId id="726" r:id="rId8"/>
    <p:sldId id="695" r:id="rId9"/>
    <p:sldId id="265" r:id="rId10"/>
    <p:sldId id="728" r:id="rId11"/>
    <p:sldId id="727" r:id="rId12"/>
    <p:sldId id="2998" r:id="rId13"/>
    <p:sldId id="754" r:id="rId14"/>
    <p:sldId id="755" r:id="rId15"/>
    <p:sldId id="3009" r:id="rId16"/>
    <p:sldId id="3000" r:id="rId17"/>
    <p:sldId id="3002" r:id="rId18"/>
    <p:sldId id="2996" r:id="rId19"/>
    <p:sldId id="447" r:id="rId20"/>
    <p:sldId id="2986" r:id="rId21"/>
    <p:sldId id="3003" r:id="rId22"/>
    <p:sldId id="549" r:id="rId23"/>
    <p:sldId id="446" r:id="rId24"/>
    <p:sldId id="749" r:id="rId25"/>
    <p:sldId id="733" r:id="rId26"/>
    <p:sldId id="383" r:id="rId27"/>
    <p:sldId id="630" r:id="rId28"/>
    <p:sldId id="371" r:id="rId29"/>
    <p:sldId id="637" r:id="rId30"/>
    <p:sldId id="730" r:id="rId31"/>
    <p:sldId id="2988" r:id="rId32"/>
    <p:sldId id="741" r:id="rId33"/>
    <p:sldId id="2989" r:id="rId34"/>
    <p:sldId id="2994" r:id="rId35"/>
    <p:sldId id="2993" r:id="rId36"/>
    <p:sldId id="325" r:id="rId37"/>
    <p:sldId id="317" r:id="rId38"/>
    <p:sldId id="266" r:id="rId39"/>
    <p:sldId id="324" r:id="rId40"/>
    <p:sldId id="294" r:id="rId41"/>
    <p:sldId id="740" r:id="rId42"/>
    <p:sldId id="285" r:id="rId43"/>
    <p:sldId id="3007" r:id="rId44"/>
    <p:sldId id="3006" r:id="rId45"/>
    <p:sldId id="3004" r:id="rId46"/>
    <p:sldId id="256" r:id="rId47"/>
    <p:sldId id="257" r:id="rId48"/>
    <p:sldId id="3001" r:id="rId49"/>
    <p:sldId id="739" r:id="rId50"/>
    <p:sldId id="393" r:id="rId51"/>
    <p:sldId id="659" r:id="rId52"/>
    <p:sldId id="628" r:id="rId53"/>
    <p:sldId id="732" r:id="rId54"/>
    <p:sldId id="753" r:id="rId55"/>
    <p:sldId id="752" r:id="rId56"/>
    <p:sldId id="261" r:id="rId57"/>
    <p:sldId id="2952" r:id="rId58"/>
    <p:sldId id="259" r:id="rId59"/>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3" autoAdjust="0"/>
    <p:restoredTop sz="96344" autoAdjust="0"/>
  </p:normalViewPr>
  <p:slideViewPr>
    <p:cSldViewPr snapToGrid="0" showGuides="1">
      <p:cViewPr varScale="1">
        <p:scale>
          <a:sx n="101" d="100"/>
          <a:sy n="101" d="100"/>
        </p:scale>
        <p:origin x="150" y="30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2023/1/20</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nasadaacs.eos.nasa.gov/articles/2008/2008_gps.html" TargetMode="External"/><Relationship Id="rId3" Type="http://schemas.openxmlformats.org/officeDocument/2006/relationships/hyperlink" Target="http://www.darpa.mil/Docs/FY2011PresBudget28Jan10%20Final.pdf" TargetMode="External"/><Relationship Id="rId7" Type="http://schemas.openxmlformats.org/officeDocument/2006/relationships/hyperlink" Target="http://www.cisl.ucar.edu/research/math.jsp"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www.darpa.mil/STO/underground/ataem.html" TargetMode="External"/><Relationship Id="rId5" Type="http://schemas.openxmlformats.org/officeDocument/2006/relationships/hyperlink" Target="http://en.wikipedia.org/wiki/Kola_Peninsula" TargetMode="External"/><Relationship Id="rId4" Type="http://schemas.openxmlformats.org/officeDocument/2006/relationships/hyperlink" Target="http://pubs.usgs.gov/gip/interio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19</a:t>
            </a:fld>
            <a:endParaRPr kumimoji="1" lang="ja-JP" altLang="en-US"/>
          </a:p>
        </p:txBody>
      </p:sp>
    </p:spTree>
    <p:extLst>
      <p:ext uri="{BB962C8B-B14F-4D97-AF65-F5344CB8AC3E}">
        <p14:creationId xmlns:p14="http://schemas.microsoft.com/office/powerpoint/2010/main" val="335165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20</a:t>
            </a:fld>
            <a:endParaRPr kumimoji="1" lang="ja-JP" altLang="en-US"/>
          </a:p>
        </p:txBody>
      </p:sp>
    </p:spTree>
    <p:extLst>
      <p:ext uri="{BB962C8B-B14F-4D97-AF65-F5344CB8AC3E}">
        <p14:creationId xmlns:p14="http://schemas.microsoft.com/office/powerpoint/2010/main" val="3662702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3551261B-67D4-4259-9C45-6EDEAE3E4B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FA000917-9171-4156-933B-66A9FB6F61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a:t>米国防総省の国防高等研究計画庁</a:t>
            </a:r>
            <a:r>
              <a:rPr lang="en-US" altLang="ja-JP"/>
              <a:t>(DARPA)</a:t>
            </a:r>
            <a:r>
              <a:rPr lang="ja-JP" altLang="en-US"/>
              <a:t>が、「地球の透視</a:t>
            </a:r>
            <a:r>
              <a:rPr lang="en-US" altLang="ja-JP"/>
              <a:t>(Transparent Earth)</a:t>
            </a:r>
            <a:r>
              <a:rPr lang="ja-JP" altLang="en-US"/>
              <a:t>」</a:t>
            </a:r>
            <a:r>
              <a:rPr lang="ja-JP" altLang="en-US">
                <a:hlinkClick r:id="rId3"/>
              </a:rPr>
              <a:t>プロジェクト</a:t>
            </a:r>
            <a:r>
              <a:rPr lang="en-US" altLang="ja-JP"/>
              <a:t>(PDF</a:t>
            </a:r>
            <a:r>
              <a:rPr lang="ja-JP" altLang="en-US"/>
              <a:t>ファイル</a:t>
            </a:r>
            <a:r>
              <a:rPr lang="en-US" altLang="ja-JP"/>
              <a:t>)</a:t>
            </a:r>
            <a:r>
              <a:rPr lang="ja-JP" altLang="en-US"/>
              <a:t>を立ち上げる計画だ。「地球の物理特性、化学特性、動力学特性を、地下</a:t>
            </a:r>
            <a:r>
              <a:rPr lang="en-US" altLang="ja-JP"/>
              <a:t>5</a:t>
            </a:r>
            <a:r>
              <a:rPr lang="ja-JP" altLang="en-US"/>
              <a:t>キロメートルまで」表示できるリアルタイム</a:t>
            </a:r>
            <a:r>
              <a:rPr lang="en-US" altLang="ja-JP"/>
              <a:t>3D</a:t>
            </a:r>
            <a:r>
              <a:rPr lang="ja-JP" altLang="en-US"/>
              <a:t>マップの製作に、</a:t>
            </a:r>
            <a:r>
              <a:rPr lang="en-US" altLang="ja-JP"/>
              <a:t>2011</a:t>
            </a:r>
            <a:r>
              <a:rPr lang="ja-JP" altLang="en-US"/>
              <a:t>会計年度の予算から</a:t>
            </a:r>
            <a:r>
              <a:rPr lang="en-US" altLang="ja-JP"/>
              <a:t>400</a:t>
            </a:r>
            <a:r>
              <a:rPr lang="ja-JP" altLang="en-US"/>
              <a:t>万ドルを投じるという。</a:t>
            </a:r>
          </a:p>
          <a:p>
            <a:r>
              <a:rPr lang="ja-JP" altLang="en-US"/>
              <a:t>一見すると、ぱっとしないアイディアに思える。地殻から核まで、地球の深さは</a:t>
            </a:r>
            <a:r>
              <a:rPr lang="en-US" altLang="ja-JP"/>
              <a:t>5600</a:t>
            </a:r>
            <a:r>
              <a:rPr lang="ja-JP" altLang="en-US"/>
              <a:t>キロメートル以上もあり、</a:t>
            </a:r>
            <a:r>
              <a:rPr lang="en-US" altLang="ja-JP"/>
              <a:t>DARPA</a:t>
            </a:r>
            <a:r>
              <a:rPr lang="ja-JP" altLang="en-US"/>
              <a:t>の計画は文字通り「表面を引っかく」ものにすぎないからだ。しかし、深さわずか</a:t>
            </a:r>
            <a:r>
              <a:rPr lang="en-US" altLang="ja-JP"/>
              <a:t>5</a:t>
            </a:r>
            <a:r>
              <a:rPr lang="ja-JP" altLang="en-US"/>
              <a:t>キロメートルといえども、地下で日々進行していることについて、現在の地質学や地球物理学はほとんど分かっていない。</a:t>
            </a:r>
          </a:p>
          <a:p>
            <a:r>
              <a:rPr lang="ja-JP" altLang="en-US"/>
              <a:t>人類の歴史上もっとも深く掘られた穴は、ソビエト連邦がコラ半島で行なったボーリングのものだ。ソ連は地殻を</a:t>
            </a:r>
            <a:r>
              <a:rPr lang="ja-JP" altLang="en-US">
                <a:hlinkClick r:id="rId4"/>
              </a:rPr>
              <a:t>地下約</a:t>
            </a:r>
            <a:r>
              <a:rPr lang="en-US" altLang="ja-JP">
                <a:hlinkClick r:id="rId4"/>
              </a:rPr>
              <a:t>12</a:t>
            </a:r>
            <a:r>
              <a:rPr lang="ja-JP" altLang="en-US">
                <a:hlinkClick r:id="rId4"/>
              </a:rPr>
              <a:t>キロメートル</a:t>
            </a:r>
            <a:r>
              <a:rPr lang="ja-JP" altLang="en-US"/>
              <a:t>まで掘り進めるのに</a:t>
            </a:r>
            <a:r>
              <a:rPr lang="en-US" altLang="ja-JP"/>
              <a:t>19</a:t>
            </a:r>
            <a:r>
              <a:rPr lang="ja-JP" altLang="en-US"/>
              <a:t>年をかけた。</a:t>
            </a:r>
            <a:r>
              <a:rPr lang="en-US" altLang="ja-JP"/>
              <a:t>[</a:t>
            </a:r>
            <a:r>
              <a:rPr lang="ja-JP" altLang="en-US">
                <a:hlinkClick r:id="rId5"/>
              </a:rPr>
              <a:t>コラ半島</a:t>
            </a:r>
            <a:r>
              <a:rPr lang="ja-JP" altLang="en-US"/>
              <a:t>では燐灰石の採掘が行なわれたほか、ソ連時代の軍用廃棄原子炉が</a:t>
            </a:r>
            <a:r>
              <a:rPr lang="en-US" altLang="ja-JP"/>
              <a:t>250</a:t>
            </a:r>
            <a:r>
              <a:rPr lang="ja-JP" altLang="en-US"/>
              <a:t>基ある</a:t>
            </a:r>
            <a:r>
              <a:rPr lang="en-US" altLang="ja-JP"/>
              <a:t>]</a:t>
            </a:r>
          </a:p>
          <a:p>
            <a:r>
              <a:rPr lang="en-US" altLang="ja-JP"/>
              <a:t>DARPA</a:t>
            </a:r>
            <a:r>
              <a:rPr lang="ja-JP" altLang="en-US"/>
              <a:t>は、巨大ドリルで穴を掘るのではなく、</a:t>
            </a:r>
            <a:r>
              <a:rPr lang="ja-JP" altLang="en-US">
                <a:hlinkClick r:id="rId6"/>
              </a:rPr>
              <a:t>センサー技術</a:t>
            </a:r>
            <a:r>
              <a:rPr lang="ja-JP" altLang="en-US"/>
              <a:t>のイノベーションを活用することで、定期的に更新されていくような地球活動モデルを開発したいと考えている。</a:t>
            </a:r>
          </a:p>
          <a:p>
            <a:r>
              <a:rPr lang="ja-JP" altLang="en-US"/>
              <a:t>まずセンサーで「地表下の活動を示す自然指標」を検知する。そこに、地球物理学上の乱流や構造プレートの移動といった、地球のさまざまな自然現象を判断するための</a:t>
            </a:r>
            <a:r>
              <a:rPr lang="ja-JP" altLang="en-US">
                <a:hlinkClick r:id="rId7"/>
              </a:rPr>
              <a:t>数学的アルゴリズム</a:t>
            </a:r>
            <a:r>
              <a:rPr lang="ja-JP" altLang="en-US"/>
              <a:t>を利用する。</a:t>
            </a:r>
          </a:p>
          <a:p>
            <a:r>
              <a:rPr lang="ja-JP" altLang="en-US"/>
              <a:t>アルゴリズムの利用は、惑星の地図作成や予測科学の分野ですでに行なわれているが、これにハイテクセンサーが追加されることで、新しいデータが常に提供されるようになる。</a:t>
            </a:r>
          </a:p>
          <a:p>
            <a:r>
              <a:rPr lang="ja-JP" altLang="en-US"/>
              <a:t>米航空宇宙局</a:t>
            </a:r>
            <a:r>
              <a:rPr lang="en-US" altLang="ja-JP"/>
              <a:t>(NASA)</a:t>
            </a:r>
            <a:r>
              <a:rPr lang="ja-JP" altLang="en-US"/>
              <a:t>は、</a:t>
            </a:r>
            <a:r>
              <a:rPr lang="en-US" altLang="ja-JP"/>
              <a:t>GPS</a:t>
            </a:r>
            <a:r>
              <a:rPr lang="ja-JP" altLang="en-US"/>
              <a:t>信号を使って地上を観測して</a:t>
            </a:r>
            <a:r>
              <a:rPr lang="ja-JP" altLang="en-US">
                <a:hlinkClick r:id="rId8"/>
              </a:rPr>
              <a:t>火山噴火の予知</a:t>
            </a:r>
            <a:r>
              <a:rPr lang="ja-JP" altLang="en-US"/>
              <a:t>を行なっているが、</a:t>
            </a:r>
            <a:r>
              <a:rPr lang="en-US" altLang="ja-JP"/>
              <a:t>NASA</a:t>
            </a:r>
            <a:r>
              <a:rPr lang="ja-JP" altLang="en-US"/>
              <a:t>のプロジェクトはそれよりはるかに進化したものになる。地下までを含めたグローバルな</a:t>
            </a:r>
            <a:r>
              <a:rPr lang="en-US" altLang="ja-JP"/>
              <a:t>3D</a:t>
            </a:r>
            <a:r>
              <a:rPr lang="ja-JP" altLang="en-US"/>
              <a:t>モデルであり、リアルタイムで更新していくものになるのだ。</a:t>
            </a:r>
          </a:p>
          <a:p>
            <a:r>
              <a:rPr lang="ja-JP" altLang="en-US"/>
              <a:t>こうして得られる情報は地震予知、噴火予測などにとって有用なものだが、同ツールは軍事目的にも利用されるのではないかと、ある匿名の地球科学者は推測している。「このプログラムの本当の目的はおそらく、埋設された手強い地下施設</a:t>
            </a:r>
            <a:r>
              <a:rPr lang="en-US" altLang="ja-JP"/>
              <a:t>(UGF)</a:t>
            </a:r>
            <a:r>
              <a:rPr lang="ja-JP" altLang="en-US"/>
              <a:t>を探しだし、狙いを定め、破壊することにある」</a:t>
            </a:r>
          </a:p>
          <a:p>
            <a:r>
              <a:rPr lang="en-US" altLang="ja-JP"/>
              <a:t>DARPA</a:t>
            </a:r>
            <a:r>
              <a:rPr lang="ja-JP" altLang="en-US"/>
              <a:t>によると</a:t>
            </a:r>
            <a:r>
              <a:rPr lang="en-US" altLang="ja-JP"/>
              <a:t>2015</a:t>
            </a:r>
            <a:r>
              <a:rPr lang="ja-JP" altLang="en-US"/>
              <a:t>年までに、この新しい</a:t>
            </a:r>
            <a:r>
              <a:rPr lang="en-US" altLang="ja-JP"/>
              <a:t>3D</a:t>
            </a:r>
            <a:r>
              <a:rPr lang="ja-JP" altLang="en-US"/>
              <a:t>モデルを米陸軍、米空軍、特殊作戦の部隊、情報機関が利用可能になるという。</a:t>
            </a:r>
          </a:p>
          <a:p>
            <a:pPr eaLnBrk="1" hangingPunct="1">
              <a:spcBef>
                <a:spcPct val="0"/>
              </a:spcBef>
            </a:pPr>
            <a:endParaRPr lang="en-US" altLang="ja-JP"/>
          </a:p>
        </p:txBody>
      </p:sp>
      <p:sp>
        <p:nvSpPr>
          <p:cNvPr id="59396" name="Slide Number Placeholder 3">
            <a:extLst>
              <a:ext uri="{FF2B5EF4-FFF2-40B4-BE49-F238E27FC236}">
                <a16:creationId xmlns:a16="http://schemas.microsoft.com/office/drawing/2014/main" id="{354D1423-926D-4E55-BD1B-B9EF3D194F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092A1C97-3379-4121-A5F6-6ABCB8399F5C}" type="slidenum">
              <a:rPr lang="en-US" altLang="ja-JP">
                <a:solidFill>
                  <a:srgbClr val="A6A6A6"/>
                </a:solidFill>
                <a:latin typeface="Tahoma" panose="020B0604030504040204" pitchFamily="34" charset="0"/>
              </a:rPr>
              <a:pPr>
                <a:spcBef>
                  <a:spcPct val="0"/>
                </a:spcBef>
              </a:pPr>
              <a:t>33</a:t>
            </a:fld>
            <a:endParaRPr lang="en-US" altLang="ja-JP">
              <a:solidFill>
                <a:srgbClr val="A6A6A6"/>
              </a:solidFill>
              <a:latin typeface="Tahoma" panose="020B060403050404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340339-3997-46DF-8FB5-D67F4BC0465C}" type="slidenum">
              <a:rPr kumimoji="1" lang="en-US" altLang="ja-JP" sz="1200" b="0" i="0" u="none" strike="noStrike" kern="1200" cap="none" spc="0" normalizeH="0" baseline="0" noProof="0" smtClean="0">
                <a:ln>
                  <a:noFill/>
                </a:ln>
                <a:solidFill>
                  <a:srgbClr val="A6A6A6"/>
                </a:solidFill>
                <a:effectLst/>
                <a:uLnTx/>
                <a:uFillTx/>
                <a:latin typeface="Tahoma" panose="020B0604030504040204" pitchFamily="34" charset="0"/>
                <a:ea typeface="ＭＳ Ｐゴシック" panose="020B0600070205080204" pitchFamily="50" charset="-128"/>
                <a:cs typeface="+mn-cs"/>
              </a:rPr>
              <a:pPr marL="0" marR="0" lvl="0" indent="0" algn="r" defTabSz="914400" rtl="0" eaLnBrk="1" fontAlgn="auto" latinLnBrk="0" hangingPunct="1">
                <a:lnSpc>
                  <a:spcPct val="100000"/>
                </a:lnSpc>
                <a:spcBef>
                  <a:spcPct val="0"/>
                </a:spcBef>
                <a:spcAft>
                  <a:spcPts val="0"/>
                </a:spcAft>
                <a:buClrTx/>
                <a:buSzTx/>
                <a:buFontTx/>
                <a:buNone/>
                <a:tabLst/>
                <a:defRPr/>
              </a:pPr>
              <a:t>35</a:t>
            </a:fld>
            <a:endParaRPr kumimoji="1" lang="en-US" altLang="ja-JP" sz="1200" b="0" i="0" u="none" strike="noStrike" kern="1200" cap="none" spc="0" normalizeH="0" baseline="0" noProof="0">
              <a:ln>
                <a:noFill/>
              </a:ln>
              <a:solidFill>
                <a:srgbClr val="A6A6A6"/>
              </a:solidFill>
              <a:effectLst/>
              <a:uLnTx/>
              <a:uFillTx/>
              <a:latin typeface="Tahoma" panose="020B060403050404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624141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dirty="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CB9DE58B-C2B1-41EB-AC5E-1C69D56A9012}" type="slidenum">
              <a:rPr lang="en-US" altLang="ja-JP" smtClean="0">
                <a:solidFill>
                  <a:srgbClr val="A6A6A6"/>
                </a:solidFill>
                <a:latin typeface="Tahoma" panose="020B0604030504040204" pitchFamily="34" charset="0"/>
              </a:rPr>
              <a:pPr>
                <a:spcBef>
                  <a:spcPct val="0"/>
                </a:spcBef>
              </a:pPr>
              <a:t>36</a:t>
            </a:fld>
            <a:endParaRPr lang="en-US" altLang="ja-JP">
              <a:solidFill>
                <a:srgbClr val="A6A6A6"/>
              </a:solidFill>
              <a:latin typeface="Tahoma" panose="020B0604030504040204" pitchFamily="34" charset="0"/>
            </a:endParaRPr>
          </a:p>
        </p:txBody>
      </p:sp>
    </p:spTree>
    <p:extLst>
      <p:ext uri="{BB962C8B-B14F-4D97-AF65-F5344CB8AC3E}">
        <p14:creationId xmlns:p14="http://schemas.microsoft.com/office/powerpoint/2010/main" val="171391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908698-9A5D-48EC-86EC-0F92CA65275F}" type="slidenum">
              <a:rPr kumimoji="1" lang="ja-JP" altLang="en-US" smtClean="0"/>
              <a:t>49</a:t>
            </a:fld>
            <a:endParaRPr kumimoji="1" lang="ja-JP" altLang="en-US"/>
          </a:p>
        </p:txBody>
      </p:sp>
    </p:spTree>
    <p:extLst>
      <p:ext uri="{BB962C8B-B14F-4D97-AF65-F5344CB8AC3E}">
        <p14:creationId xmlns:p14="http://schemas.microsoft.com/office/powerpoint/2010/main" val="4163064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4011390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68964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752846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425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61033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850633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5146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900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6222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73048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6350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8358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10259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212061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72897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A71DBD-C479-46DF-94A7-351AF4E58B53}" type="datetimeFigureOut">
              <a:rPr kumimoji="1" lang="ja-JP" altLang="en-US" smtClean="0"/>
              <a:t>2023/1/20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1536943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0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_and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1195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42" b="1" i="0">
                <a:solidFill>
                  <a:schemeClr val="tx1"/>
                </a:solidFill>
                <a:latin typeface="Meiryo UI"/>
                <a:cs typeface="Meiryo UI"/>
              </a:defRPr>
            </a:lvl1pPr>
          </a:lstStyle>
          <a:p>
            <a:endParaRPr/>
          </a:p>
        </p:txBody>
      </p:sp>
      <p:sp>
        <p:nvSpPr>
          <p:cNvPr id="3" name="Holder 3"/>
          <p:cNvSpPr>
            <a:spLocks noGrp="1"/>
          </p:cNvSpPr>
          <p:nvPr>
            <p:ph sz="half" idx="2"/>
          </p:nvPr>
        </p:nvSpPr>
        <p:spPr>
          <a:xfrm>
            <a:off x="609601"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726" b="0" i="0">
                <a:solidFill>
                  <a:srgbClr val="696969"/>
                </a:solidFill>
                <a:latin typeface="Arial"/>
                <a:cs typeface="Arial"/>
              </a:defRPr>
            </a:lvl1pPr>
          </a:lstStyle>
          <a:p>
            <a:pPr marL="11527">
              <a:spcBef>
                <a:spcPts val="27"/>
              </a:spcBef>
            </a:pPr>
            <a:r>
              <a:rPr lang="en-US"/>
              <a:t>Copyright</a:t>
            </a:r>
            <a:r>
              <a:rPr lang="en-US" spc="103"/>
              <a:t> </a:t>
            </a:r>
            <a:r>
              <a:rPr lang="en-US"/>
              <a:t>©</a:t>
            </a:r>
            <a:r>
              <a:rPr lang="en-US" spc="27"/>
              <a:t> </a:t>
            </a:r>
            <a:r>
              <a:rPr lang="en-US"/>
              <a:t>2022</a:t>
            </a:r>
            <a:r>
              <a:rPr lang="en-US" spc="32"/>
              <a:t> </a:t>
            </a:r>
            <a:r>
              <a:rPr lang="en-US"/>
              <a:t>IHI</a:t>
            </a:r>
            <a:r>
              <a:rPr lang="en-US" spc="14"/>
              <a:t> </a:t>
            </a:r>
            <a:r>
              <a:rPr lang="en-US"/>
              <a:t>AEROSPACE</a:t>
            </a:r>
            <a:r>
              <a:rPr lang="en-US" spc="14"/>
              <a:t> </a:t>
            </a:r>
            <a:r>
              <a:rPr lang="en-US"/>
              <a:t>Co.,</a:t>
            </a:r>
            <a:r>
              <a:rPr lang="en-US" spc="64"/>
              <a:t> </a:t>
            </a:r>
            <a:r>
              <a:rPr lang="en-US"/>
              <a:t>Ltd.</a:t>
            </a:r>
            <a:r>
              <a:rPr lang="en-US" spc="64"/>
              <a:t> </a:t>
            </a:r>
            <a:r>
              <a:rPr lang="en-US"/>
              <a:t>All</a:t>
            </a:r>
            <a:r>
              <a:rPr lang="en-US" spc="14"/>
              <a:t> </a:t>
            </a:r>
            <a:r>
              <a:rPr lang="en-US"/>
              <a:t>Rights</a:t>
            </a:r>
            <a:r>
              <a:rPr lang="en-US" spc="73"/>
              <a:t> </a:t>
            </a:r>
            <a:r>
              <a:rPr lang="en-US" spc="-9"/>
              <a:t>Reserved.</a:t>
            </a:r>
            <a:endParaRPr lang="en-US" spc="-9" dirty="0"/>
          </a:p>
        </p:txBody>
      </p:sp>
      <p:sp>
        <p:nvSpPr>
          <p:cNvPr id="6" name="Holder 6"/>
          <p:cNvSpPr>
            <a:spLocks noGrp="1"/>
          </p:cNvSpPr>
          <p:nvPr>
            <p:ph type="dt" sz="half" idx="6"/>
          </p:nvPr>
        </p:nvSpPr>
        <p:spPr/>
        <p:txBody>
          <a:bodyPr lIns="0" tIns="0" rIns="0" bIns="0"/>
          <a:lstStyle>
            <a:lvl1pPr>
              <a:defRPr sz="726" b="0" i="0">
                <a:solidFill>
                  <a:srgbClr val="696969"/>
                </a:solidFill>
                <a:latin typeface="ＭＳ Ｐゴシック"/>
                <a:cs typeface="ＭＳ Ｐゴシック"/>
              </a:defRPr>
            </a:lvl1pPr>
          </a:lstStyle>
          <a:p>
            <a:pPr marL="11527">
              <a:lnSpc>
                <a:spcPts val="867"/>
              </a:lnSpc>
            </a:pPr>
            <a:r>
              <a:rPr lang="ja-JP" altLang="en-US" spc="68"/>
              <a:t>資料番号 </a:t>
            </a:r>
            <a:r>
              <a:rPr lang="en-US" altLang="ja-JP"/>
              <a:t>61</a:t>
            </a:r>
            <a:r>
              <a:rPr lang="en-US"/>
              <a:t>A-Z-2022-</a:t>
            </a:r>
            <a:r>
              <a:rPr lang="en-US" spc="-23"/>
              <a:t>019</a:t>
            </a:r>
            <a:endParaRPr lang="en-US" spc="-23" dirty="0"/>
          </a:p>
        </p:txBody>
      </p:sp>
      <p:sp>
        <p:nvSpPr>
          <p:cNvPr id="7" name="Holder 7"/>
          <p:cNvSpPr>
            <a:spLocks noGrp="1"/>
          </p:cNvSpPr>
          <p:nvPr>
            <p:ph type="sldNum" sz="quarter" idx="7"/>
          </p:nvPr>
        </p:nvSpPr>
        <p:spPr/>
        <p:txBody>
          <a:bodyPr lIns="0" tIns="0" rIns="0" bIns="0"/>
          <a:lstStyle>
            <a:lvl1pPr>
              <a:defRPr sz="998" b="0" i="0">
                <a:solidFill>
                  <a:srgbClr val="696969"/>
                </a:solidFill>
                <a:latin typeface="Arial"/>
                <a:cs typeface="Arial"/>
              </a:defRPr>
            </a:lvl1pPr>
          </a:lstStyle>
          <a:p>
            <a:pPr marL="106043">
              <a:spcBef>
                <a:spcPts val="32"/>
              </a:spcBef>
            </a:pPr>
            <a:fld id="{81D60167-4931-47E6-BA6A-407CBD079E47}" type="slidenum">
              <a:rPr lang="en-US" altLang="ja-JP" spc="9" smtClean="0"/>
              <a:pPr marL="106043">
                <a:spcBef>
                  <a:spcPts val="32"/>
                </a:spcBef>
              </a:pPr>
              <a:t>‹#›</a:t>
            </a:fld>
            <a:endParaRPr lang="en-US" altLang="ja-JP" spc="9" dirty="0"/>
          </a:p>
        </p:txBody>
      </p:sp>
    </p:spTree>
    <p:extLst>
      <p:ext uri="{BB962C8B-B14F-4D97-AF65-F5344CB8AC3E}">
        <p14:creationId xmlns:p14="http://schemas.microsoft.com/office/powerpoint/2010/main" val="2993004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4E84F85-D56B-440D-8980-0DC356F2C140}" type="datetimeFigureOut">
              <a:rPr kumimoji="1" lang="ja-JP" altLang="en-US" smtClean="0"/>
              <a:t>2023/1/20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976287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4E84F85-D56B-440D-8980-0DC356F2C140}" type="datetimeFigureOut">
              <a:rPr kumimoji="1" lang="ja-JP" altLang="en-US" smtClean="0"/>
              <a:t>2023/1/20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72117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34E84F85-D56B-440D-8980-0DC356F2C140}" type="datetimeFigureOut">
              <a:rPr kumimoji="1" lang="ja-JP" altLang="en-US" smtClean="0"/>
              <a:t>2023/1/20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40505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4E84F85-D56B-440D-8980-0DC356F2C140}" type="datetimeFigureOut">
              <a:rPr kumimoji="1" lang="ja-JP" altLang="en-US" smtClean="0"/>
              <a:t>2023/1/20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410319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4E84F85-D56B-440D-8980-0DC356F2C140}" type="datetimeFigureOut">
              <a:rPr kumimoji="1" lang="ja-JP" altLang="en-US" smtClean="0"/>
              <a:t>2023/1/20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036726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4E84F85-D56B-440D-8980-0DC356F2C140}" type="datetimeFigureOut">
              <a:rPr kumimoji="1" lang="ja-JP" altLang="en-US" smtClean="0"/>
              <a:t>2023/1/20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57487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4E84F85-D56B-440D-8980-0DC356F2C140}" type="datetimeFigureOut">
              <a:rPr kumimoji="1" lang="ja-JP" altLang="en-US" smtClean="0"/>
              <a:t>2023/1/20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2967273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E84F85-D56B-440D-8980-0DC356F2C140}" type="datetimeFigureOut">
              <a:rPr kumimoji="1" lang="ja-JP" altLang="en-US" smtClean="0"/>
              <a:t>2023/1/20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83808762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E84F85-D56B-440D-8980-0DC356F2C140}" type="datetimeFigureOut">
              <a:rPr kumimoji="1" lang="ja-JP" altLang="en-US" smtClean="0"/>
              <a:t>2023/1/20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7CC7E-5B57-41D4-8339-39DF34F295B7}" type="slidenum">
              <a:rPr kumimoji="1" lang="ja-JP" altLang="en-US" smtClean="0"/>
              <a:t>‹#›</a:t>
            </a:fld>
            <a:endParaRPr kumimoji="1" lang="ja-JP" altLang="en-US"/>
          </a:p>
        </p:txBody>
      </p:sp>
    </p:spTree>
    <p:extLst>
      <p:ext uri="{BB962C8B-B14F-4D97-AF65-F5344CB8AC3E}">
        <p14:creationId xmlns:p14="http://schemas.microsoft.com/office/powerpoint/2010/main" val="3720787066"/>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9.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gif"/><Relationship Id="rId2" Type="http://schemas.openxmlformats.org/officeDocument/2006/relationships/image" Target="../media/image43.jpg"/><Relationship Id="rId1" Type="http://schemas.openxmlformats.org/officeDocument/2006/relationships/slideLayout" Target="../slideLayouts/slideLayout13.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9.xml"/><Relationship Id="rId6" Type="http://schemas.openxmlformats.org/officeDocument/2006/relationships/image" Target="../media/image54.jpeg"/><Relationship Id="rId5" Type="http://schemas.openxmlformats.org/officeDocument/2006/relationships/image" Target="../media/image53.wmf"/><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hyperlink" Target="http://www.airforce-technology.com/projects/x47/"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4.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68.jpeg"/></Relationships>
</file>

<file path=ppt/slides/_rels/slide3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t.co/ECoBJZvkhl" TargetMode="External"/><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jp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3.xml"/><Relationship Id="rId5" Type="http://schemas.openxmlformats.org/officeDocument/2006/relationships/image" Target="../media/image81.jpeg"/><Relationship Id="rId4" Type="http://schemas.openxmlformats.org/officeDocument/2006/relationships/image" Target="../media/image80.jpeg"/></Relationships>
</file>

<file path=ppt/slides/_rels/slide4.xml.rels><?xml version="1.0" encoding="UTF-8" standalone="yes"?>
<Relationships xmlns="http://schemas.openxmlformats.org/package/2006/relationships"><Relationship Id="rId8" Type="http://schemas.openxmlformats.org/officeDocument/2006/relationships/hyperlink" Target="https://mitsui365.sharepoint.com/sites/02365/SitePages/=2022-ET-07.aspx" TargetMode="External"/><Relationship Id="rId13" Type="http://schemas.openxmlformats.org/officeDocument/2006/relationships/hyperlink" Target="https://mitsui365.sharepoint.com/sites/02365/SitePages/=2022-ET-12.aspx" TargetMode="External"/><Relationship Id="rId18" Type="http://schemas.openxmlformats.org/officeDocument/2006/relationships/image" Target="../media/image2.png"/><Relationship Id="rId3" Type="http://schemas.openxmlformats.org/officeDocument/2006/relationships/hyperlink" Target="https://mitsui365.sharepoint.com/sites/02365/SitePages/=2022-ET-02.aspx" TargetMode="External"/><Relationship Id="rId7" Type="http://schemas.openxmlformats.org/officeDocument/2006/relationships/hyperlink" Target="https://mitsui365.sharepoint.com/sites/02365/SitePages/=2022-ET-06.aspx" TargetMode="External"/><Relationship Id="rId12" Type="http://schemas.openxmlformats.org/officeDocument/2006/relationships/hyperlink" Target="https://mitsui365.sharepoint.com/sites/02365/SitePages/=2022-ET-11.aspx" TargetMode="External"/><Relationship Id="rId17" Type="http://schemas.openxmlformats.org/officeDocument/2006/relationships/hyperlink" Target="https://mitsui365.sharepoint.com/sites/02365/SitePages/=2022-ET-16.aspx" TargetMode="External"/><Relationship Id="rId2" Type="http://schemas.openxmlformats.org/officeDocument/2006/relationships/hyperlink" Target="https://mitsui365.sharepoint.com/sites/02365/SitePages/=2022-ET-01.aspx" TargetMode="External"/><Relationship Id="rId16" Type="http://schemas.openxmlformats.org/officeDocument/2006/relationships/hyperlink" Target="https://mitsui365.sharepoint.com/sites/02365/SitePages/=2022-ET-15.aspx" TargetMode="External"/><Relationship Id="rId20"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hyperlink" Target="https://mitsui365.sharepoint.com/sites/02365/SitePages/=2022-ET-05.aspx" TargetMode="External"/><Relationship Id="rId11" Type="http://schemas.openxmlformats.org/officeDocument/2006/relationships/hyperlink" Target="https://mitsui365.sharepoint.com/sites/02365/SitePages/=2022-ET-10.aspx" TargetMode="External"/><Relationship Id="rId5" Type="http://schemas.openxmlformats.org/officeDocument/2006/relationships/hyperlink" Target="https://mitsui365.sharepoint.com/sites/02365/SitePages/=2022-ET-04.aspx" TargetMode="External"/><Relationship Id="rId15" Type="http://schemas.openxmlformats.org/officeDocument/2006/relationships/hyperlink" Target="https://mitsui365.sharepoint.com/sites/02365/SitePages/=2022-ET-14.aspx" TargetMode="External"/><Relationship Id="rId10" Type="http://schemas.openxmlformats.org/officeDocument/2006/relationships/hyperlink" Target="https://mitsui365.sharepoint.com/sites/02365/SitePages/=2022-ET-09.aspx" TargetMode="External"/><Relationship Id="rId19" Type="http://schemas.openxmlformats.org/officeDocument/2006/relationships/image" Target="../media/image3.png"/><Relationship Id="rId4" Type="http://schemas.openxmlformats.org/officeDocument/2006/relationships/hyperlink" Target="https://mitsui365.sharepoint.com/sites/02365/SitePages/=2022-ET-03.aspx" TargetMode="External"/><Relationship Id="rId9" Type="http://schemas.openxmlformats.org/officeDocument/2006/relationships/hyperlink" Target="https://mitsui365.sharepoint.com/sites/02365/SitePages/=2022-ET-08.aspx" TargetMode="External"/><Relationship Id="rId14" Type="http://schemas.openxmlformats.org/officeDocument/2006/relationships/hyperlink" Target="https://mitsui365.sharepoint.com/sites/02365/SitePages/=2022-ET-13.aspx"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6.xml"/><Relationship Id="rId6" Type="http://schemas.openxmlformats.org/officeDocument/2006/relationships/image" Target="../media/image86.jpg"/><Relationship Id="rId11" Type="http://schemas.openxmlformats.org/officeDocument/2006/relationships/image" Target="../media/image91.jp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jpg"/><Relationship Id="rId9" Type="http://schemas.openxmlformats.org/officeDocument/2006/relationships/image" Target="../media/image89.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26.xml"/><Relationship Id="rId6" Type="http://schemas.openxmlformats.org/officeDocument/2006/relationships/image" Target="../media/image96.jp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jp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jpg"/></Relationships>
</file>

<file path=ppt/slides/_rels/slide42.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13.xml"/><Relationship Id="rId5" Type="http://schemas.openxmlformats.org/officeDocument/2006/relationships/image" Target="../media/image108.png"/><Relationship Id="rId4" Type="http://schemas.openxmlformats.org/officeDocument/2006/relationships/image" Target="../media/image107.jpg"/></Relationships>
</file>

<file path=ppt/slides/_rels/slide4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jpeg"/><Relationship Id="rId7" Type="http://schemas.openxmlformats.org/officeDocument/2006/relationships/hyperlink" Target="https://mitsui365.sharepoint.com/sites/03354/files/Forms/AllItems.aspx?id=%2Fsites%2F03354%2Ffiles%2F%E7%A4%BE%E9%95%B7%E3%82%B3%E3%83%A9%E3%83%A0%2F%E6%97%A5%E6%9C%AC%E5%88%9D%E3%81%AE%E5%AE%87%E5%AE%99%E3%81%8B%E3%82%89%E3%81%AE%E5%B8%B0%E9%82%84%E3%81%AB%E3%81%AF%E4%B8%89%E4%BA%95%E7%89%A9%E7%94%A3%E3%83%91%E3%83%BC%E3%82%BD%E3%83%B3%E3%81%AE%E5%B0%BD%E5%8A%9B%E3%81%8C%2Epdf&amp;parent=%2Fsites%2F03354%2Ffiles%2F%E7%A4%BE%E9%95%B7%E3%82%B3%E3%83%A9%E3%83%A0" TargetMode="External"/><Relationship Id="rId2" Type="http://schemas.openxmlformats.org/officeDocument/2006/relationships/image" Target="../media/image112.jpeg"/><Relationship Id="rId1" Type="http://schemas.openxmlformats.org/officeDocument/2006/relationships/slideLayout" Target="../slideLayouts/slideLayout1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9.xml"/><Relationship Id="rId4" Type="http://schemas.openxmlformats.org/officeDocument/2006/relationships/image" Target="../media/image118.jpeg"/></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9.xml"/><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27.png"/><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image" Target="../media/image126.jpg"/><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14.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png"/><Relationship Id="rId5" Type="http://schemas.openxmlformats.org/officeDocument/2006/relationships/image" Target="../media/image129.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s>
</file>

<file path=ppt/slides/_rels/slide5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18" Type="http://schemas.openxmlformats.org/officeDocument/2006/relationships/image" Target="../media/image173.png"/><Relationship Id="rId26" Type="http://schemas.openxmlformats.org/officeDocument/2006/relationships/image" Target="../media/image181.png"/><Relationship Id="rId3" Type="http://schemas.openxmlformats.org/officeDocument/2006/relationships/image" Target="../media/image158.png"/><Relationship Id="rId21" Type="http://schemas.openxmlformats.org/officeDocument/2006/relationships/image" Target="../media/image176.png"/><Relationship Id="rId7" Type="http://schemas.openxmlformats.org/officeDocument/2006/relationships/image" Target="../media/image162.jpg"/><Relationship Id="rId12" Type="http://schemas.openxmlformats.org/officeDocument/2006/relationships/image" Target="../media/image167.png"/><Relationship Id="rId17" Type="http://schemas.openxmlformats.org/officeDocument/2006/relationships/image" Target="../media/image172.png"/><Relationship Id="rId25" Type="http://schemas.openxmlformats.org/officeDocument/2006/relationships/image" Target="../media/image180.jpg"/><Relationship Id="rId2" Type="http://schemas.openxmlformats.org/officeDocument/2006/relationships/image" Target="../media/image157.png"/><Relationship Id="rId16" Type="http://schemas.openxmlformats.org/officeDocument/2006/relationships/image" Target="../media/image171.png"/><Relationship Id="rId20" Type="http://schemas.openxmlformats.org/officeDocument/2006/relationships/image" Target="../media/image175.png"/><Relationship Id="rId1" Type="http://schemas.openxmlformats.org/officeDocument/2006/relationships/slideLayout" Target="../slideLayouts/slideLayout14.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79.png"/><Relationship Id="rId5" Type="http://schemas.openxmlformats.org/officeDocument/2006/relationships/image" Target="../media/image160.jpg"/><Relationship Id="rId15" Type="http://schemas.openxmlformats.org/officeDocument/2006/relationships/image" Target="../media/image170.png"/><Relationship Id="rId23" Type="http://schemas.openxmlformats.org/officeDocument/2006/relationships/image" Target="../media/image178.png"/><Relationship Id="rId28" Type="http://schemas.openxmlformats.org/officeDocument/2006/relationships/image" Target="../media/image183.png"/><Relationship Id="rId10" Type="http://schemas.openxmlformats.org/officeDocument/2006/relationships/image" Target="../media/image165.pn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77.png"/><Relationship Id="rId27" Type="http://schemas.openxmlformats.org/officeDocument/2006/relationships/image" Target="../media/image1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3EBDD846-DF71-F756-7786-06ECFD70D103}"/>
              </a:ext>
            </a:extLst>
          </p:cNvPr>
          <p:cNvGrpSpPr/>
          <p:nvPr/>
        </p:nvGrpSpPr>
        <p:grpSpPr>
          <a:xfrm>
            <a:off x="-1528" y="0"/>
            <a:ext cx="12195531" cy="6858000"/>
            <a:chOff x="-1528" y="0"/>
            <a:chExt cx="12195531" cy="6858000"/>
          </a:xfrm>
        </p:grpSpPr>
        <p:pic>
          <p:nvPicPr>
            <p:cNvPr id="3" name="図 2">
              <a:extLst>
                <a:ext uri="{FF2B5EF4-FFF2-40B4-BE49-F238E27FC236}">
                  <a16:creationId xmlns:a16="http://schemas.microsoft.com/office/drawing/2014/main" id="{980814A6-018B-C4C6-DED1-3E75B37DA974}"/>
                </a:ext>
              </a:extLst>
            </p:cNvPr>
            <p:cNvPicPr>
              <a:picLocks noChangeAspect="1"/>
            </p:cNvPicPr>
            <p:nvPr/>
          </p:nvPicPr>
          <p:blipFill>
            <a:blip r:embed="rId2"/>
            <a:stretch>
              <a:fillRect/>
            </a:stretch>
          </p:blipFill>
          <p:spPr>
            <a:xfrm>
              <a:off x="-1528" y="0"/>
              <a:ext cx="12193527" cy="6858000"/>
            </a:xfrm>
            <a:prstGeom prst="rect">
              <a:avLst/>
            </a:prstGeom>
          </p:spPr>
        </p:pic>
        <p:sp>
          <p:nvSpPr>
            <p:cNvPr id="2" name="テキスト ボックス 1">
              <a:extLst>
                <a:ext uri="{FF2B5EF4-FFF2-40B4-BE49-F238E27FC236}">
                  <a16:creationId xmlns:a16="http://schemas.microsoft.com/office/drawing/2014/main" id="{9AE7B7C2-608A-4BB5-B04D-9629391ED57F}"/>
                </a:ext>
              </a:extLst>
            </p:cNvPr>
            <p:cNvSpPr txBox="1"/>
            <p:nvPr/>
          </p:nvSpPr>
          <p:spPr>
            <a:xfrm>
              <a:off x="5052" y="1996604"/>
              <a:ext cx="12188951" cy="3323987"/>
            </a:xfrm>
            <a:prstGeom prst="rect">
              <a:avLst/>
            </a:prstGeom>
            <a:noFill/>
            <a:ln>
              <a:noFill/>
            </a:ln>
            <a:effectLst>
              <a:outerShdw blurRad="225425" dist="50800" dir="5220000" algn="ctr">
                <a:srgbClr val="000000">
                  <a:alpha val="33000"/>
                </a:srgbClr>
              </a:outerShdw>
            </a:effectLst>
          </p:spPr>
          <p:txBody>
            <a:bodyPr wrap="square" rtlCol="0">
              <a:spAutoFit/>
            </a:bodyPr>
            <a:lstStyle/>
            <a:p>
              <a:pPr algn="ctr"/>
              <a:r>
                <a:rPr kumimoji="1" lang="ja-JP" altLang="en-US"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航空・宇宙</a:t>
              </a:r>
              <a:endParaRPr kumimoji="1" lang="en-US" altLang="ja-JP" sz="13800" dirty="0">
                <a:solidFill>
                  <a:schemeClr val="bg1">
                    <a:lumMod val="85000"/>
                  </a:schemeClr>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endParaRPr>
            </a:p>
            <a:p>
              <a:pPr algn="ctr"/>
              <a:endParaRPr kumimoji="1" lang="en-US" altLang="ja-JP" sz="2400" b="1"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4800" dirty="0">
                  <a:solidFill>
                    <a:schemeClr val="bg1">
                      <a:lumMod val="95000"/>
                    </a:schemeClr>
                  </a:solidFill>
                  <a:latin typeface="UD デジタル 教科書体 NK-R" panose="02020400000000000000" pitchFamily="18" charset="-128"/>
                  <a:ea typeface="UD デジタル 教科書体 NK-R" panose="02020400000000000000" pitchFamily="18" charset="-128"/>
                </a:rPr>
                <a:t>～小型衛星、無人機、極超音速～</a:t>
              </a:r>
              <a:endParaRPr kumimoji="1" lang="ja-JP" altLang="en-US" sz="4000" dirty="0">
                <a:solidFill>
                  <a:schemeClr val="bg1">
                    <a:lumMod val="95000"/>
                  </a:schemeClr>
                </a:solidFill>
                <a:latin typeface="UD デジタル 教科書体 NK-R" panose="02020400000000000000" pitchFamily="18" charset="-128"/>
                <a:ea typeface="UD デジタル 教科書体 NK-R" panose="02020400000000000000" pitchFamily="18" charset="-128"/>
              </a:endParaRPr>
            </a:p>
          </p:txBody>
        </p:sp>
        <p:sp>
          <p:nvSpPr>
            <p:cNvPr id="4" name="フローチャート: 定義済み処理 3">
              <a:extLst>
                <a:ext uri="{FF2B5EF4-FFF2-40B4-BE49-F238E27FC236}">
                  <a16:creationId xmlns:a16="http://schemas.microsoft.com/office/drawing/2014/main" id="{744BB607-B257-95B2-72D1-B88C7331D6A6}"/>
                </a:ext>
              </a:extLst>
            </p:cNvPr>
            <p:cNvSpPr/>
            <p:nvPr/>
          </p:nvSpPr>
          <p:spPr>
            <a:xfrm rot="864044">
              <a:off x="10167458" y="672036"/>
              <a:ext cx="1599731" cy="569430"/>
            </a:xfrm>
            <a:prstGeom prst="flowChartPredefinedProcess">
              <a:avLst/>
            </a:prstGeom>
            <a:solidFill>
              <a:schemeClr val="bg1"/>
            </a:solidFill>
            <a:ln>
              <a:noFill/>
            </a:ln>
            <a:effectLst>
              <a:glow rad="228600">
                <a:schemeClr val="accent4">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rgbClr val="C00000"/>
                  </a:solidFill>
                  <a:latin typeface="HGS創英角ﾎﾟｯﾌﾟ体" panose="040B0A00000000000000" pitchFamily="50" charset="-128"/>
                  <a:ea typeface="HGS創英角ﾎﾟｯﾌﾟ体" panose="040B0A00000000000000" pitchFamily="50" charset="-128"/>
                </a:rPr>
                <a:t>部外秘</a:t>
              </a:r>
              <a:r>
                <a:rPr kumimoji="1" lang="ja-JP" altLang="en-US" sz="800" dirty="0">
                  <a:solidFill>
                    <a:srgbClr val="C00000"/>
                  </a:solidFill>
                  <a:latin typeface="HGS創英角ﾎﾟｯﾌﾟ体" panose="040B0A00000000000000" pitchFamily="50" charset="-128"/>
                  <a:ea typeface="HGS創英角ﾎﾟｯﾌﾟ体" panose="040B0A00000000000000" pitchFamily="50" charset="-128"/>
                </a:rPr>
                <a:t>？</a:t>
              </a:r>
              <a:endParaRPr kumimoji="1" lang="ja-JP" altLang="en-US" sz="2400" dirty="0">
                <a:solidFill>
                  <a:srgbClr val="C00000"/>
                </a:solidFill>
                <a:latin typeface="HGS創英角ﾎﾟｯﾌﾟ体" panose="040B0A00000000000000" pitchFamily="50" charset="-128"/>
                <a:ea typeface="HGS創英角ﾎﾟｯﾌﾟ体" panose="040B0A00000000000000" pitchFamily="50" charset="-128"/>
              </a:endParaRPr>
            </a:p>
          </p:txBody>
        </p:sp>
      </p:grpSp>
    </p:spTree>
    <p:extLst>
      <p:ext uri="{BB962C8B-B14F-4D97-AF65-F5344CB8AC3E}">
        <p14:creationId xmlns:p14="http://schemas.microsoft.com/office/powerpoint/2010/main" val="316302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衛星コンステレーションの威力</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2050" name="Picture 2" descr="これまでの打ち上げ機数をまとめたグラフ。驚異的なペースで増えている(筆者調べ)">
            <a:extLst>
              <a:ext uri="{FF2B5EF4-FFF2-40B4-BE49-F238E27FC236}">
                <a16:creationId xmlns:a16="http://schemas.microsoft.com/office/drawing/2014/main" id="{10F9F3C2-FEAB-440B-8FDA-95558F905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13" y="781825"/>
            <a:ext cx="7477125" cy="578167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7195D85-BB7F-441C-A432-36D63E2C3AA9}"/>
              </a:ext>
            </a:extLst>
          </p:cNvPr>
          <p:cNvSpPr txBox="1"/>
          <p:nvPr/>
        </p:nvSpPr>
        <p:spPr>
          <a:xfrm>
            <a:off x="1173937" y="6590690"/>
            <a:ext cx="6097836" cy="276999"/>
          </a:xfrm>
          <a:prstGeom prst="rect">
            <a:avLst/>
          </a:prstGeom>
          <a:noFill/>
        </p:spPr>
        <p:txBody>
          <a:bodyPr wrap="square">
            <a:spAutoFit/>
          </a:bodyPr>
          <a:lstStyle/>
          <a:p>
            <a:r>
              <a:rPr lang="en-US" altLang="ja-JP" sz="1200" dirty="0">
                <a:latin typeface="Amasis MT Pro Medium" panose="02040604050005020304" pitchFamily="18" charset="0"/>
              </a:rPr>
              <a:t>https://asset.watch.impress.co.jp/img/ipw/docs/1409/405/star02_o.jpg</a:t>
            </a:r>
            <a:endParaRPr lang="ja-JP" altLang="en-US" sz="1200" dirty="0">
              <a:latin typeface="Amasis MT Pro Medium" panose="02040604050005020304" pitchFamily="18" charset="0"/>
            </a:endParaRPr>
          </a:p>
        </p:txBody>
      </p:sp>
      <p:pic>
        <p:nvPicPr>
          <p:cNvPr id="2052" name="Picture 4" descr="ロケットで打ち上げる時には、このように平積みされる((C)SpaceX)">
            <a:extLst>
              <a:ext uri="{FF2B5EF4-FFF2-40B4-BE49-F238E27FC236}">
                <a16:creationId xmlns:a16="http://schemas.microsoft.com/office/drawing/2014/main" id="{954778C2-0B73-4DC6-80FC-70FE86630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858" y="616137"/>
            <a:ext cx="4081029" cy="6113053"/>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7DA7F4C-936D-4C3C-8F93-4F98F463C945}"/>
              </a:ext>
            </a:extLst>
          </p:cNvPr>
          <p:cNvSpPr txBox="1"/>
          <p:nvPr/>
        </p:nvSpPr>
        <p:spPr>
          <a:xfrm>
            <a:off x="9350412" y="716363"/>
            <a:ext cx="1317587" cy="276999"/>
          </a:xfrm>
          <a:prstGeom prst="rect">
            <a:avLst/>
          </a:prstGeom>
          <a:noFill/>
        </p:spPr>
        <p:txBody>
          <a:bodyPr wrap="square">
            <a:spAutoFit/>
          </a:bodyPr>
          <a:lstStyle/>
          <a:p>
            <a:pPr algn="ctr"/>
            <a:r>
              <a:rPr lang="ja-JP" altLang="en-US" sz="1200" dirty="0">
                <a:latin typeface="Amasis MT Pro Medium" panose="02040604050005020304" pitchFamily="18" charset="0"/>
              </a:rPr>
              <a:t>出所：</a:t>
            </a:r>
            <a:r>
              <a:rPr lang="en-US" altLang="ja-JP" sz="1200" dirty="0">
                <a:latin typeface="Amasis MT Pro Medium" panose="02040604050005020304" pitchFamily="18" charset="0"/>
              </a:rPr>
              <a:t>SpaceX</a:t>
            </a:r>
            <a:r>
              <a:rPr lang="ja-JP" altLang="en-US" sz="1200" dirty="0">
                <a:latin typeface="Amasis MT Pro Medium" panose="02040604050005020304" pitchFamily="18" charset="0"/>
              </a:rPr>
              <a:t>社</a:t>
            </a:r>
          </a:p>
        </p:txBody>
      </p:sp>
      <p:pic>
        <p:nvPicPr>
          <p:cNvPr id="2054" name="Picture 6" descr="ロケットで打ち上げる時には、このように平積みされる((C)SpaceX)">
            <a:extLst>
              <a:ext uri="{FF2B5EF4-FFF2-40B4-BE49-F238E27FC236}">
                <a16:creationId xmlns:a16="http://schemas.microsoft.com/office/drawing/2014/main" id="{18C9C385-7FBF-4A76-9587-D632395CA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616137"/>
            <a:ext cx="10908145" cy="613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500" fill="hold"/>
                                        <p:tgtEl>
                                          <p:spTgt spid="2054"/>
                                        </p:tgtEl>
                                        <p:attrNameLst>
                                          <p:attrName>ppt_x</p:attrName>
                                        </p:attrNameLst>
                                      </p:cBhvr>
                                      <p:tavLst>
                                        <p:tav tm="0">
                                          <p:val>
                                            <p:strVal val="#ppt_x"/>
                                          </p:val>
                                        </p:tav>
                                        <p:tav tm="100000">
                                          <p:val>
                                            <p:strVal val="#ppt_x"/>
                                          </p:val>
                                        </p:tav>
                                      </p:tavLst>
                                    </p:anim>
                                    <p:anim calcmode="lin" valueType="num">
                                      <p:cBhvr additive="base">
                                        <p:cTn id="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D0232AA-2078-478F-B4B3-AB2FED161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96" y="2095500"/>
            <a:ext cx="57150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4EC2332-92D7-4D4E-A8C9-138744330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97" y="481310"/>
            <a:ext cx="5714999" cy="183399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0698046-24C2-427A-9EE3-28981A806CE2}"/>
              </a:ext>
            </a:extLst>
          </p:cNvPr>
          <p:cNvSpPr txBox="1"/>
          <p:nvPr/>
        </p:nvSpPr>
        <p:spPr>
          <a:xfrm>
            <a:off x="1772765" y="2058555"/>
            <a:ext cx="4069931" cy="1015663"/>
          </a:xfrm>
          <a:prstGeom prst="rect">
            <a:avLst/>
          </a:prstGeom>
          <a:noFill/>
        </p:spPr>
        <p:txBody>
          <a:bodyPr wrap="square">
            <a:spAutoFit/>
          </a:bodyPr>
          <a:lstStyle/>
          <a:p>
            <a:r>
              <a:rPr lang="en-US" altLang="ja-JP" sz="2000" b="1" cap="all" dirty="0">
                <a:solidFill>
                  <a:schemeClr val="bg2"/>
                </a:solidFill>
                <a:effectLst/>
                <a:latin typeface="D-DIN-Bold"/>
              </a:rPr>
              <a:t>SECURED SATELLITE NETWORK </a:t>
            </a:r>
          </a:p>
          <a:p>
            <a:pPr algn="ctr"/>
            <a:r>
              <a:rPr lang="en-US" altLang="ja-JP" sz="2000" b="1" cap="all" dirty="0">
                <a:solidFill>
                  <a:schemeClr val="bg2"/>
                </a:solidFill>
                <a:effectLst/>
                <a:latin typeface="D-DIN-Bold"/>
              </a:rPr>
              <a:t>FOR </a:t>
            </a:r>
          </a:p>
          <a:p>
            <a:pPr algn="r"/>
            <a:r>
              <a:rPr lang="en-US" altLang="ja-JP" sz="2000" b="1" cap="all" dirty="0">
                <a:solidFill>
                  <a:schemeClr val="bg2"/>
                </a:solidFill>
                <a:effectLst/>
                <a:latin typeface="D-DIN-Bold"/>
              </a:rPr>
              <a:t>GOVERNMENT ENTITIES</a:t>
            </a:r>
          </a:p>
        </p:txBody>
      </p:sp>
      <p:pic>
        <p:nvPicPr>
          <p:cNvPr id="10242" name="Picture 2" descr="No.788">
            <a:extLst>
              <a:ext uri="{FF2B5EF4-FFF2-40B4-BE49-F238E27FC236}">
                <a16:creationId xmlns:a16="http://schemas.microsoft.com/office/drawing/2014/main" id="{5410A76F-0E8A-4466-8E3D-439E6FE3F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393" y="3074218"/>
            <a:ext cx="6176010" cy="370560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err="1">
                <a:solidFill>
                  <a:schemeClr val="bg1"/>
                </a:solidFill>
                <a:latin typeface="Meiryo UI" panose="020B0604030504040204" pitchFamily="50" charset="-128"/>
                <a:ea typeface="Meiryo UI" panose="020B0604030504040204" pitchFamily="50" charset="-128"/>
              </a:rPr>
              <a:t>Starshild</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10244" name="Picture 4" descr="米「ミサイル監視衛星群」構想の罠：FACTA ONLINE">
            <a:extLst>
              <a:ext uri="{FF2B5EF4-FFF2-40B4-BE49-F238E27FC236}">
                <a16:creationId xmlns:a16="http://schemas.microsoft.com/office/drawing/2014/main" id="{B4D6ED6A-86C6-4094-A8DE-13CAD0037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0393" y="594520"/>
            <a:ext cx="3609914" cy="240660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小型衛星コンステレーション に対する画像結果">
            <a:extLst>
              <a:ext uri="{FF2B5EF4-FFF2-40B4-BE49-F238E27FC236}">
                <a16:creationId xmlns:a16="http://schemas.microsoft.com/office/drawing/2014/main" id="{1E208BAE-5AA6-455D-88BA-09CD1A999F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0307" y="595414"/>
            <a:ext cx="2611693" cy="240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42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ウクライナ</a:t>
            </a:r>
            <a:r>
              <a:rPr lang="ja-JP" altLang="en-US" sz="2800" b="1" dirty="0">
                <a:solidFill>
                  <a:schemeClr val="bg1"/>
                </a:solidFill>
                <a:latin typeface="Meiryo UI" panose="020B0604030504040204" pitchFamily="50" charset="-128"/>
                <a:ea typeface="Meiryo UI" panose="020B0604030504040204" pitchFamily="50" charset="-128"/>
              </a:rPr>
              <a:t>周辺に於ける</a:t>
            </a:r>
            <a:r>
              <a:rPr lang="en-US" altLang="ja-JP" sz="2800" b="1" dirty="0">
                <a:solidFill>
                  <a:schemeClr val="bg1"/>
                </a:solidFill>
                <a:latin typeface="Meiryo UI" panose="020B0604030504040204" pitchFamily="50" charset="-128"/>
                <a:ea typeface="Meiryo UI" panose="020B0604030504040204" pitchFamily="50" charset="-128"/>
              </a:rPr>
              <a:t>ISR</a:t>
            </a:r>
            <a:r>
              <a:rPr lang="ja-JP" altLang="en-US" sz="2800" b="1" dirty="0">
                <a:solidFill>
                  <a:schemeClr val="bg1"/>
                </a:solidFill>
                <a:latin typeface="Meiryo UI" panose="020B0604030504040204" pitchFamily="50" charset="-128"/>
                <a:ea typeface="Meiryo UI" panose="020B0604030504040204" pitchFamily="50" charset="-128"/>
              </a:rPr>
              <a:t>の運用（</a:t>
            </a:r>
            <a:r>
              <a:rPr lang="en-US" altLang="ja-JP" sz="2800" b="1" dirty="0">
                <a:solidFill>
                  <a:schemeClr val="bg1"/>
                </a:solidFill>
                <a:latin typeface="Meiryo UI" panose="020B0604030504040204" pitchFamily="50" charset="-128"/>
                <a:ea typeface="Meiryo UI" panose="020B0604030504040204" pitchFamily="50" charset="-128"/>
              </a:rPr>
              <a:t>20230123</a:t>
            </a:r>
            <a:r>
              <a:rPr lang="ja-JP" altLang="en-US" sz="2800" b="1" dirty="0">
                <a:solidFill>
                  <a:schemeClr val="bg1"/>
                </a:solidFill>
                <a:latin typeface="Meiryo UI" panose="020B0604030504040204" pitchFamily="50" charset="-128"/>
                <a:ea typeface="Meiryo UI" panose="020B0604030504040204" pitchFamily="50" charset="-128"/>
              </a:rPr>
              <a:t>）</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11266" name="Picture 2">
            <a:extLst>
              <a:ext uri="{FF2B5EF4-FFF2-40B4-BE49-F238E27FC236}">
                <a16:creationId xmlns:a16="http://schemas.microsoft.com/office/drawing/2014/main" id="{3B66A28B-D795-43F1-AAD3-2694F1FCC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94" y="523220"/>
            <a:ext cx="11231879" cy="633478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01B808EE-AB37-409F-9FE1-52FE208405B0}"/>
              </a:ext>
            </a:extLst>
          </p:cNvPr>
          <p:cNvSpPr txBox="1"/>
          <p:nvPr/>
        </p:nvSpPr>
        <p:spPr>
          <a:xfrm>
            <a:off x="3048000" y="6488668"/>
            <a:ext cx="6096000" cy="369332"/>
          </a:xfrm>
          <a:prstGeom prst="rect">
            <a:avLst/>
          </a:prstGeom>
          <a:noFill/>
        </p:spPr>
        <p:txBody>
          <a:bodyPr wrap="square">
            <a:spAutoFit/>
          </a:bodyPr>
          <a:lstStyle/>
          <a:p>
            <a:r>
              <a:rPr lang="en-US" altLang="ja-JP" dirty="0"/>
              <a:t>https://www.itamilradar.com/2023/01/19/eye-of-the-nato/</a:t>
            </a:r>
            <a:endParaRPr lang="ja-JP" altLang="en-US" dirty="0"/>
          </a:p>
        </p:txBody>
      </p:sp>
    </p:spTree>
    <p:extLst>
      <p:ext uri="{BB962C8B-B14F-4D97-AF65-F5344CB8AC3E}">
        <p14:creationId xmlns:p14="http://schemas.microsoft.com/office/powerpoint/2010/main" val="338938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a:solidFill>
                  <a:schemeClr val="bg1"/>
                </a:solidFill>
                <a:latin typeface="Meiryo UI" panose="020B0604030504040204" pitchFamily="50" charset="-128"/>
                <a:ea typeface="Meiryo UI" panose="020B0604030504040204" pitchFamily="50" charset="-128"/>
              </a:rPr>
              <a:t>Space Situational Awareness</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3" name="図 2" descr="ダイアグラム&#10;&#10;自動的に生成された説明">
            <a:extLst>
              <a:ext uri="{FF2B5EF4-FFF2-40B4-BE49-F238E27FC236}">
                <a16:creationId xmlns:a16="http://schemas.microsoft.com/office/drawing/2014/main" id="{F372D250-05DE-4EB4-959B-83DDFB019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19" y="2066620"/>
            <a:ext cx="6165364" cy="4169526"/>
          </a:xfrm>
          <a:prstGeom prst="rect">
            <a:avLst/>
          </a:prstGeom>
        </p:spPr>
      </p:pic>
      <p:grpSp>
        <p:nvGrpSpPr>
          <p:cNvPr id="12" name="object 37">
            <a:extLst>
              <a:ext uri="{FF2B5EF4-FFF2-40B4-BE49-F238E27FC236}">
                <a16:creationId xmlns:a16="http://schemas.microsoft.com/office/drawing/2014/main" id="{C18BDDB7-99DF-4949-A37F-23AB52FA947F}"/>
              </a:ext>
            </a:extLst>
          </p:cNvPr>
          <p:cNvGrpSpPr/>
          <p:nvPr/>
        </p:nvGrpSpPr>
        <p:grpSpPr>
          <a:xfrm>
            <a:off x="7349789" y="2874059"/>
            <a:ext cx="136525" cy="913130"/>
            <a:chOff x="5567171" y="2277617"/>
            <a:chExt cx="136525" cy="913130"/>
          </a:xfrm>
        </p:grpSpPr>
        <p:sp>
          <p:nvSpPr>
            <p:cNvPr id="13" name="object 38">
              <a:extLst>
                <a:ext uri="{FF2B5EF4-FFF2-40B4-BE49-F238E27FC236}">
                  <a16:creationId xmlns:a16="http://schemas.microsoft.com/office/drawing/2014/main" id="{23630EC2-BDC3-4147-89F6-C514CCA15874}"/>
                </a:ext>
              </a:extLst>
            </p:cNvPr>
            <p:cNvSpPr/>
            <p:nvPr/>
          </p:nvSpPr>
          <p:spPr>
            <a:xfrm>
              <a:off x="5577077" y="2868929"/>
              <a:ext cx="0" cy="321310"/>
            </a:xfrm>
            <a:custGeom>
              <a:avLst/>
              <a:gdLst/>
              <a:ahLst/>
              <a:cxnLst/>
              <a:rect l="l" t="t" r="r" b="b"/>
              <a:pathLst>
                <a:path h="321310">
                  <a:moveTo>
                    <a:pt x="0" y="321310"/>
                  </a:moveTo>
                  <a:lnTo>
                    <a:pt x="0" y="0"/>
                  </a:lnTo>
                </a:path>
              </a:pathLst>
            </a:custGeom>
            <a:ln w="19812">
              <a:solidFill>
                <a:srgbClr val="000000"/>
              </a:solidFill>
              <a:prstDash val="sysDash"/>
            </a:ln>
          </p:spPr>
          <p:txBody>
            <a:bodyPr wrap="square" lIns="0" tIns="0" rIns="0" bIns="0" rtlCol="0"/>
            <a:lstStyle/>
            <a:p>
              <a:endParaRPr/>
            </a:p>
          </p:txBody>
        </p:sp>
        <p:sp>
          <p:nvSpPr>
            <p:cNvPr id="14" name="object 39">
              <a:extLst>
                <a:ext uri="{FF2B5EF4-FFF2-40B4-BE49-F238E27FC236}">
                  <a16:creationId xmlns:a16="http://schemas.microsoft.com/office/drawing/2014/main" id="{2DC3505E-361B-4B35-B417-6DF5BC19942F}"/>
                </a:ext>
              </a:extLst>
            </p:cNvPr>
            <p:cNvSpPr/>
            <p:nvPr/>
          </p:nvSpPr>
          <p:spPr>
            <a:xfrm>
              <a:off x="5577077" y="2277617"/>
              <a:ext cx="127000" cy="550545"/>
            </a:xfrm>
            <a:custGeom>
              <a:avLst/>
              <a:gdLst/>
              <a:ahLst/>
              <a:cxnLst/>
              <a:rect l="l" t="t" r="r" b="b"/>
              <a:pathLst>
                <a:path w="127000" h="550544">
                  <a:moveTo>
                    <a:pt x="3048" y="0"/>
                  </a:moveTo>
                  <a:lnTo>
                    <a:pt x="3048" y="550037"/>
                  </a:lnTo>
                </a:path>
                <a:path w="127000" h="550544">
                  <a:moveTo>
                    <a:pt x="0" y="364236"/>
                  </a:moveTo>
                  <a:lnTo>
                    <a:pt x="126492" y="364236"/>
                  </a:lnTo>
                </a:path>
              </a:pathLst>
            </a:custGeom>
            <a:ln w="19811">
              <a:solidFill>
                <a:srgbClr val="000000"/>
              </a:solidFill>
            </a:ln>
          </p:spPr>
          <p:txBody>
            <a:bodyPr wrap="square" lIns="0" tIns="0" rIns="0" bIns="0" rtlCol="0"/>
            <a:lstStyle/>
            <a:p>
              <a:endParaRPr/>
            </a:p>
          </p:txBody>
        </p:sp>
      </p:grpSp>
      <p:grpSp>
        <p:nvGrpSpPr>
          <p:cNvPr id="15" name="object 40">
            <a:extLst>
              <a:ext uri="{FF2B5EF4-FFF2-40B4-BE49-F238E27FC236}">
                <a16:creationId xmlns:a16="http://schemas.microsoft.com/office/drawing/2014/main" id="{B3AF84DB-96BB-40E6-9C56-57ADA0E3B5C9}"/>
              </a:ext>
            </a:extLst>
          </p:cNvPr>
          <p:cNvGrpSpPr/>
          <p:nvPr/>
        </p:nvGrpSpPr>
        <p:grpSpPr>
          <a:xfrm>
            <a:off x="7613188" y="3318052"/>
            <a:ext cx="1279525" cy="2463165"/>
            <a:chOff x="5830570" y="2721610"/>
            <a:chExt cx="1279525" cy="2463165"/>
          </a:xfrm>
        </p:grpSpPr>
        <p:sp>
          <p:nvSpPr>
            <p:cNvPr id="16" name="object 41">
              <a:extLst>
                <a:ext uri="{FF2B5EF4-FFF2-40B4-BE49-F238E27FC236}">
                  <a16:creationId xmlns:a16="http://schemas.microsoft.com/office/drawing/2014/main" id="{4E54904E-569B-4746-9313-478DDF40066D}"/>
                </a:ext>
              </a:extLst>
            </p:cNvPr>
            <p:cNvSpPr/>
            <p:nvPr/>
          </p:nvSpPr>
          <p:spPr>
            <a:xfrm>
              <a:off x="5840730" y="2731770"/>
              <a:ext cx="123825" cy="2442845"/>
            </a:xfrm>
            <a:custGeom>
              <a:avLst/>
              <a:gdLst/>
              <a:ahLst/>
              <a:cxnLst/>
              <a:rect l="l" t="t" r="r" b="b"/>
              <a:pathLst>
                <a:path w="123825" h="2442845">
                  <a:moveTo>
                    <a:pt x="9144" y="0"/>
                  </a:moveTo>
                  <a:lnTo>
                    <a:pt x="9144" y="2442591"/>
                  </a:lnTo>
                </a:path>
                <a:path w="123825" h="2442845">
                  <a:moveTo>
                    <a:pt x="0" y="249935"/>
                  </a:moveTo>
                  <a:lnTo>
                    <a:pt x="123444" y="249935"/>
                  </a:lnTo>
                </a:path>
              </a:pathLst>
            </a:custGeom>
            <a:ln w="19811">
              <a:solidFill>
                <a:srgbClr val="000000"/>
              </a:solidFill>
            </a:ln>
          </p:spPr>
          <p:txBody>
            <a:bodyPr wrap="square" lIns="0" tIns="0" rIns="0" bIns="0" rtlCol="0"/>
            <a:lstStyle/>
            <a:p>
              <a:endParaRPr/>
            </a:p>
          </p:txBody>
        </p:sp>
        <p:sp>
          <p:nvSpPr>
            <p:cNvPr id="17" name="object 42">
              <a:extLst>
                <a:ext uri="{FF2B5EF4-FFF2-40B4-BE49-F238E27FC236}">
                  <a16:creationId xmlns:a16="http://schemas.microsoft.com/office/drawing/2014/main" id="{6528DCA8-A146-40CF-9352-74FC417E22F9}"/>
                </a:ext>
              </a:extLst>
            </p:cNvPr>
            <p:cNvSpPr/>
            <p:nvPr/>
          </p:nvSpPr>
          <p:spPr>
            <a:xfrm>
              <a:off x="5964174" y="2850642"/>
              <a:ext cx="1135380" cy="238125"/>
            </a:xfrm>
            <a:custGeom>
              <a:avLst/>
              <a:gdLst/>
              <a:ahLst/>
              <a:cxnLst/>
              <a:rect l="l" t="t" r="r" b="b"/>
              <a:pathLst>
                <a:path w="1135379" h="238125">
                  <a:moveTo>
                    <a:pt x="0" y="237743"/>
                  </a:moveTo>
                  <a:lnTo>
                    <a:pt x="1135379" y="237743"/>
                  </a:lnTo>
                  <a:lnTo>
                    <a:pt x="1135379" y="0"/>
                  </a:lnTo>
                  <a:lnTo>
                    <a:pt x="0" y="0"/>
                  </a:lnTo>
                  <a:lnTo>
                    <a:pt x="0" y="237743"/>
                  </a:lnTo>
                  <a:close/>
                </a:path>
              </a:pathLst>
            </a:custGeom>
            <a:ln w="19812">
              <a:solidFill>
                <a:srgbClr val="000000"/>
              </a:solidFill>
            </a:ln>
          </p:spPr>
          <p:txBody>
            <a:bodyPr wrap="square" lIns="0" tIns="0" rIns="0" bIns="0" rtlCol="0"/>
            <a:lstStyle/>
            <a:p>
              <a:endParaRPr/>
            </a:p>
          </p:txBody>
        </p:sp>
      </p:grpSp>
      <p:sp>
        <p:nvSpPr>
          <p:cNvPr id="18" name="object 43">
            <a:extLst>
              <a:ext uri="{FF2B5EF4-FFF2-40B4-BE49-F238E27FC236}">
                <a16:creationId xmlns:a16="http://schemas.microsoft.com/office/drawing/2014/main" id="{E071D9D3-3BBA-40CD-9591-5B222F456E92}"/>
              </a:ext>
            </a:extLst>
          </p:cNvPr>
          <p:cNvSpPr txBox="1"/>
          <p:nvPr/>
        </p:nvSpPr>
        <p:spPr>
          <a:xfrm>
            <a:off x="7838994" y="3457371"/>
            <a:ext cx="963930" cy="193675"/>
          </a:xfrm>
          <a:prstGeom prst="rect">
            <a:avLst/>
          </a:prstGeom>
        </p:spPr>
        <p:txBody>
          <a:bodyPr vert="horz" wrap="square" lIns="0" tIns="13335" rIns="0" bIns="0" rtlCol="0">
            <a:spAutoFit/>
          </a:bodyPr>
          <a:lstStyle/>
          <a:p>
            <a:pPr>
              <a:lnSpc>
                <a:spcPct val="100000"/>
              </a:lnSpc>
              <a:spcBef>
                <a:spcPts val="105"/>
              </a:spcBef>
              <a:tabLst>
                <a:tab pos="405130" algn="l"/>
                <a:tab pos="810260" algn="l"/>
              </a:tabLst>
            </a:pPr>
            <a:r>
              <a:rPr sz="1100" spc="-50" dirty="0">
                <a:latin typeface="HGPｺﾞｼｯｸE"/>
                <a:cs typeface="HGPｺﾞｼｯｸE"/>
              </a:rPr>
              <a:t>群</a:t>
            </a:r>
            <a:r>
              <a:rPr sz="1100" dirty="0">
                <a:latin typeface="HGPｺﾞｼｯｸE"/>
                <a:cs typeface="HGPｺﾞｼｯｸE"/>
              </a:rPr>
              <a:t>	</a:t>
            </a:r>
            <a:r>
              <a:rPr sz="1100" spc="-50" dirty="0">
                <a:latin typeface="HGPｺﾞｼｯｸE"/>
                <a:cs typeface="HGPｺﾞｼｯｸE"/>
              </a:rPr>
              <a:t>本</a:t>
            </a:r>
            <a:r>
              <a:rPr sz="1100" dirty="0">
                <a:latin typeface="HGPｺﾞｼｯｸE"/>
                <a:cs typeface="HGPｺﾞｼｯｸE"/>
              </a:rPr>
              <a:t>	</a:t>
            </a:r>
            <a:r>
              <a:rPr sz="1100" spc="-50" dirty="0">
                <a:latin typeface="HGPｺﾞｼｯｸE"/>
                <a:cs typeface="HGPｺﾞｼｯｸE"/>
              </a:rPr>
              <a:t>部</a:t>
            </a:r>
            <a:endParaRPr sz="1100">
              <a:latin typeface="HGPｺﾞｼｯｸE"/>
              <a:cs typeface="HGPｺﾞｼｯｸE"/>
            </a:endParaRPr>
          </a:p>
        </p:txBody>
      </p:sp>
      <p:grpSp>
        <p:nvGrpSpPr>
          <p:cNvPr id="19" name="object 44">
            <a:extLst>
              <a:ext uri="{FF2B5EF4-FFF2-40B4-BE49-F238E27FC236}">
                <a16:creationId xmlns:a16="http://schemas.microsoft.com/office/drawing/2014/main" id="{CDA06AD3-0A90-42CC-A815-3E944DC4FA71}"/>
              </a:ext>
            </a:extLst>
          </p:cNvPr>
          <p:cNvGrpSpPr/>
          <p:nvPr/>
        </p:nvGrpSpPr>
        <p:grpSpPr>
          <a:xfrm>
            <a:off x="7613188" y="3961180"/>
            <a:ext cx="157480" cy="429259"/>
            <a:chOff x="5830570" y="3364738"/>
            <a:chExt cx="157480" cy="429259"/>
          </a:xfrm>
        </p:grpSpPr>
        <p:sp>
          <p:nvSpPr>
            <p:cNvPr id="20" name="object 45">
              <a:extLst>
                <a:ext uri="{FF2B5EF4-FFF2-40B4-BE49-F238E27FC236}">
                  <a16:creationId xmlns:a16="http://schemas.microsoft.com/office/drawing/2014/main" id="{F19D92FF-2937-426A-B45A-319CAE6A3D4E}"/>
                </a:ext>
              </a:extLst>
            </p:cNvPr>
            <p:cNvSpPr/>
            <p:nvPr/>
          </p:nvSpPr>
          <p:spPr>
            <a:xfrm>
              <a:off x="5840730" y="3374898"/>
              <a:ext cx="123825" cy="0"/>
            </a:xfrm>
            <a:custGeom>
              <a:avLst/>
              <a:gdLst/>
              <a:ahLst/>
              <a:cxnLst/>
              <a:rect l="l" t="t" r="r" b="b"/>
              <a:pathLst>
                <a:path w="123825">
                  <a:moveTo>
                    <a:pt x="0" y="0"/>
                  </a:moveTo>
                  <a:lnTo>
                    <a:pt x="123444" y="0"/>
                  </a:lnTo>
                </a:path>
              </a:pathLst>
            </a:custGeom>
            <a:ln w="19811">
              <a:solidFill>
                <a:srgbClr val="000000"/>
              </a:solidFill>
            </a:ln>
          </p:spPr>
          <p:txBody>
            <a:bodyPr wrap="square" lIns="0" tIns="0" rIns="0" bIns="0" rtlCol="0"/>
            <a:lstStyle/>
            <a:p>
              <a:endParaRPr/>
            </a:p>
          </p:txBody>
        </p:sp>
        <p:sp>
          <p:nvSpPr>
            <p:cNvPr id="21" name="object 46">
              <a:extLst>
                <a:ext uri="{FF2B5EF4-FFF2-40B4-BE49-F238E27FC236}">
                  <a16:creationId xmlns:a16="http://schemas.microsoft.com/office/drawing/2014/main" id="{4FA570F8-667C-4891-B7D8-D1D691612BF2}"/>
                </a:ext>
              </a:extLst>
            </p:cNvPr>
            <p:cNvSpPr/>
            <p:nvPr/>
          </p:nvSpPr>
          <p:spPr>
            <a:xfrm>
              <a:off x="5859018" y="3783330"/>
              <a:ext cx="119380" cy="0"/>
            </a:xfrm>
            <a:custGeom>
              <a:avLst/>
              <a:gdLst/>
              <a:ahLst/>
              <a:cxnLst/>
              <a:rect l="l" t="t" r="r" b="b"/>
              <a:pathLst>
                <a:path w="119379">
                  <a:moveTo>
                    <a:pt x="0" y="0"/>
                  </a:moveTo>
                  <a:lnTo>
                    <a:pt x="118872" y="0"/>
                  </a:lnTo>
                </a:path>
              </a:pathLst>
            </a:custGeom>
            <a:ln w="19812">
              <a:solidFill>
                <a:srgbClr val="000000"/>
              </a:solidFill>
            </a:ln>
          </p:spPr>
          <p:txBody>
            <a:bodyPr wrap="square" lIns="0" tIns="0" rIns="0" bIns="0" rtlCol="0"/>
            <a:lstStyle/>
            <a:p>
              <a:endParaRPr/>
            </a:p>
          </p:txBody>
        </p:sp>
      </p:grpSp>
      <p:sp>
        <p:nvSpPr>
          <p:cNvPr id="22" name="object 47">
            <a:extLst>
              <a:ext uri="{FF2B5EF4-FFF2-40B4-BE49-F238E27FC236}">
                <a16:creationId xmlns:a16="http://schemas.microsoft.com/office/drawing/2014/main" id="{BC1302F4-6F40-4021-8732-F88EC8E53E5C}"/>
              </a:ext>
            </a:extLst>
          </p:cNvPr>
          <p:cNvSpPr txBox="1"/>
          <p:nvPr/>
        </p:nvSpPr>
        <p:spPr>
          <a:xfrm>
            <a:off x="7771938" y="3840275"/>
            <a:ext cx="1701800" cy="289560"/>
          </a:xfrm>
          <a:prstGeom prst="rect">
            <a:avLst/>
          </a:prstGeom>
          <a:ln w="19811">
            <a:solidFill>
              <a:srgbClr val="000000"/>
            </a:solidFill>
          </a:ln>
        </p:spPr>
        <p:txBody>
          <a:bodyPr vert="horz" wrap="square" lIns="0" tIns="48895" rIns="0" bIns="0" rtlCol="0">
            <a:spAutoFit/>
          </a:bodyPr>
          <a:lstStyle/>
          <a:p>
            <a:pPr marL="66675">
              <a:lnSpc>
                <a:spcPct val="100000"/>
              </a:lnSpc>
              <a:spcBef>
                <a:spcPts val="385"/>
              </a:spcBef>
            </a:pPr>
            <a:r>
              <a:rPr sz="1100" spc="95" dirty="0">
                <a:latin typeface="HGPｺﾞｼｯｸE"/>
                <a:cs typeface="HGPｺﾞｼｯｸE"/>
              </a:rPr>
              <a:t>宇宙作戦指揮所運用隊</a:t>
            </a:r>
            <a:endParaRPr sz="1100">
              <a:latin typeface="HGPｺﾞｼｯｸE"/>
              <a:cs typeface="HGPｺﾞｼｯｸE"/>
            </a:endParaRPr>
          </a:p>
        </p:txBody>
      </p:sp>
      <p:sp>
        <p:nvSpPr>
          <p:cNvPr id="23" name="object 48">
            <a:extLst>
              <a:ext uri="{FF2B5EF4-FFF2-40B4-BE49-F238E27FC236}">
                <a16:creationId xmlns:a16="http://schemas.microsoft.com/office/drawing/2014/main" id="{D822794B-BFFE-4FF3-9B56-0BBA74194AE1}"/>
              </a:ext>
            </a:extLst>
          </p:cNvPr>
          <p:cNvSpPr txBox="1"/>
          <p:nvPr/>
        </p:nvSpPr>
        <p:spPr>
          <a:xfrm>
            <a:off x="6882683" y="2525064"/>
            <a:ext cx="1137285" cy="349250"/>
          </a:xfrm>
          <a:prstGeom prst="rect">
            <a:avLst/>
          </a:prstGeom>
          <a:ln w="19811">
            <a:solidFill>
              <a:srgbClr val="000000"/>
            </a:solidFill>
          </a:ln>
        </p:spPr>
        <p:txBody>
          <a:bodyPr vert="horz" wrap="square" lIns="0" tIns="70485" rIns="0" bIns="0" rtlCol="0">
            <a:spAutoFit/>
          </a:bodyPr>
          <a:lstStyle/>
          <a:p>
            <a:pPr marL="90805">
              <a:lnSpc>
                <a:spcPct val="100000"/>
              </a:lnSpc>
              <a:spcBef>
                <a:spcPts val="555"/>
              </a:spcBef>
            </a:pPr>
            <a:r>
              <a:rPr sz="1450" spc="10" dirty="0">
                <a:latin typeface="HGPｺﾞｼｯｸE"/>
                <a:cs typeface="HGPｺﾞｼｯｸE"/>
              </a:rPr>
              <a:t>防 衛 大 臣</a:t>
            </a:r>
            <a:endParaRPr sz="1450">
              <a:latin typeface="HGPｺﾞｼｯｸE"/>
              <a:cs typeface="HGPｺﾞｼｯｸE"/>
            </a:endParaRPr>
          </a:p>
        </p:txBody>
      </p:sp>
      <p:sp>
        <p:nvSpPr>
          <p:cNvPr id="24" name="object 49">
            <a:extLst>
              <a:ext uri="{FF2B5EF4-FFF2-40B4-BE49-F238E27FC236}">
                <a16:creationId xmlns:a16="http://schemas.microsoft.com/office/drawing/2014/main" id="{44DF4D5F-CD46-4AC6-BA7F-661D5FE94885}"/>
              </a:ext>
            </a:extLst>
          </p:cNvPr>
          <p:cNvSpPr txBox="1"/>
          <p:nvPr/>
        </p:nvSpPr>
        <p:spPr>
          <a:xfrm>
            <a:off x="7486188" y="3049319"/>
            <a:ext cx="1554480" cy="279400"/>
          </a:xfrm>
          <a:prstGeom prst="rect">
            <a:avLst/>
          </a:prstGeom>
          <a:ln w="19811">
            <a:solidFill>
              <a:srgbClr val="000000"/>
            </a:solidFill>
          </a:ln>
        </p:spPr>
        <p:txBody>
          <a:bodyPr vert="horz" wrap="square" lIns="0" tIns="36830" rIns="0" bIns="0" rtlCol="0">
            <a:spAutoFit/>
          </a:bodyPr>
          <a:lstStyle/>
          <a:p>
            <a:pPr marL="90805">
              <a:lnSpc>
                <a:spcPct val="100000"/>
              </a:lnSpc>
              <a:spcBef>
                <a:spcPts val="290"/>
              </a:spcBef>
            </a:pPr>
            <a:r>
              <a:rPr sz="1450" spc="150" dirty="0">
                <a:latin typeface="HGPｺﾞｼｯｸE"/>
                <a:cs typeface="HGPｺﾞｼｯｸE"/>
              </a:rPr>
              <a:t>宇 宙 作 戦 群</a:t>
            </a:r>
            <a:endParaRPr sz="1450">
              <a:latin typeface="HGPｺﾞｼｯｸE"/>
              <a:cs typeface="HGPｺﾞｼｯｸE"/>
            </a:endParaRPr>
          </a:p>
        </p:txBody>
      </p:sp>
      <p:sp>
        <p:nvSpPr>
          <p:cNvPr id="25" name="object 50">
            <a:extLst>
              <a:ext uri="{FF2B5EF4-FFF2-40B4-BE49-F238E27FC236}">
                <a16:creationId xmlns:a16="http://schemas.microsoft.com/office/drawing/2014/main" id="{DC286FB7-DACF-48B2-86A6-1BF0FD009857}"/>
              </a:ext>
            </a:extLst>
          </p:cNvPr>
          <p:cNvSpPr/>
          <p:nvPr/>
        </p:nvSpPr>
        <p:spPr>
          <a:xfrm>
            <a:off x="7623347" y="4873547"/>
            <a:ext cx="178435" cy="411480"/>
          </a:xfrm>
          <a:custGeom>
            <a:avLst/>
            <a:gdLst/>
            <a:ahLst/>
            <a:cxnLst/>
            <a:rect l="l" t="t" r="r" b="b"/>
            <a:pathLst>
              <a:path w="178435" h="411479">
                <a:moveTo>
                  <a:pt x="9144" y="0"/>
                </a:moveTo>
                <a:lnTo>
                  <a:pt x="150875" y="0"/>
                </a:lnTo>
              </a:path>
              <a:path w="178435" h="411479">
                <a:moveTo>
                  <a:pt x="0" y="411480"/>
                </a:moveTo>
                <a:lnTo>
                  <a:pt x="178308" y="411480"/>
                </a:lnTo>
              </a:path>
            </a:pathLst>
          </a:custGeom>
          <a:ln w="19812">
            <a:solidFill>
              <a:srgbClr val="000000"/>
            </a:solidFill>
          </a:ln>
        </p:spPr>
        <p:txBody>
          <a:bodyPr wrap="square" lIns="0" tIns="0" rIns="0" bIns="0" rtlCol="0"/>
          <a:lstStyle/>
          <a:p>
            <a:endParaRPr/>
          </a:p>
        </p:txBody>
      </p:sp>
      <p:sp>
        <p:nvSpPr>
          <p:cNvPr id="26" name="object 51">
            <a:extLst>
              <a:ext uri="{FF2B5EF4-FFF2-40B4-BE49-F238E27FC236}">
                <a16:creationId xmlns:a16="http://schemas.microsoft.com/office/drawing/2014/main" id="{4AF44F7D-430F-4338-9489-39D2E9132842}"/>
              </a:ext>
            </a:extLst>
          </p:cNvPr>
          <p:cNvSpPr txBox="1"/>
          <p:nvPr/>
        </p:nvSpPr>
        <p:spPr>
          <a:xfrm>
            <a:off x="6640621" y="2244851"/>
            <a:ext cx="1337945" cy="250825"/>
          </a:xfrm>
          <a:prstGeom prst="rect">
            <a:avLst/>
          </a:prstGeom>
        </p:spPr>
        <p:txBody>
          <a:bodyPr vert="horz" wrap="square" lIns="0" tIns="15875" rIns="0" bIns="0" rtlCol="0">
            <a:spAutoFit/>
          </a:bodyPr>
          <a:lstStyle/>
          <a:p>
            <a:pPr marL="12700">
              <a:lnSpc>
                <a:spcPct val="100000"/>
              </a:lnSpc>
              <a:spcBef>
                <a:spcPts val="125"/>
              </a:spcBef>
            </a:pPr>
            <a:r>
              <a:rPr sz="1450" spc="-10" dirty="0">
                <a:latin typeface="HGPｺﾞｼｯｸE"/>
                <a:cs typeface="HGPｺﾞｼｯｸE"/>
              </a:rPr>
              <a:t>宇宙作戦群改編</a:t>
            </a:r>
            <a:endParaRPr sz="1450">
              <a:latin typeface="HGPｺﾞｼｯｸE"/>
              <a:cs typeface="HGPｺﾞｼｯｸE"/>
            </a:endParaRPr>
          </a:p>
        </p:txBody>
      </p:sp>
      <p:sp>
        <p:nvSpPr>
          <p:cNvPr id="27" name="object 52">
            <a:extLst>
              <a:ext uri="{FF2B5EF4-FFF2-40B4-BE49-F238E27FC236}">
                <a16:creationId xmlns:a16="http://schemas.microsoft.com/office/drawing/2014/main" id="{1688EA16-DF57-44BA-BA3C-5F8E29B5B533}"/>
              </a:ext>
            </a:extLst>
          </p:cNvPr>
          <p:cNvSpPr/>
          <p:nvPr/>
        </p:nvSpPr>
        <p:spPr>
          <a:xfrm>
            <a:off x="8654334" y="2269793"/>
            <a:ext cx="1399540" cy="335280"/>
          </a:xfrm>
          <a:custGeom>
            <a:avLst/>
            <a:gdLst/>
            <a:ahLst/>
            <a:cxnLst/>
            <a:rect l="l" t="t" r="r" b="b"/>
            <a:pathLst>
              <a:path w="1399540" h="335280">
                <a:moveTo>
                  <a:pt x="0" y="335279"/>
                </a:moveTo>
                <a:lnTo>
                  <a:pt x="1399031" y="335279"/>
                </a:lnTo>
                <a:lnTo>
                  <a:pt x="1399031" y="0"/>
                </a:lnTo>
                <a:lnTo>
                  <a:pt x="0" y="0"/>
                </a:lnTo>
                <a:lnTo>
                  <a:pt x="0" y="335279"/>
                </a:lnTo>
                <a:close/>
              </a:path>
            </a:pathLst>
          </a:custGeom>
          <a:ln w="9144">
            <a:solidFill>
              <a:srgbClr val="5ECCF3"/>
            </a:solidFill>
          </a:ln>
        </p:spPr>
        <p:txBody>
          <a:bodyPr wrap="square" lIns="0" tIns="0" rIns="0" bIns="0" rtlCol="0"/>
          <a:lstStyle/>
          <a:p>
            <a:endParaRPr/>
          </a:p>
        </p:txBody>
      </p:sp>
      <p:sp>
        <p:nvSpPr>
          <p:cNvPr id="28" name="object 53">
            <a:extLst>
              <a:ext uri="{FF2B5EF4-FFF2-40B4-BE49-F238E27FC236}">
                <a16:creationId xmlns:a16="http://schemas.microsoft.com/office/drawing/2014/main" id="{E6685A57-984E-4FA1-B0F2-CDC8F9BCD9FA}"/>
              </a:ext>
            </a:extLst>
          </p:cNvPr>
          <p:cNvSpPr txBox="1"/>
          <p:nvPr/>
        </p:nvSpPr>
        <p:spPr>
          <a:xfrm>
            <a:off x="8812068" y="2286303"/>
            <a:ext cx="1084580" cy="280035"/>
          </a:xfrm>
          <a:prstGeom prst="rect">
            <a:avLst/>
          </a:prstGeom>
        </p:spPr>
        <p:txBody>
          <a:bodyPr vert="horz" wrap="square" lIns="0" tIns="14604" rIns="0" bIns="0" rtlCol="0">
            <a:spAutoFit/>
          </a:bodyPr>
          <a:lstStyle/>
          <a:p>
            <a:pPr marL="12700">
              <a:lnSpc>
                <a:spcPct val="100000"/>
              </a:lnSpc>
              <a:spcBef>
                <a:spcPts val="114"/>
              </a:spcBef>
            </a:pPr>
            <a:r>
              <a:rPr sz="1650" b="1" spc="-10" dirty="0">
                <a:latin typeface="游ゴシック"/>
                <a:cs typeface="游ゴシック"/>
              </a:rPr>
              <a:t>約２００名</a:t>
            </a:r>
            <a:endParaRPr sz="1650">
              <a:latin typeface="游ゴシック"/>
              <a:cs typeface="游ゴシック"/>
            </a:endParaRPr>
          </a:p>
        </p:txBody>
      </p:sp>
      <p:sp>
        <p:nvSpPr>
          <p:cNvPr id="29" name="object 54">
            <a:extLst>
              <a:ext uri="{FF2B5EF4-FFF2-40B4-BE49-F238E27FC236}">
                <a16:creationId xmlns:a16="http://schemas.microsoft.com/office/drawing/2014/main" id="{500F0DDB-D9BA-4373-921B-24757E181753}"/>
              </a:ext>
            </a:extLst>
          </p:cNvPr>
          <p:cNvSpPr txBox="1"/>
          <p:nvPr/>
        </p:nvSpPr>
        <p:spPr>
          <a:xfrm>
            <a:off x="9456974" y="4308728"/>
            <a:ext cx="729615" cy="167005"/>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（約４０名</a:t>
            </a:r>
            <a:r>
              <a:rPr sz="900" spc="-50" dirty="0">
                <a:latin typeface="游ゴシック"/>
                <a:cs typeface="游ゴシック"/>
              </a:rPr>
              <a:t>）</a:t>
            </a:r>
            <a:endParaRPr sz="900">
              <a:latin typeface="游ゴシック"/>
              <a:cs typeface="游ゴシック"/>
            </a:endParaRPr>
          </a:p>
        </p:txBody>
      </p:sp>
      <p:sp>
        <p:nvSpPr>
          <p:cNvPr id="30" name="object 55">
            <a:extLst>
              <a:ext uri="{FF2B5EF4-FFF2-40B4-BE49-F238E27FC236}">
                <a16:creationId xmlns:a16="http://schemas.microsoft.com/office/drawing/2014/main" id="{CBF0D820-7FEE-410E-893A-CDEB7ED1616B}"/>
              </a:ext>
            </a:extLst>
          </p:cNvPr>
          <p:cNvSpPr txBox="1"/>
          <p:nvPr/>
        </p:nvSpPr>
        <p:spPr>
          <a:xfrm>
            <a:off x="9450877" y="4783632"/>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a:t>
            </a:r>
            <a:r>
              <a:rPr sz="900" dirty="0">
                <a:solidFill>
                  <a:srgbClr val="FF0000"/>
                </a:solidFill>
                <a:latin typeface="游ゴシック"/>
                <a:cs typeface="游ゴシック"/>
              </a:rPr>
              <a:t>４０</a:t>
            </a:r>
            <a:r>
              <a:rPr sz="900" dirty="0">
                <a:latin typeface="游ゴシック"/>
                <a:cs typeface="游ゴシック"/>
              </a:rPr>
              <a:t>名</a:t>
            </a:r>
            <a:r>
              <a:rPr sz="900" spc="-50" dirty="0">
                <a:latin typeface="游ゴシック"/>
                <a:cs typeface="游ゴシック"/>
              </a:rPr>
              <a:t>）</a:t>
            </a:r>
            <a:endParaRPr sz="900">
              <a:latin typeface="游ゴシック"/>
              <a:cs typeface="游ゴシック"/>
            </a:endParaRPr>
          </a:p>
        </p:txBody>
      </p:sp>
      <p:sp>
        <p:nvSpPr>
          <p:cNvPr id="31" name="object 56">
            <a:extLst>
              <a:ext uri="{FF2B5EF4-FFF2-40B4-BE49-F238E27FC236}">
                <a16:creationId xmlns:a16="http://schemas.microsoft.com/office/drawing/2014/main" id="{120E24B3-7670-4412-8C6F-5208F578F305}"/>
              </a:ext>
            </a:extLst>
          </p:cNvPr>
          <p:cNvSpPr txBox="1"/>
          <p:nvPr/>
        </p:nvSpPr>
        <p:spPr>
          <a:xfrm>
            <a:off x="9797461" y="5272201"/>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（約１０名</a:t>
            </a:r>
            <a:r>
              <a:rPr sz="900" spc="-50" dirty="0">
                <a:latin typeface="游ゴシック"/>
                <a:cs typeface="游ゴシック"/>
              </a:rPr>
              <a:t>）</a:t>
            </a:r>
            <a:endParaRPr sz="900">
              <a:latin typeface="游ゴシック"/>
              <a:cs typeface="游ゴシック"/>
            </a:endParaRPr>
          </a:p>
        </p:txBody>
      </p:sp>
      <p:sp>
        <p:nvSpPr>
          <p:cNvPr id="32" name="object 57">
            <a:extLst>
              <a:ext uri="{FF2B5EF4-FFF2-40B4-BE49-F238E27FC236}">
                <a16:creationId xmlns:a16="http://schemas.microsoft.com/office/drawing/2014/main" id="{F5819BF1-F6C4-47DF-AB55-06C4D7C4FA9D}"/>
              </a:ext>
            </a:extLst>
          </p:cNvPr>
          <p:cNvSpPr txBox="1"/>
          <p:nvPr/>
        </p:nvSpPr>
        <p:spPr>
          <a:xfrm>
            <a:off x="9458751" y="3974642"/>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a:t>
            </a:r>
            <a:r>
              <a:rPr sz="900" dirty="0">
                <a:solidFill>
                  <a:srgbClr val="FF0000"/>
                </a:solidFill>
                <a:latin typeface="游ゴシック"/>
                <a:cs typeface="游ゴシック"/>
              </a:rPr>
              <a:t>５０</a:t>
            </a:r>
            <a:r>
              <a:rPr sz="900" dirty="0">
                <a:latin typeface="游ゴシック"/>
                <a:cs typeface="游ゴシック"/>
              </a:rPr>
              <a:t>名</a:t>
            </a:r>
            <a:r>
              <a:rPr sz="900" spc="-50" dirty="0">
                <a:latin typeface="游ゴシック"/>
                <a:cs typeface="游ゴシック"/>
              </a:rPr>
              <a:t>）</a:t>
            </a:r>
            <a:endParaRPr sz="900">
              <a:latin typeface="游ゴシック"/>
              <a:cs typeface="游ゴシック"/>
            </a:endParaRPr>
          </a:p>
        </p:txBody>
      </p:sp>
      <p:sp>
        <p:nvSpPr>
          <p:cNvPr id="33" name="object 58">
            <a:extLst>
              <a:ext uri="{FF2B5EF4-FFF2-40B4-BE49-F238E27FC236}">
                <a16:creationId xmlns:a16="http://schemas.microsoft.com/office/drawing/2014/main" id="{19613371-B548-4216-A7A1-ACE43ABD27B7}"/>
              </a:ext>
            </a:extLst>
          </p:cNvPr>
          <p:cNvSpPr txBox="1"/>
          <p:nvPr/>
        </p:nvSpPr>
        <p:spPr>
          <a:xfrm>
            <a:off x="8887886" y="3498899"/>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a:t>
            </a:r>
            <a:r>
              <a:rPr sz="900" dirty="0">
                <a:solidFill>
                  <a:srgbClr val="FF0000"/>
                </a:solidFill>
                <a:latin typeface="游ゴシック"/>
                <a:cs typeface="游ゴシック"/>
              </a:rPr>
              <a:t>３０</a:t>
            </a:r>
            <a:r>
              <a:rPr sz="900" dirty="0">
                <a:latin typeface="游ゴシック"/>
                <a:cs typeface="游ゴシック"/>
              </a:rPr>
              <a:t>名</a:t>
            </a:r>
            <a:r>
              <a:rPr sz="900" spc="-50" dirty="0">
                <a:latin typeface="游ゴシック"/>
                <a:cs typeface="游ゴシック"/>
              </a:rPr>
              <a:t>）</a:t>
            </a:r>
            <a:endParaRPr sz="900">
              <a:latin typeface="游ゴシック"/>
              <a:cs typeface="游ゴシック"/>
            </a:endParaRPr>
          </a:p>
        </p:txBody>
      </p:sp>
      <p:sp>
        <p:nvSpPr>
          <p:cNvPr id="34" name="object 59">
            <a:extLst>
              <a:ext uri="{FF2B5EF4-FFF2-40B4-BE49-F238E27FC236}">
                <a16:creationId xmlns:a16="http://schemas.microsoft.com/office/drawing/2014/main" id="{177659E5-8DEB-41C3-BE52-3A3FD5818DDF}"/>
              </a:ext>
            </a:extLst>
          </p:cNvPr>
          <p:cNvSpPr txBox="1"/>
          <p:nvPr/>
        </p:nvSpPr>
        <p:spPr>
          <a:xfrm>
            <a:off x="7771938" y="4276139"/>
            <a:ext cx="1582420" cy="238125"/>
          </a:xfrm>
          <a:prstGeom prst="rect">
            <a:avLst/>
          </a:prstGeom>
          <a:ln w="19811">
            <a:solidFill>
              <a:srgbClr val="000000"/>
            </a:solidFill>
          </a:ln>
        </p:spPr>
        <p:txBody>
          <a:bodyPr vert="horz" wrap="square" lIns="0" tIns="22860" rIns="0" bIns="0" rtlCol="0">
            <a:spAutoFit/>
          </a:bodyPr>
          <a:lstStyle/>
          <a:p>
            <a:pPr marL="79375">
              <a:lnSpc>
                <a:spcPct val="100000"/>
              </a:lnSpc>
              <a:spcBef>
                <a:spcPts val="180"/>
              </a:spcBef>
            </a:pPr>
            <a:r>
              <a:rPr sz="1100" spc="95" dirty="0">
                <a:latin typeface="HGPｺﾞｼｯｸE"/>
                <a:cs typeface="HGPｺﾞｼｯｸE"/>
              </a:rPr>
              <a:t>第 １ 宇 宙 作 戦 隊</a:t>
            </a:r>
            <a:endParaRPr sz="1100" dirty="0">
              <a:latin typeface="HGPｺﾞｼｯｸE"/>
              <a:cs typeface="HGPｺﾞｼｯｸE"/>
            </a:endParaRPr>
          </a:p>
        </p:txBody>
      </p:sp>
      <p:sp>
        <p:nvSpPr>
          <p:cNvPr id="35" name="object 60">
            <a:extLst>
              <a:ext uri="{FF2B5EF4-FFF2-40B4-BE49-F238E27FC236}">
                <a16:creationId xmlns:a16="http://schemas.microsoft.com/office/drawing/2014/main" id="{FB965610-D577-4369-A13D-215C6D3D3952}"/>
              </a:ext>
            </a:extLst>
          </p:cNvPr>
          <p:cNvSpPr txBox="1"/>
          <p:nvPr/>
        </p:nvSpPr>
        <p:spPr>
          <a:xfrm>
            <a:off x="7771938" y="4766868"/>
            <a:ext cx="1582420" cy="238125"/>
          </a:xfrm>
          <a:prstGeom prst="rect">
            <a:avLst/>
          </a:prstGeom>
          <a:ln w="19811">
            <a:solidFill>
              <a:srgbClr val="000000"/>
            </a:solidFill>
          </a:ln>
        </p:spPr>
        <p:txBody>
          <a:bodyPr vert="horz" wrap="square" lIns="0" tIns="22860" rIns="0" bIns="0" rtlCol="0">
            <a:spAutoFit/>
          </a:bodyPr>
          <a:lstStyle/>
          <a:p>
            <a:pPr marL="93980">
              <a:lnSpc>
                <a:spcPct val="100000"/>
              </a:lnSpc>
              <a:spcBef>
                <a:spcPts val="180"/>
              </a:spcBef>
            </a:pPr>
            <a:r>
              <a:rPr sz="1100" spc="95" dirty="0">
                <a:latin typeface="HGPｺﾞｼｯｸE"/>
                <a:cs typeface="HGPｺﾞｼｯｸE"/>
              </a:rPr>
              <a:t>第 ２ 宇 宙 作 戦 隊</a:t>
            </a:r>
            <a:endParaRPr sz="1100">
              <a:latin typeface="HGPｺﾞｼｯｸE"/>
              <a:cs typeface="HGPｺﾞｼｯｸE"/>
            </a:endParaRPr>
          </a:p>
        </p:txBody>
      </p:sp>
      <p:grpSp>
        <p:nvGrpSpPr>
          <p:cNvPr id="36" name="object 61">
            <a:extLst>
              <a:ext uri="{FF2B5EF4-FFF2-40B4-BE49-F238E27FC236}">
                <a16:creationId xmlns:a16="http://schemas.microsoft.com/office/drawing/2014/main" id="{832143DC-5F40-4167-9FFC-EFE01D5AE7E9}"/>
              </a:ext>
            </a:extLst>
          </p:cNvPr>
          <p:cNvGrpSpPr/>
          <p:nvPr/>
        </p:nvGrpSpPr>
        <p:grpSpPr>
          <a:xfrm>
            <a:off x="7641635" y="5651550"/>
            <a:ext cx="2117725" cy="250190"/>
            <a:chOff x="5859017" y="5055108"/>
            <a:chExt cx="2117725" cy="250190"/>
          </a:xfrm>
        </p:grpSpPr>
        <p:sp>
          <p:nvSpPr>
            <p:cNvPr id="37" name="object 62">
              <a:extLst>
                <a:ext uri="{FF2B5EF4-FFF2-40B4-BE49-F238E27FC236}">
                  <a16:creationId xmlns:a16="http://schemas.microsoft.com/office/drawing/2014/main" id="{5693D790-84E9-4ED4-A5DF-121604CA859D}"/>
                </a:ext>
              </a:extLst>
            </p:cNvPr>
            <p:cNvSpPr/>
            <p:nvPr/>
          </p:nvSpPr>
          <p:spPr>
            <a:xfrm>
              <a:off x="5859017" y="5173218"/>
              <a:ext cx="160020" cy="0"/>
            </a:xfrm>
            <a:custGeom>
              <a:avLst/>
              <a:gdLst/>
              <a:ahLst/>
              <a:cxnLst/>
              <a:rect l="l" t="t" r="r" b="b"/>
              <a:pathLst>
                <a:path w="160020">
                  <a:moveTo>
                    <a:pt x="0" y="0"/>
                  </a:moveTo>
                  <a:lnTo>
                    <a:pt x="160020" y="0"/>
                  </a:lnTo>
                </a:path>
              </a:pathLst>
            </a:custGeom>
            <a:ln w="19812">
              <a:solidFill>
                <a:srgbClr val="000000"/>
              </a:solidFill>
            </a:ln>
          </p:spPr>
          <p:txBody>
            <a:bodyPr wrap="square" lIns="0" tIns="0" rIns="0" bIns="0" rtlCol="0"/>
            <a:lstStyle/>
            <a:p>
              <a:endParaRPr/>
            </a:p>
          </p:txBody>
        </p:sp>
        <p:sp>
          <p:nvSpPr>
            <p:cNvPr id="38" name="object 63">
              <a:extLst>
                <a:ext uri="{FF2B5EF4-FFF2-40B4-BE49-F238E27FC236}">
                  <a16:creationId xmlns:a16="http://schemas.microsoft.com/office/drawing/2014/main" id="{8F898B8E-305D-4CE3-97A0-CC5CA3485480}"/>
                </a:ext>
              </a:extLst>
            </p:cNvPr>
            <p:cNvSpPr/>
            <p:nvPr/>
          </p:nvSpPr>
          <p:spPr>
            <a:xfrm>
              <a:off x="6019037" y="5071110"/>
              <a:ext cx="1941830" cy="218440"/>
            </a:xfrm>
            <a:custGeom>
              <a:avLst/>
              <a:gdLst/>
              <a:ahLst/>
              <a:cxnLst/>
              <a:rect l="l" t="t" r="r" b="b"/>
              <a:pathLst>
                <a:path w="1941829" h="218439">
                  <a:moveTo>
                    <a:pt x="1941575" y="0"/>
                  </a:moveTo>
                  <a:lnTo>
                    <a:pt x="0" y="0"/>
                  </a:lnTo>
                  <a:lnTo>
                    <a:pt x="0" y="217932"/>
                  </a:lnTo>
                  <a:lnTo>
                    <a:pt x="1941575" y="217932"/>
                  </a:lnTo>
                  <a:lnTo>
                    <a:pt x="1941575" y="0"/>
                  </a:lnTo>
                  <a:close/>
                </a:path>
              </a:pathLst>
            </a:custGeom>
            <a:solidFill>
              <a:srgbClr val="FFCC99"/>
            </a:solidFill>
          </p:spPr>
          <p:txBody>
            <a:bodyPr wrap="square" lIns="0" tIns="0" rIns="0" bIns="0" rtlCol="0"/>
            <a:lstStyle/>
            <a:p>
              <a:endParaRPr/>
            </a:p>
          </p:txBody>
        </p:sp>
        <p:sp>
          <p:nvSpPr>
            <p:cNvPr id="39" name="object 64">
              <a:extLst>
                <a:ext uri="{FF2B5EF4-FFF2-40B4-BE49-F238E27FC236}">
                  <a16:creationId xmlns:a16="http://schemas.microsoft.com/office/drawing/2014/main" id="{FAA877CE-C123-4D4F-90B5-B98DA058B2C2}"/>
                </a:ext>
              </a:extLst>
            </p:cNvPr>
            <p:cNvSpPr/>
            <p:nvPr/>
          </p:nvSpPr>
          <p:spPr>
            <a:xfrm>
              <a:off x="6003036" y="5055108"/>
              <a:ext cx="1973580" cy="250190"/>
            </a:xfrm>
            <a:custGeom>
              <a:avLst/>
              <a:gdLst/>
              <a:ahLst/>
              <a:cxnLst/>
              <a:rect l="l" t="t" r="r" b="b"/>
              <a:pathLst>
                <a:path w="1973579" h="250189">
                  <a:moveTo>
                    <a:pt x="1952244" y="32004"/>
                  </a:moveTo>
                  <a:lnTo>
                    <a:pt x="1941576" y="32004"/>
                  </a:lnTo>
                  <a:lnTo>
                    <a:pt x="1941576" y="217932"/>
                  </a:lnTo>
                  <a:lnTo>
                    <a:pt x="1952244" y="217932"/>
                  </a:lnTo>
                  <a:lnTo>
                    <a:pt x="1952244" y="32004"/>
                  </a:lnTo>
                  <a:close/>
                </a:path>
                <a:path w="1973579" h="250189">
                  <a:moveTo>
                    <a:pt x="1952244" y="21590"/>
                  </a:moveTo>
                  <a:lnTo>
                    <a:pt x="21336" y="21590"/>
                  </a:lnTo>
                  <a:lnTo>
                    <a:pt x="21336" y="31750"/>
                  </a:lnTo>
                  <a:lnTo>
                    <a:pt x="21336" y="218440"/>
                  </a:lnTo>
                  <a:lnTo>
                    <a:pt x="21336" y="228600"/>
                  </a:lnTo>
                  <a:lnTo>
                    <a:pt x="1952244" y="228600"/>
                  </a:lnTo>
                  <a:lnTo>
                    <a:pt x="1952244" y="218440"/>
                  </a:lnTo>
                  <a:lnTo>
                    <a:pt x="32004" y="218440"/>
                  </a:lnTo>
                  <a:lnTo>
                    <a:pt x="32004" y="31750"/>
                  </a:lnTo>
                  <a:lnTo>
                    <a:pt x="1952244" y="31750"/>
                  </a:lnTo>
                  <a:lnTo>
                    <a:pt x="1952244" y="21590"/>
                  </a:lnTo>
                  <a:close/>
                </a:path>
                <a:path w="1973579" h="250189">
                  <a:moveTo>
                    <a:pt x="1973580" y="0"/>
                  </a:moveTo>
                  <a:lnTo>
                    <a:pt x="0" y="0"/>
                  </a:lnTo>
                  <a:lnTo>
                    <a:pt x="0" y="10160"/>
                  </a:lnTo>
                  <a:lnTo>
                    <a:pt x="0" y="238760"/>
                  </a:lnTo>
                  <a:lnTo>
                    <a:pt x="0" y="250190"/>
                  </a:lnTo>
                  <a:lnTo>
                    <a:pt x="1973580" y="250190"/>
                  </a:lnTo>
                  <a:lnTo>
                    <a:pt x="1973580" y="239268"/>
                  </a:lnTo>
                  <a:lnTo>
                    <a:pt x="1973580" y="238760"/>
                  </a:lnTo>
                  <a:lnTo>
                    <a:pt x="1973580" y="10668"/>
                  </a:lnTo>
                  <a:lnTo>
                    <a:pt x="1962912" y="10668"/>
                  </a:lnTo>
                  <a:lnTo>
                    <a:pt x="1962912" y="238760"/>
                  </a:lnTo>
                  <a:lnTo>
                    <a:pt x="10668" y="238760"/>
                  </a:lnTo>
                  <a:lnTo>
                    <a:pt x="10668" y="10160"/>
                  </a:lnTo>
                  <a:lnTo>
                    <a:pt x="1973580" y="10160"/>
                  </a:lnTo>
                  <a:lnTo>
                    <a:pt x="1973580" y="0"/>
                  </a:lnTo>
                  <a:close/>
                </a:path>
              </a:pathLst>
            </a:custGeom>
            <a:solidFill>
              <a:srgbClr val="000000"/>
            </a:solidFill>
          </p:spPr>
          <p:txBody>
            <a:bodyPr wrap="square" lIns="0" tIns="0" rIns="0" bIns="0" rtlCol="0"/>
            <a:lstStyle/>
            <a:p>
              <a:endParaRPr/>
            </a:p>
          </p:txBody>
        </p:sp>
      </p:grpSp>
      <p:sp>
        <p:nvSpPr>
          <p:cNvPr id="40" name="object 65">
            <a:extLst>
              <a:ext uri="{FF2B5EF4-FFF2-40B4-BE49-F238E27FC236}">
                <a16:creationId xmlns:a16="http://schemas.microsoft.com/office/drawing/2014/main" id="{39AFF093-A605-4A36-A120-BFC1A42E19EB}"/>
              </a:ext>
            </a:extLst>
          </p:cNvPr>
          <p:cNvSpPr txBox="1"/>
          <p:nvPr/>
        </p:nvSpPr>
        <p:spPr>
          <a:xfrm>
            <a:off x="7777271" y="5684824"/>
            <a:ext cx="1955800" cy="193675"/>
          </a:xfrm>
          <a:prstGeom prst="rect">
            <a:avLst/>
          </a:prstGeom>
        </p:spPr>
        <p:txBody>
          <a:bodyPr vert="horz" wrap="square" lIns="0" tIns="12700" rIns="0" bIns="0" rtlCol="0">
            <a:spAutoFit/>
          </a:bodyPr>
          <a:lstStyle/>
          <a:p>
            <a:pPr marL="115570">
              <a:lnSpc>
                <a:spcPct val="100000"/>
              </a:lnSpc>
              <a:spcBef>
                <a:spcPts val="100"/>
              </a:spcBef>
            </a:pPr>
            <a:r>
              <a:rPr sz="1100" spc="150" dirty="0">
                <a:latin typeface="HGPｺﾞｼｯｸE"/>
                <a:cs typeface="HGPｺﾞｼｯｸE"/>
              </a:rPr>
              <a:t>第２ 宇宙システム管理隊</a:t>
            </a:r>
            <a:endParaRPr sz="1100">
              <a:latin typeface="HGPｺﾞｼｯｸE"/>
              <a:cs typeface="HGPｺﾞｼｯｸE"/>
            </a:endParaRPr>
          </a:p>
        </p:txBody>
      </p:sp>
      <p:sp>
        <p:nvSpPr>
          <p:cNvPr id="41" name="object 66">
            <a:extLst>
              <a:ext uri="{FF2B5EF4-FFF2-40B4-BE49-F238E27FC236}">
                <a16:creationId xmlns:a16="http://schemas.microsoft.com/office/drawing/2014/main" id="{E0A0D3BC-63BC-482A-BB4D-DBC2AF2C0EBE}"/>
              </a:ext>
            </a:extLst>
          </p:cNvPr>
          <p:cNvSpPr txBox="1"/>
          <p:nvPr/>
        </p:nvSpPr>
        <p:spPr>
          <a:xfrm>
            <a:off x="7771938" y="5216320"/>
            <a:ext cx="1965960" cy="218440"/>
          </a:xfrm>
          <a:prstGeom prst="rect">
            <a:avLst/>
          </a:prstGeom>
          <a:solidFill>
            <a:srgbClr val="FFCC99"/>
          </a:solidFill>
          <a:ln w="32004">
            <a:solidFill>
              <a:srgbClr val="000000"/>
            </a:solidFill>
          </a:ln>
        </p:spPr>
        <p:txBody>
          <a:bodyPr vert="horz" wrap="square" lIns="0" tIns="30480" rIns="0" bIns="0" rtlCol="0">
            <a:spAutoFit/>
          </a:bodyPr>
          <a:lstStyle/>
          <a:p>
            <a:pPr marL="121285">
              <a:lnSpc>
                <a:spcPct val="100000"/>
              </a:lnSpc>
              <a:spcBef>
                <a:spcPts val="240"/>
              </a:spcBef>
            </a:pPr>
            <a:r>
              <a:rPr sz="1100" spc="150" dirty="0">
                <a:latin typeface="HGPｺﾞｼｯｸE"/>
                <a:cs typeface="HGPｺﾞｼｯｸE"/>
              </a:rPr>
              <a:t>第１ 宇宙システム管理隊</a:t>
            </a:r>
            <a:endParaRPr sz="1100">
              <a:latin typeface="HGPｺﾞｼｯｸE"/>
              <a:cs typeface="HGPｺﾞｼｯｸE"/>
            </a:endParaRPr>
          </a:p>
        </p:txBody>
      </p:sp>
      <p:sp>
        <p:nvSpPr>
          <p:cNvPr id="42" name="object 67">
            <a:extLst>
              <a:ext uri="{FF2B5EF4-FFF2-40B4-BE49-F238E27FC236}">
                <a16:creationId xmlns:a16="http://schemas.microsoft.com/office/drawing/2014/main" id="{0655F51A-9608-4F4E-84C0-3A5D54D6DF2B}"/>
              </a:ext>
            </a:extLst>
          </p:cNvPr>
          <p:cNvSpPr txBox="1"/>
          <p:nvPr/>
        </p:nvSpPr>
        <p:spPr>
          <a:xfrm>
            <a:off x="9797461" y="5719368"/>
            <a:ext cx="729615" cy="166370"/>
          </a:xfrm>
          <a:prstGeom prst="rect">
            <a:avLst/>
          </a:prstGeom>
        </p:spPr>
        <p:txBody>
          <a:bodyPr vert="horz" wrap="square" lIns="0" tIns="15875" rIns="0" bIns="0" rtlCol="0">
            <a:spAutoFit/>
          </a:bodyPr>
          <a:lstStyle/>
          <a:p>
            <a:pPr marL="12700">
              <a:lnSpc>
                <a:spcPct val="100000"/>
              </a:lnSpc>
              <a:spcBef>
                <a:spcPts val="125"/>
              </a:spcBef>
            </a:pPr>
            <a:r>
              <a:rPr sz="900" dirty="0">
                <a:latin typeface="游ゴシック"/>
                <a:cs typeface="游ゴシック"/>
              </a:rPr>
              <a:t>（約３０名</a:t>
            </a:r>
            <a:r>
              <a:rPr sz="900" spc="-50" dirty="0">
                <a:latin typeface="游ゴシック"/>
                <a:cs typeface="游ゴシック"/>
              </a:rPr>
              <a:t>）</a:t>
            </a:r>
            <a:endParaRPr sz="900">
              <a:latin typeface="游ゴシック"/>
              <a:cs typeface="游ゴシック"/>
            </a:endParaRPr>
          </a:p>
        </p:txBody>
      </p:sp>
      <p:grpSp>
        <p:nvGrpSpPr>
          <p:cNvPr id="43" name="object 68">
            <a:extLst>
              <a:ext uri="{FF2B5EF4-FFF2-40B4-BE49-F238E27FC236}">
                <a16:creationId xmlns:a16="http://schemas.microsoft.com/office/drawing/2014/main" id="{0C9464C8-A4F5-4ACB-8BC8-31A09A037F85}"/>
              </a:ext>
            </a:extLst>
          </p:cNvPr>
          <p:cNvGrpSpPr/>
          <p:nvPr/>
        </p:nvGrpSpPr>
        <p:grpSpPr>
          <a:xfrm>
            <a:off x="10792999" y="5407341"/>
            <a:ext cx="466725" cy="337820"/>
            <a:chOff x="8756904" y="2830067"/>
            <a:chExt cx="466725" cy="337820"/>
          </a:xfrm>
        </p:grpSpPr>
        <p:sp>
          <p:nvSpPr>
            <p:cNvPr id="44" name="object 69">
              <a:extLst>
                <a:ext uri="{FF2B5EF4-FFF2-40B4-BE49-F238E27FC236}">
                  <a16:creationId xmlns:a16="http://schemas.microsoft.com/office/drawing/2014/main" id="{DA78F6F4-38EF-4759-8A82-9AFBCE7407F7}"/>
                </a:ext>
              </a:extLst>
            </p:cNvPr>
            <p:cNvSpPr/>
            <p:nvPr/>
          </p:nvSpPr>
          <p:spPr>
            <a:xfrm>
              <a:off x="8772906" y="2846069"/>
              <a:ext cx="434340" cy="306705"/>
            </a:xfrm>
            <a:custGeom>
              <a:avLst/>
              <a:gdLst/>
              <a:ahLst/>
              <a:cxnLst/>
              <a:rect l="l" t="t" r="r" b="b"/>
              <a:pathLst>
                <a:path w="434340" h="306705">
                  <a:moveTo>
                    <a:pt x="434340" y="0"/>
                  </a:moveTo>
                  <a:lnTo>
                    <a:pt x="0" y="0"/>
                  </a:lnTo>
                  <a:lnTo>
                    <a:pt x="0" y="306324"/>
                  </a:lnTo>
                  <a:lnTo>
                    <a:pt x="434340" y="306324"/>
                  </a:lnTo>
                  <a:lnTo>
                    <a:pt x="434340" y="0"/>
                  </a:lnTo>
                  <a:close/>
                </a:path>
              </a:pathLst>
            </a:custGeom>
            <a:solidFill>
              <a:srgbClr val="FFCC99"/>
            </a:solidFill>
          </p:spPr>
          <p:txBody>
            <a:bodyPr wrap="square" lIns="0" tIns="0" rIns="0" bIns="0" rtlCol="0"/>
            <a:lstStyle/>
            <a:p>
              <a:endParaRPr/>
            </a:p>
          </p:txBody>
        </p:sp>
        <p:sp>
          <p:nvSpPr>
            <p:cNvPr id="45" name="object 70">
              <a:extLst>
                <a:ext uri="{FF2B5EF4-FFF2-40B4-BE49-F238E27FC236}">
                  <a16:creationId xmlns:a16="http://schemas.microsoft.com/office/drawing/2014/main" id="{08CE213D-D84D-4711-A5C5-7EB7660FCD0A}"/>
                </a:ext>
              </a:extLst>
            </p:cNvPr>
            <p:cNvSpPr/>
            <p:nvPr/>
          </p:nvSpPr>
          <p:spPr>
            <a:xfrm>
              <a:off x="8756904" y="2830067"/>
              <a:ext cx="466725" cy="337820"/>
            </a:xfrm>
            <a:custGeom>
              <a:avLst/>
              <a:gdLst/>
              <a:ahLst/>
              <a:cxnLst/>
              <a:rect l="l" t="t" r="r" b="b"/>
              <a:pathLst>
                <a:path w="466725" h="337819">
                  <a:moveTo>
                    <a:pt x="445008" y="21590"/>
                  </a:moveTo>
                  <a:lnTo>
                    <a:pt x="21336" y="21590"/>
                  </a:lnTo>
                  <a:lnTo>
                    <a:pt x="21336" y="31750"/>
                  </a:lnTo>
                  <a:lnTo>
                    <a:pt x="21336" y="306070"/>
                  </a:lnTo>
                  <a:lnTo>
                    <a:pt x="21336" y="317500"/>
                  </a:lnTo>
                  <a:lnTo>
                    <a:pt x="445008" y="317500"/>
                  </a:lnTo>
                  <a:lnTo>
                    <a:pt x="445008" y="306324"/>
                  </a:lnTo>
                  <a:lnTo>
                    <a:pt x="445008" y="306070"/>
                  </a:lnTo>
                  <a:lnTo>
                    <a:pt x="445008" y="32004"/>
                  </a:lnTo>
                  <a:lnTo>
                    <a:pt x="434340" y="32004"/>
                  </a:lnTo>
                  <a:lnTo>
                    <a:pt x="434340" y="306070"/>
                  </a:lnTo>
                  <a:lnTo>
                    <a:pt x="32004" y="306070"/>
                  </a:lnTo>
                  <a:lnTo>
                    <a:pt x="32004" y="31750"/>
                  </a:lnTo>
                  <a:lnTo>
                    <a:pt x="445008" y="31750"/>
                  </a:lnTo>
                  <a:lnTo>
                    <a:pt x="445008" y="21590"/>
                  </a:lnTo>
                  <a:close/>
                </a:path>
                <a:path w="466725" h="337819">
                  <a:moveTo>
                    <a:pt x="466344" y="0"/>
                  </a:moveTo>
                  <a:lnTo>
                    <a:pt x="0" y="0"/>
                  </a:lnTo>
                  <a:lnTo>
                    <a:pt x="0" y="10160"/>
                  </a:lnTo>
                  <a:lnTo>
                    <a:pt x="0" y="327660"/>
                  </a:lnTo>
                  <a:lnTo>
                    <a:pt x="0" y="337820"/>
                  </a:lnTo>
                  <a:lnTo>
                    <a:pt x="466344" y="337820"/>
                  </a:lnTo>
                  <a:lnTo>
                    <a:pt x="466344" y="327660"/>
                  </a:lnTo>
                  <a:lnTo>
                    <a:pt x="466344" y="10668"/>
                  </a:lnTo>
                  <a:lnTo>
                    <a:pt x="455676" y="10668"/>
                  </a:lnTo>
                  <a:lnTo>
                    <a:pt x="455676" y="327660"/>
                  </a:lnTo>
                  <a:lnTo>
                    <a:pt x="10668" y="327660"/>
                  </a:lnTo>
                  <a:lnTo>
                    <a:pt x="10668" y="10160"/>
                  </a:lnTo>
                  <a:lnTo>
                    <a:pt x="466344" y="10160"/>
                  </a:lnTo>
                  <a:lnTo>
                    <a:pt x="466344" y="0"/>
                  </a:lnTo>
                  <a:close/>
                </a:path>
              </a:pathLst>
            </a:custGeom>
            <a:solidFill>
              <a:srgbClr val="000000"/>
            </a:solidFill>
          </p:spPr>
          <p:txBody>
            <a:bodyPr wrap="square" lIns="0" tIns="0" rIns="0" bIns="0" rtlCol="0"/>
            <a:lstStyle/>
            <a:p>
              <a:endParaRPr/>
            </a:p>
          </p:txBody>
        </p:sp>
      </p:grpSp>
      <p:sp>
        <p:nvSpPr>
          <p:cNvPr id="46" name="object 71">
            <a:extLst>
              <a:ext uri="{FF2B5EF4-FFF2-40B4-BE49-F238E27FC236}">
                <a16:creationId xmlns:a16="http://schemas.microsoft.com/office/drawing/2014/main" id="{DB862689-7738-4095-AF91-0577B253C21A}"/>
              </a:ext>
            </a:extLst>
          </p:cNvPr>
          <p:cNvSpPr txBox="1"/>
          <p:nvPr/>
        </p:nvSpPr>
        <p:spPr>
          <a:xfrm>
            <a:off x="11297570" y="5480239"/>
            <a:ext cx="40640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HGPｺﾞｼｯｸE"/>
                <a:cs typeface="HGPｺﾞｼｯｸE"/>
              </a:rPr>
              <a:t>：新編</a:t>
            </a:r>
            <a:endParaRPr sz="1200">
              <a:latin typeface="HGPｺﾞｼｯｸE"/>
              <a:cs typeface="HGPｺﾞｼｯｸE"/>
            </a:endParaRPr>
          </a:p>
        </p:txBody>
      </p:sp>
      <p:sp>
        <p:nvSpPr>
          <p:cNvPr id="51" name="object 76">
            <a:extLst>
              <a:ext uri="{FF2B5EF4-FFF2-40B4-BE49-F238E27FC236}">
                <a16:creationId xmlns:a16="http://schemas.microsoft.com/office/drawing/2014/main" id="{F7608462-1189-4E09-8F67-F1F7F3BD86C4}"/>
              </a:ext>
            </a:extLst>
          </p:cNvPr>
          <p:cNvSpPr txBox="1"/>
          <p:nvPr/>
        </p:nvSpPr>
        <p:spPr>
          <a:xfrm>
            <a:off x="10026949" y="2389936"/>
            <a:ext cx="1287780" cy="193675"/>
          </a:xfrm>
          <a:prstGeom prst="rect">
            <a:avLst/>
          </a:prstGeom>
        </p:spPr>
        <p:txBody>
          <a:bodyPr vert="horz" wrap="square" lIns="0" tIns="13335" rIns="0" bIns="0" rtlCol="0">
            <a:spAutoFit/>
          </a:bodyPr>
          <a:lstStyle/>
          <a:p>
            <a:pPr marL="12700">
              <a:lnSpc>
                <a:spcPct val="100000"/>
              </a:lnSpc>
              <a:spcBef>
                <a:spcPts val="105"/>
              </a:spcBef>
            </a:pPr>
            <a:r>
              <a:rPr sz="1100" b="1" dirty="0">
                <a:latin typeface="游ゴシック"/>
                <a:cs typeface="游ゴシック"/>
              </a:rPr>
              <a:t>（Ｒ５年度末時点</a:t>
            </a:r>
            <a:r>
              <a:rPr sz="1100" b="1" spc="-50" dirty="0">
                <a:latin typeface="游ゴシック"/>
                <a:cs typeface="游ゴシック"/>
              </a:rPr>
              <a:t>）</a:t>
            </a:r>
            <a:endParaRPr sz="1100">
              <a:latin typeface="游ゴシック"/>
              <a:cs typeface="游ゴシック"/>
            </a:endParaRPr>
          </a:p>
        </p:txBody>
      </p:sp>
      <p:sp>
        <p:nvSpPr>
          <p:cNvPr id="52" name="object 16">
            <a:extLst>
              <a:ext uri="{FF2B5EF4-FFF2-40B4-BE49-F238E27FC236}">
                <a16:creationId xmlns:a16="http://schemas.microsoft.com/office/drawing/2014/main" id="{B6BAE20A-F0C1-4E5B-B2DA-1784E70E31D6}"/>
              </a:ext>
            </a:extLst>
          </p:cNvPr>
          <p:cNvSpPr txBox="1"/>
          <p:nvPr/>
        </p:nvSpPr>
        <p:spPr>
          <a:xfrm>
            <a:off x="4738859" y="1688722"/>
            <a:ext cx="297370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libri"/>
                <a:cs typeface="Calibri"/>
              </a:rPr>
              <a:t>SDA</a:t>
            </a:r>
            <a:r>
              <a:rPr sz="1100" dirty="0">
                <a:latin typeface="游ゴシック"/>
                <a:cs typeface="游ゴシック"/>
              </a:rPr>
              <a:t>（</a:t>
            </a:r>
            <a:r>
              <a:rPr sz="1100" dirty="0">
                <a:latin typeface="Calibri"/>
                <a:cs typeface="Calibri"/>
              </a:rPr>
              <a:t>Space Domain </a:t>
            </a:r>
            <a:r>
              <a:rPr sz="1100" spc="-10" dirty="0">
                <a:latin typeface="Calibri"/>
                <a:cs typeface="Calibri"/>
              </a:rPr>
              <a:t>Awareness</a:t>
            </a:r>
            <a:r>
              <a:rPr sz="1100" spc="-10" dirty="0">
                <a:latin typeface="游ゴシック"/>
                <a:cs typeface="游ゴシック"/>
              </a:rPr>
              <a:t>）：</a:t>
            </a:r>
            <a:r>
              <a:rPr sz="1100" spc="-15" dirty="0">
                <a:latin typeface="游ゴシック"/>
                <a:cs typeface="游ゴシック"/>
              </a:rPr>
              <a:t>宇宙領域把握</a:t>
            </a:r>
            <a:endParaRPr sz="1100" dirty="0">
              <a:latin typeface="游ゴシック"/>
              <a:cs typeface="游ゴシック"/>
            </a:endParaRPr>
          </a:p>
        </p:txBody>
      </p:sp>
      <p:sp>
        <p:nvSpPr>
          <p:cNvPr id="54" name="テキスト ボックス 53">
            <a:extLst>
              <a:ext uri="{FF2B5EF4-FFF2-40B4-BE49-F238E27FC236}">
                <a16:creationId xmlns:a16="http://schemas.microsoft.com/office/drawing/2014/main" id="{B2C14037-13F4-416F-A398-22F0D576A119}"/>
              </a:ext>
            </a:extLst>
          </p:cNvPr>
          <p:cNvSpPr txBox="1"/>
          <p:nvPr/>
        </p:nvSpPr>
        <p:spPr>
          <a:xfrm>
            <a:off x="309288" y="684574"/>
            <a:ext cx="11694231" cy="1254574"/>
          </a:xfrm>
          <a:prstGeom prst="rect">
            <a:avLst/>
          </a:prstGeom>
          <a:noFill/>
        </p:spPr>
        <p:txBody>
          <a:bodyPr wrap="square">
            <a:spAutoFit/>
          </a:bodyPr>
          <a:lstStyle/>
          <a:p>
            <a:pPr marL="418465" indent="-339090">
              <a:lnSpc>
                <a:spcPct val="100000"/>
              </a:lnSpc>
              <a:spcBef>
                <a:spcPts val="484"/>
              </a:spcBef>
              <a:buChar char="○"/>
              <a:tabLst>
                <a:tab pos="418465" algn="l"/>
                <a:tab pos="419100" algn="l"/>
              </a:tabLst>
            </a:pPr>
            <a:r>
              <a:rPr lang="ja-JP" altLang="en-US" sz="1800" spc="-30" dirty="0">
                <a:latin typeface="BIZ UDPゴシック" panose="020B0400000000000000" pitchFamily="50" charset="-128"/>
                <a:ea typeface="BIZ UDPゴシック" panose="020B0400000000000000" pitchFamily="50" charset="-128"/>
                <a:cs typeface="ＭＳ Ｐゴシック"/>
              </a:rPr>
              <a:t>宇宙領域把握に必要な衛星の製造・試験等を行う</a:t>
            </a:r>
            <a:endParaRPr lang="ja-JP" altLang="en-US" sz="1800" dirty="0">
              <a:latin typeface="BIZ UDPゴシック" panose="020B0400000000000000" pitchFamily="50" charset="-128"/>
              <a:ea typeface="BIZ UDPゴシック" panose="020B0400000000000000" pitchFamily="50" charset="-128"/>
              <a:cs typeface="ＭＳ Ｐゴシック"/>
            </a:endParaRPr>
          </a:p>
          <a:p>
            <a:pPr marL="261620" marR="221615" indent="-45720">
              <a:lnSpc>
                <a:spcPct val="88400"/>
              </a:lnSpc>
              <a:spcBef>
                <a:spcPts val="605"/>
              </a:spcBef>
            </a:pPr>
            <a:r>
              <a:rPr lang="en-US" altLang="ja-JP" sz="1800" spc="-15" dirty="0">
                <a:latin typeface="BIZ UDPゴシック" panose="020B0400000000000000" pitchFamily="50" charset="-128"/>
                <a:ea typeface="BIZ UDPゴシック" panose="020B0400000000000000" pitchFamily="50" charset="-128"/>
                <a:cs typeface="ＭＳ Ｐゴシック"/>
              </a:rPr>
              <a:t>※ </a:t>
            </a:r>
            <a:r>
              <a:rPr lang="en-US" altLang="ja-JP" sz="1800" b="1" dirty="0">
                <a:solidFill>
                  <a:srgbClr val="C00000"/>
                </a:solidFill>
                <a:latin typeface="BIZ UDPゴシック" panose="020B0400000000000000" pitchFamily="50" charset="-128"/>
                <a:ea typeface="BIZ UDPゴシック" panose="020B0400000000000000" pitchFamily="50" charset="-128"/>
                <a:cs typeface="ＭＳ Ｐゴシック"/>
              </a:rPr>
              <a:t>SDA(Space</a:t>
            </a:r>
            <a:r>
              <a:rPr lang="ja-JP" altLang="en-US" sz="1800" b="1" spc="10" dirty="0">
                <a:solidFill>
                  <a:srgbClr val="C00000"/>
                </a:solidFill>
                <a:latin typeface="BIZ UDPゴシック" panose="020B0400000000000000" pitchFamily="50" charset="-128"/>
                <a:ea typeface="BIZ UDPゴシック" panose="020B0400000000000000" pitchFamily="50" charset="-128"/>
                <a:cs typeface="ＭＳ Ｐゴシック"/>
              </a:rPr>
              <a:t> </a:t>
            </a:r>
            <a:r>
              <a:rPr lang="en-US" altLang="ja-JP" sz="1800" b="1" dirty="0">
                <a:solidFill>
                  <a:srgbClr val="C00000"/>
                </a:solidFill>
                <a:latin typeface="BIZ UDPゴシック" panose="020B0400000000000000" pitchFamily="50" charset="-128"/>
                <a:ea typeface="BIZ UDPゴシック" panose="020B0400000000000000" pitchFamily="50" charset="-128"/>
                <a:cs typeface="ＭＳ Ｐゴシック"/>
              </a:rPr>
              <a:t>Domain</a:t>
            </a:r>
            <a:r>
              <a:rPr lang="ja-JP" altLang="en-US" sz="1800" b="1" spc="-10" dirty="0">
                <a:solidFill>
                  <a:srgbClr val="C00000"/>
                </a:solidFill>
                <a:latin typeface="BIZ UDPゴシック" panose="020B0400000000000000" pitchFamily="50" charset="-128"/>
                <a:ea typeface="BIZ UDPゴシック" panose="020B0400000000000000" pitchFamily="50" charset="-128"/>
                <a:cs typeface="ＭＳ Ｐゴシック"/>
              </a:rPr>
              <a:t> </a:t>
            </a:r>
            <a:r>
              <a:rPr lang="en-US" altLang="ja-JP" sz="1800" b="1" dirty="0">
                <a:solidFill>
                  <a:srgbClr val="C00000"/>
                </a:solidFill>
                <a:latin typeface="BIZ UDPゴシック" panose="020B0400000000000000" pitchFamily="50" charset="-128"/>
                <a:ea typeface="BIZ UDPゴシック" panose="020B0400000000000000" pitchFamily="50" charset="-128"/>
                <a:cs typeface="ＭＳ Ｐゴシック"/>
              </a:rPr>
              <a:t>Awareness</a:t>
            </a:r>
            <a:r>
              <a:rPr lang="en-US" altLang="ja-JP" sz="1800" b="1" spc="-30" dirty="0">
                <a:solidFill>
                  <a:srgbClr val="C00000"/>
                </a:solidFill>
                <a:latin typeface="BIZ UDPゴシック" panose="020B0400000000000000" pitchFamily="50" charset="-128"/>
                <a:ea typeface="BIZ UDPゴシック" panose="020B0400000000000000" pitchFamily="50" charset="-128"/>
                <a:cs typeface="ＭＳ Ｐゴシック"/>
              </a:rPr>
              <a:t>) </a:t>
            </a:r>
            <a:r>
              <a:rPr lang="en-US" altLang="ja-JP" sz="1800" spc="-30" dirty="0">
                <a:latin typeface="BIZ UDPゴシック" panose="020B0400000000000000" pitchFamily="50" charset="-128"/>
                <a:ea typeface="BIZ UDPゴシック" panose="020B0400000000000000" pitchFamily="50" charset="-128"/>
                <a:cs typeface="ＭＳ Ｐゴシック"/>
              </a:rPr>
              <a:t>:</a:t>
            </a:r>
            <a:r>
              <a:rPr lang="ja-JP" altLang="en-US" sz="1800" spc="-30" dirty="0">
                <a:latin typeface="BIZ UDPゴシック" panose="020B0400000000000000" pitchFamily="50" charset="-128"/>
                <a:ea typeface="BIZ UDPゴシック" panose="020B0400000000000000" pitchFamily="50" charset="-128"/>
                <a:cs typeface="ＭＳ Ｐゴシック"/>
              </a:rPr>
              <a:t>衛星など宇宙物体の位置や軌道等を把握すること</a:t>
            </a:r>
            <a:r>
              <a:rPr lang="ja-JP" altLang="en-US" sz="1800" spc="-10" dirty="0">
                <a:latin typeface="BIZ UDPゴシック" panose="020B0400000000000000" pitchFamily="50" charset="-128"/>
                <a:ea typeface="BIZ UDPゴシック" panose="020B0400000000000000" pitchFamily="50" charset="-128"/>
                <a:cs typeface="ＭＳ Ｐゴシック"/>
              </a:rPr>
              <a:t>（</a:t>
            </a:r>
            <a:r>
              <a:rPr lang="en-US" altLang="ja-JP" sz="1800" spc="-10" dirty="0">
                <a:latin typeface="BIZ UDPゴシック" panose="020B0400000000000000" pitchFamily="50" charset="-128"/>
                <a:ea typeface="BIZ UDPゴシック" panose="020B0400000000000000" pitchFamily="50" charset="-128"/>
                <a:cs typeface="ＭＳ Ｐゴシック"/>
              </a:rPr>
              <a:t>SSA(Space </a:t>
            </a:r>
            <a:r>
              <a:rPr lang="en-US" altLang="ja-JP" sz="1800" dirty="0">
                <a:latin typeface="BIZ UDPゴシック" panose="020B0400000000000000" pitchFamily="50" charset="-128"/>
                <a:ea typeface="BIZ UDPゴシック" panose="020B0400000000000000" pitchFamily="50" charset="-128"/>
                <a:cs typeface="ＭＳ Ｐゴシック"/>
              </a:rPr>
              <a:t>Situational </a:t>
            </a:r>
            <a:r>
              <a:rPr lang="en-US" altLang="ja-JP" sz="1800" spc="-10" dirty="0">
                <a:latin typeface="BIZ UDPゴシック" panose="020B0400000000000000" pitchFamily="50" charset="-128"/>
                <a:ea typeface="BIZ UDPゴシック" panose="020B0400000000000000" pitchFamily="50" charset="-128"/>
                <a:cs typeface="ＭＳ Ｐゴシック"/>
              </a:rPr>
              <a:t>Awareness)</a:t>
            </a:r>
            <a:r>
              <a:rPr lang="ja-JP" altLang="en-US" sz="1800" spc="-10" dirty="0">
                <a:latin typeface="BIZ UDPゴシック" panose="020B0400000000000000" pitchFamily="50" charset="-128"/>
                <a:ea typeface="BIZ UDPゴシック" panose="020B0400000000000000" pitchFamily="50" charset="-128"/>
                <a:cs typeface="ＭＳ Ｐゴシック"/>
              </a:rPr>
              <a:t>）</a:t>
            </a:r>
            <a:r>
              <a:rPr lang="ja-JP" altLang="en-US" sz="1800" spc="-30" dirty="0">
                <a:latin typeface="BIZ UDPゴシック" panose="020B0400000000000000" pitchFamily="50" charset="-128"/>
                <a:ea typeface="BIZ UDPゴシック" panose="020B0400000000000000" pitchFamily="50" charset="-128"/>
                <a:cs typeface="ＭＳ Ｐゴシック"/>
              </a:rPr>
              <a:t>に加え、衛星の運用状況や「意図や能力」を把握すること。</a:t>
            </a:r>
            <a:endParaRPr lang="en-US" altLang="ja-JP" sz="1800" spc="-30" dirty="0">
              <a:latin typeface="BIZ UDPゴシック" panose="020B0400000000000000" pitchFamily="50" charset="-128"/>
              <a:ea typeface="BIZ UDPゴシック" panose="020B0400000000000000" pitchFamily="50" charset="-128"/>
              <a:cs typeface="ＭＳ Ｐゴシック"/>
            </a:endParaRPr>
          </a:p>
          <a:p>
            <a:pPr marL="261620" marR="221615" indent="-45720">
              <a:lnSpc>
                <a:spcPct val="88400"/>
              </a:lnSpc>
              <a:spcBef>
                <a:spcPts val="605"/>
              </a:spcBef>
            </a:pPr>
            <a:r>
              <a:rPr lang="ja-JP" altLang="en-US" sz="1800" spc="-30" dirty="0">
                <a:latin typeface="BIZ UDPゴシック" panose="020B0400000000000000" pitchFamily="50" charset="-128"/>
                <a:ea typeface="BIZ UDPゴシック" panose="020B0400000000000000" pitchFamily="50" charset="-128"/>
                <a:cs typeface="ＭＳ Ｐゴシック"/>
              </a:rPr>
              <a:t>米国等も現在は</a:t>
            </a:r>
            <a:r>
              <a:rPr lang="ja-JP" altLang="en-US" sz="1800" b="1" spc="-30" dirty="0">
                <a:solidFill>
                  <a:srgbClr val="C00000"/>
                </a:solidFill>
                <a:latin typeface="BIZ UDPゴシック" panose="020B0400000000000000" pitchFamily="50" charset="-128"/>
                <a:ea typeface="BIZ UDPゴシック" panose="020B0400000000000000" pitchFamily="50" charset="-128"/>
                <a:cs typeface="ＭＳ Ｐゴシック"/>
              </a:rPr>
              <a:t>ＳＤＡ</a:t>
            </a:r>
            <a:r>
              <a:rPr lang="ja-JP" altLang="en-US" sz="1800" spc="-35" dirty="0">
                <a:latin typeface="BIZ UDPゴシック" panose="020B0400000000000000" pitchFamily="50" charset="-128"/>
                <a:ea typeface="BIZ UDPゴシック" panose="020B0400000000000000" pitchFamily="50" charset="-128"/>
                <a:cs typeface="ＭＳ Ｐゴシック"/>
              </a:rPr>
              <a:t>を使用している</a:t>
            </a:r>
            <a:endParaRPr lang="ja-JP" altLang="en-US" sz="1800" dirty="0">
              <a:latin typeface="BIZ UDPゴシック" panose="020B0400000000000000" pitchFamily="50" charset="-128"/>
              <a:ea typeface="BIZ UDPゴシック" panose="020B0400000000000000" pitchFamily="50" charset="-128"/>
              <a:cs typeface="ＭＳ Ｐゴシック"/>
            </a:endParaRPr>
          </a:p>
        </p:txBody>
      </p:sp>
      <p:sp>
        <p:nvSpPr>
          <p:cNvPr id="60" name="object 12">
            <a:extLst>
              <a:ext uri="{FF2B5EF4-FFF2-40B4-BE49-F238E27FC236}">
                <a16:creationId xmlns:a16="http://schemas.microsoft.com/office/drawing/2014/main" id="{76C1F5BD-AE51-42CD-BEE5-7DCC910CA205}"/>
              </a:ext>
            </a:extLst>
          </p:cNvPr>
          <p:cNvSpPr txBox="1"/>
          <p:nvPr/>
        </p:nvSpPr>
        <p:spPr>
          <a:xfrm>
            <a:off x="433113" y="6180049"/>
            <a:ext cx="11270857" cy="637995"/>
          </a:xfrm>
          <a:prstGeom prst="rect">
            <a:avLst/>
          </a:prstGeom>
        </p:spPr>
        <p:txBody>
          <a:bodyPr vert="horz" wrap="square" lIns="0" tIns="80645" rIns="0" bIns="0" rtlCol="0">
            <a:spAutoFit/>
          </a:bodyPr>
          <a:lstStyle/>
          <a:p>
            <a:pPr marL="80010" algn="ctr">
              <a:lnSpc>
                <a:spcPct val="100000"/>
              </a:lnSpc>
              <a:spcBef>
                <a:spcPts val="635"/>
              </a:spcBef>
              <a:tabLst>
                <a:tab pos="461645" algn="l"/>
                <a:tab pos="462280" algn="l"/>
              </a:tabLst>
            </a:pPr>
            <a:r>
              <a:rPr sz="1600" dirty="0">
                <a:latin typeface="BIZ UDPゴシック" panose="020B0400000000000000" pitchFamily="50" charset="-128"/>
                <a:ea typeface="BIZ UDPゴシック" panose="020B0400000000000000" pitchFamily="50" charset="-128"/>
                <a:cs typeface="ＭＳ Ｐゴシック"/>
              </a:rPr>
              <a:t>令和５年度宇宙関連概算要求は、</a:t>
            </a:r>
            <a:r>
              <a:rPr sz="1600" b="1" spc="-10" dirty="0">
                <a:solidFill>
                  <a:srgbClr val="0D79C9"/>
                </a:solidFill>
                <a:latin typeface="BIZ UDPゴシック" panose="020B0400000000000000" pitchFamily="50" charset="-128"/>
                <a:ea typeface="BIZ UDPゴシック" panose="020B0400000000000000" pitchFamily="50" charset="-128"/>
                <a:cs typeface="ＭＳ Ｐゴシック"/>
              </a:rPr>
              <a:t>約</a:t>
            </a:r>
            <a:r>
              <a:rPr sz="1600" b="1" dirty="0">
                <a:solidFill>
                  <a:srgbClr val="0D79C9"/>
                </a:solidFill>
                <a:latin typeface="BIZ UDPゴシック" panose="020B0400000000000000" pitchFamily="50" charset="-128"/>
                <a:ea typeface="BIZ UDPゴシック" panose="020B0400000000000000" pitchFamily="50" charset="-128"/>
                <a:cs typeface="ＭＳ Ｐゴシック"/>
              </a:rPr>
              <a:t>972</a:t>
            </a:r>
            <a:r>
              <a:rPr sz="1600" b="1" spc="-10" dirty="0">
                <a:solidFill>
                  <a:srgbClr val="0D79C9"/>
                </a:solidFill>
                <a:latin typeface="BIZ UDPゴシック" panose="020B0400000000000000" pitchFamily="50" charset="-128"/>
                <a:ea typeface="BIZ UDPゴシック" panose="020B0400000000000000" pitchFamily="50" charset="-128"/>
                <a:cs typeface="ＭＳ Ｐゴシック"/>
              </a:rPr>
              <a:t>億円</a:t>
            </a:r>
            <a:r>
              <a:rPr sz="1600" b="1" dirty="0">
                <a:solidFill>
                  <a:srgbClr val="0D79C9"/>
                </a:solidFill>
                <a:latin typeface="BIZ UDPゴシック" panose="020B0400000000000000" pitchFamily="50" charset="-128"/>
                <a:ea typeface="BIZ UDPゴシック" panose="020B0400000000000000" pitchFamily="50" charset="-128"/>
                <a:cs typeface="ＭＳ Ｐゴシック"/>
              </a:rPr>
              <a:t>（</a:t>
            </a:r>
            <a:r>
              <a:rPr sz="1600" b="1" spc="-15" dirty="0">
                <a:solidFill>
                  <a:srgbClr val="0D79C9"/>
                </a:solidFill>
                <a:latin typeface="BIZ UDPゴシック" panose="020B0400000000000000" pitchFamily="50" charset="-128"/>
                <a:ea typeface="BIZ UDPゴシック" panose="020B0400000000000000" pitchFamily="50" charset="-128"/>
                <a:cs typeface="ＭＳ Ｐゴシック"/>
              </a:rPr>
              <a:t>歳出ベース</a:t>
            </a:r>
            <a:r>
              <a:rPr sz="1600" b="1" dirty="0">
                <a:solidFill>
                  <a:srgbClr val="0D79C9"/>
                </a:solidFill>
                <a:latin typeface="BIZ UDPゴシック" panose="020B0400000000000000" pitchFamily="50" charset="-128"/>
                <a:ea typeface="BIZ UDPゴシック" panose="020B0400000000000000" pitchFamily="50" charset="-128"/>
                <a:cs typeface="ＭＳ Ｐゴシック"/>
              </a:rPr>
              <a:t>）</a:t>
            </a:r>
            <a:r>
              <a:rPr sz="1600" spc="-25" dirty="0">
                <a:latin typeface="BIZ UDPゴシック" panose="020B0400000000000000" pitchFamily="50" charset="-128"/>
                <a:ea typeface="BIZ UDPゴシック" panose="020B0400000000000000" pitchFamily="50" charset="-128"/>
                <a:cs typeface="ＭＳ Ｐゴシック"/>
              </a:rPr>
              <a:t>を計上</a:t>
            </a:r>
            <a:endParaRPr lang="ja-JP" altLang="en-US" sz="1600" dirty="0">
              <a:latin typeface="BIZ UDPゴシック" panose="020B0400000000000000" pitchFamily="50" charset="-128"/>
              <a:ea typeface="BIZ UDPゴシック" panose="020B0400000000000000" pitchFamily="50" charset="-128"/>
              <a:cs typeface="ＭＳ Ｐゴシック"/>
            </a:endParaRPr>
          </a:p>
          <a:p>
            <a:pPr marL="80009" algn="ctr">
              <a:lnSpc>
                <a:spcPct val="100000"/>
              </a:lnSpc>
              <a:spcBef>
                <a:spcPts val="540"/>
              </a:spcBef>
              <a:tabLst>
                <a:tab pos="467359" algn="l"/>
                <a:tab pos="467995" algn="l"/>
              </a:tabLst>
            </a:pPr>
            <a:r>
              <a:rPr lang="ja-JP" altLang="en-US" sz="1600" dirty="0">
                <a:latin typeface="BIZ UDPゴシック" panose="020B0400000000000000" pitchFamily="50" charset="-128"/>
                <a:ea typeface="BIZ UDPゴシック" panose="020B0400000000000000" pitchFamily="50" charset="-128"/>
                <a:cs typeface="ＭＳ Ｐゴシック"/>
              </a:rPr>
              <a:t>これとは別途、</a:t>
            </a:r>
            <a:r>
              <a:rPr lang="ja-JP" altLang="en-US" sz="1600" dirty="0">
                <a:solidFill>
                  <a:srgbClr val="FF0000"/>
                </a:solidFill>
                <a:latin typeface="BIZ UDPゴシック" panose="020B0400000000000000" pitchFamily="50" charset="-128"/>
                <a:ea typeface="BIZ UDPゴシック" panose="020B0400000000000000" pitchFamily="50" charset="-128"/>
                <a:cs typeface="ＭＳ Ｐゴシック"/>
              </a:rPr>
              <a:t>事項要求</a:t>
            </a:r>
            <a:r>
              <a:rPr lang="ja-JP" altLang="en-US" sz="1600" spc="-5" dirty="0">
                <a:latin typeface="BIZ UDPゴシック" panose="020B0400000000000000" pitchFamily="50" charset="-128"/>
                <a:ea typeface="BIZ UDPゴシック" panose="020B0400000000000000" pitchFamily="50" charset="-128"/>
                <a:cs typeface="ＭＳ Ｐゴシック"/>
              </a:rPr>
              <a:t>として、「防衛力を５年以内に抜本的に強化する」ために必要な取組</a:t>
            </a:r>
            <a:r>
              <a:rPr lang="ja-JP" altLang="en-US" sz="1600" spc="-25" dirty="0">
                <a:latin typeface="BIZ UDPゴシック" panose="020B0400000000000000" pitchFamily="50" charset="-128"/>
                <a:ea typeface="BIZ UDPゴシック" panose="020B0400000000000000" pitchFamily="50" charset="-128"/>
                <a:cs typeface="ＭＳ Ｐゴシック"/>
              </a:rPr>
              <a:t>を要求</a:t>
            </a:r>
            <a:endParaRPr lang="ja-JP" altLang="en-US" sz="1600" dirty="0">
              <a:latin typeface="BIZ UDPゴシック" panose="020B0400000000000000" pitchFamily="50" charset="-128"/>
              <a:ea typeface="BIZ UDPゴシック" panose="020B0400000000000000" pitchFamily="50" charset="-128"/>
              <a:cs typeface="ＭＳ Ｐゴシック"/>
            </a:endParaRPr>
          </a:p>
        </p:txBody>
      </p:sp>
    </p:spTree>
    <p:extLst>
      <p:ext uri="{BB962C8B-B14F-4D97-AF65-F5344CB8AC3E}">
        <p14:creationId xmlns:p14="http://schemas.microsoft.com/office/powerpoint/2010/main" val="1800663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16FEEECB-F2BC-485D-90EC-79B5C334C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235" y="364681"/>
            <a:ext cx="9105240" cy="6493320"/>
          </a:xfrm>
          <a:prstGeom prst="rect">
            <a:avLst/>
          </a:prstGeom>
        </p:spPr>
      </p:pic>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a:solidFill>
                  <a:schemeClr val="bg1"/>
                </a:solidFill>
                <a:latin typeface="Meiryo UI" panose="020B0604030504040204" pitchFamily="50" charset="-128"/>
                <a:ea typeface="Meiryo UI" panose="020B0604030504040204" pitchFamily="50" charset="-128"/>
              </a:rPr>
              <a:t>Electronic Warfare</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2146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Picture 2" descr="Stealth Spy Drone RQ-170 Sentinel Spotted With new Upgrades : FUTURE ...">
            <a:extLst>
              <a:ext uri="{FF2B5EF4-FFF2-40B4-BE49-F238E27FC236}">
                <a16:creationId xmlns:a16="http://schemas.microsoft.com/office/drawing/2014/main" id="{00ABAA79-3CF1-4F63-9367-3FDDB53AA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12192000" cy="624681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2A99942-DC8E-470B-9C11-BFC1853E560B}"/>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イランが米ステルス・ドローンを無傷で捕獲～ロシアの電子戦部隊介在</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00EB5031-1B0E-4CB5-9C7B-4F3BAED04858}"/>
              </a:ext>
            </a:extLst>
          </p:cNvPr>
          <p:cNvSpPr txBox="1"/>
          <p:nvPr/>
        </p:nvSpPr>
        <p:spPr>
          <a:xfrm rot="20469971">
            <a:off x="476248" y="4334946"/>
            <a:ext cx="2695575" cy="400110"/>
          </a:xfrm>
          <a:prstGeom prst="rect">
            <a:avLst/>
          </a:prstGeom>
          <a:noFill/>
        </p:spPr>
        <p:txBody>
          <a:bodyPr wrap="square">
            <a:spAutoFit/>
          </a:bodyPr>
          <a:lstStyle/>
          <a:p>
            <a:r>
              <a:rPr lang="en-US" altLang="ja-JP" sz="2000" dirty="0">
                <a:solidFill>
                  <a:schemeClr val="bg1"/>
                </a:solidFill>
                <a:latin typeface="UD デジタル 教科書体 NK-B" panose="02020700000000000000" pitchFamily="18" charset="-128"/>
                <a:ea typeface="UD デジタル 教科書体 NK-B" panose="02020700000000000000" pitchFamily="18" charset="-128"/>
              </a:rPr>
              <a:t>RQ-170 Sentinel</a:t>
            </a:r>
            <a:endParaRPr lang="ja-JP" altLang="en-US" sz="20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0119A74D-1534-4BC9-89C2-C7AA058D1810}"/>
              </a:ext>
            </a:extLst>
          </p:cNvPr>
          <p:cNvSpPr txBox="1"/>
          <p:nvPr/>
        </p:nvSpPr>
        <p:spPr>
          <a:xfrm>
            <a:off x="1819275" y="6305392"/>
            <a:ext cx="8553450" cy="246221"/>
          </a:xfrm>
          <a:prstGeom prst="rect">
            <a:avLst/>
          </a:prstGeom>
          <a:noFill/>
        </p:spPr>
        <p:txBody>
          <a:bodyPr wrap="square">
            <a:spAutoFit/>
          </a:bodyPr>
          <a:lstStyle/>
          <a:p>
            <a:r>
              <a:rPr lang="ja-JP" altLang="en-US" sz="1000" dirty="0">
                <a:solidFill>
                  <a:schemeClr val="bg1"/>
                </a:solidFill>
                <a:latin typeface="UD デジタル 教科書体 NK-B" panose="02020700000000000000" pitchFamily="18" charset="-128"/>
                <a:ea typeface="UD デジタル 教科書体 NK-B" panose="02020700000000000000" pitchFamily="18" charset="-128"/>
              </a:rPr>
              <a:t>出所：</a:t>
            </a:r>
            <a:r>
              <a:rPr lang="en-US" altLang="ja-JP" sz="1000" dirty="0">
                <a:solidFill>
                  <a:schemeClr val="bg1"/>
                </a:solidFill>
                <a:latin typeface="UD デジタル 教科書体 NK-B" panose="02020700000000000000" pitchFamily="18" charset="-128"/>
                <a:ea typeface="UD デジタル 教科書体 NK-B" panose="02020700000000000000" pitchFamily="18" charset="-128"/>
              </a:rPr>
              <a:t>https://www.defenseromania.ro/federa-ia-rusa-va-produce-inca-trei-drone-grele-s-70-okhotnik_605713.html</a:t>
            </a:r>
            <a:endParaRPr lang="ja-JP" altLang="en-US" sz="1000" dirty="0">
              <a:solidFill>
                <a:schemeClr val="bg1"/>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744194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 name="正方形/長方形 141"/>
          <p:cNvSpPr/>
          <p:nvPr/>
        </p:nvSpPr>
        <p:spPr>
          <a:xfrm>
            <a:off x="9335606" y="1078087"/>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1Qubit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3" name="正方形/長方形 142"/>
          <p:cNvSpPr/>
          <p:nvPr/>
        </p:nvSpPr>
        <p:spPr>
          <a:xfrm>
            <a:off x="9867783" y="1078087"/>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2Qubit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4" name="正方形/長方形 143"/>
          <p:cNvSpPr/>
          <p:nvPr/>
        </p:nvSpPr>
        <p:spPr>
          <a:xfrm>
            <a:off x="10431272" y="1078087"/>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3Qubit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145" name="正方形/長方形 144"/>
          <p:cNvSpPr/>
          <p:nvPr/>
        </p:nvSpPr>
        <p:spPr>
          <a:xfrm>
            <a:off x="10953786" y="1087406"/>
            <a:ext cx="663964" cy="253916"/>
          </a:xfrm>
          <a:prstGeom prst="rect">
            <a:avLst/>
          </a:prstGeom>
        </p:spPr>
        <p:txBody>
          <a:bodyPr wrap="none">
            <a:spAutoFit/>
          </a:bodyPr>
          <a:lstStyle/>
          <a:p>
            <a:r>
              <a:rPr lang="en-US" altLang="ja-JP" sz="1050" b="1" dirty="0">
                <a:solidFill>
                  <a:schemeClr val="bg1"/>
                </a:solidFill>
                <a:latin typeface="Meiryo UI" panose="020B0604030504040204" pitchFamily="50" charset="-128"/>
                <a:ea typeface="Meiryo UI" panose="020B0604030504040204" pitchFamily="50" charset="-128"/>
              </a:rPr>
              <a:t>4Qubit</a:t>
            </a:r>
            <a:endParaRPr lang="ja-JP" altLang="en-US" sz="1050" b="1" dirty="0">
              <a:solidFill>
                <a:schemeClr val="bg1"/>
              </a:solidFill>
              <a:latin typeface="Meiryo UI" panose="020B0604030504040204" pitchFamily="50" charset="-128"/>
              <a:ea typeface="Meiryo UI" panose="020B0604030504040204" pitchFamily="50" charset="-128"/>
            </a:endParaRPr>
          </a:p>
        </p:txBody>
      </p:sp>
      <p:sp>
        <p:nvSpPr>
          <p:cNvPr id="5" name="正方形/長方形 4"/>
          <p:cNvSpPr/>
          <p:nvPr/>
        </p:nvSpPr>
        <p:spPr>
          <a:xfrm>
            <a:off x="8012574" y="1300446"/>
            <a:ext cx="2209259" cy="369332"/>
          </a:xfrm>
          <a:prstGeom prst="rect">
            <a:avLst/>
          </a:prstGeom>
        </p:spPr>
        <p:txBody>
          <a:bodyPr wrap="none">
            <a:spAutoFit/>
          </a:bodyPr>
          <a:lstStyle/>
          <a:p>
            <a:r>
              <a:rPr lang="en-US" altLang="ja-JP" dirty="0">
                <a:solidFill>
                  <a:srgbClr val="000000"/>
                </a:solidFill>
                <a:latin typeface="helvetica neue"/>
              </a:rPr>
              <a:t>adaptive optics (AO)</a:t>
            </a:r>
            <a:endParaRPr lang="ja-JP" altLang="en-US" dirty="0"/>
          </a:p>
        </p:txBody>
      </p:sp>
      <p:sp>
        <p:nvSpPr>
          <p:cNvPr id="6" name="正方形/長方形 5"/>
          <p:cNvSpPr/>
          <p:nvPr/>
        </p:nvSpPr>
        <p:spPr>
          <a:xfrm>
            <a:off x="6360404" y="1133132"/>
            <a:ext cx="5831596" cy="523220"/>
          </a:xfrm>
          <a:prstGeom prst="rect">
            <a:avLst/>
          </a:prstGeom>
        </p:spPr>
        <p:txBody>
          <a:bodyPr wrap="square">
            <a:spAutoFit/>
          </a:bodyPr>
          <a:lstStyle/>
          <a:p>
            <a:r>
              <a:rPr lang="en-US" altLang="ja-JP" sz="1400" dirty="0">
                <a:solidFill>
                  <a:srgbClr val="000000"/>
                </a:solidFill>
                <a:latin typeface="UD デジタル 教科書体 N-R" panose="02020400000000000000" pitchFamily="17" charset="-128"/>
                <a:ea typeface="UD デジタル 教科書体 N-R" panose="02020400000000000000" pitchFamily="17" charset="-128"/>
              </a:rPr>
              <a:t>Air Force Research Laboratory (AFRL) Starfire Optical Range (SOR) </a:t>
            </a:r>
            <a:endParaRPr lang="ja-JP" altLang="en-US" sz="1400" dirty="0">
              <a:latin typeface="UD デジタル 教科書体 N-R" panose="02020400000000000000" pitchFamily="17" charset="-128"/>
              <a:ea typeface="UD デジタル 教科書体 N-R" panose="02020400000000000000" pitchFamily="17" charset="-128"/>
            </a:endParaRPr>
          </a:p>
        </p:txBody>
      </p:sp>
      <p:sp>
        <p:nvSpPr>
          <p:cNvPr id="7" name="正方形/長方形 6"/>
          <p:cNvSpPr/>
          <p:nvPr/>
        </p:nvSpPr>
        <p:spPr>
          <a:xfrm>
            <a:off x="6349158" y="5615831"/>
            <a:ext cx="5699393" cy="830997"/>
          </a:xfrm>
          <a:prstGeom prst="rect">
            <a:avLst/>
          </a:prstGeom>
        </p:spPr>
        <p:txBody>
          <a:bodyPr wrap="square">
            <a:spAutoFit/>
          </a:bodyPr>
          <a:lstStyle/>
          <a:p>
            <a:r>
              <a:rPr lang="en-US" altLang="ja-JP" sz="1200" dirty="0">
                <a:latin typeface="UD デジタル 教科書体 NP-R" panose="02020400000000000000" pitchFamily="18" charset="-128"/>
                <a:ea typeface="UD デジタル 教科書体 NP-R" panose="02020400000000000000" pitchFamily="18" charset="-128"/>
              </a:rPr>
              <a:t>Air Force Research Laboratory researchers Dr. Mark </a:t>
            </a:r>
            <a:r>
              <a:rPr lang="en-US" altLang="ja-JP" sz="1200" dirty="0" err="1">
                <a:latin typeface="UD デジタル 教科書体 NP-R" panose="02020400000000000000" pitchFamily="18" charset="-128"/>
                <a:ea typeface="UD デジタル 教科書体 NP-R" panose="02020400000000000000" pitchFamily="18" charset="-128"/>
              </a:rPr>
              <a:t>Gruneisen</a:t>
            </a:r>
            <a:r>
              <a:rPr lang="en-US" altLang="ja-JP" sz="1200" dirty="0">
                <a:latin typeface="UD デジタル 教科書体 NP-R" panose="02020400000000000000" pitchFamily="18" charset="-128"/>
                <a:ea typeface="UD デジタル 教科書体 NP-R" panose="02020400000000000000" pitchFamily="18" charset="-128"/>
              </a:rPr>
              <a:t> and Lt. Eddie </a:t>
            </a:r>
            <a:r>
              <a:rPr lang="en-US" altLang="ja-JP" sz="1200" dirty="0" err="1">
                <a:latin typeface="UD デジタル 教科書体 NP-R" panose="02020400000000000000" pitchFamily="18" charset="-128"/>
                <a:ea typeface="UD デジタル 教科書体 NP-R" panose="02020400000000000000" pitchFamily="18" charset="-128"/>
              </a:rPr>
              <a:t>Hilburn</a:t>
            </a:r>
            <a:r>
              <a:rPr lang="en-US" altLang="ja-JP" sz="1200" dirty="0">
                <a:latin typeface="UD デジタル 教科書体 NP-R" panose="02020400000000000000" pitchFamily="18" charset="-128"/>
                <a:ea typeface="UD デジタル 教科書体 NP-R" panose="02020400000000000000" pitchFamily="18" charset="-128"/>
              </a:rPr>
              <a:t> make adjustments to the quantum key distribution testbed at the Starfire Optical range propagation site. (U.S. Air Force photo/Todd </a:t>
            </a:r>
            <a:r>
              <a:rPr lang="en-US" altLang="ja-JP" sz="1200" dirty="0" err="1">
                <a:latin typeface="UD デジタル 教科書体 NP-R" panose="02020400000000000000" pitchFamily="18" charset="-128"/>
                <a:ea typeface="UD デジタル 教科書体 NP-R" panose="02020400000000000000" pitchFamily="18" charset="-128"/>
              </a:rPr>
              <a:t>Berenger</a:t>
            </a:r>
            <a:r>
              <a:rPr lang="en-US" altLang="ja-JP" sz="1200" dirty="0">
                <a:latin typeface="UD デジタル 教科書体 NP-R" panose="02020400000000000000" pitchFamily="18" charset="-128"/>
                <a:ea typeface="UD デジタル 教科書体 NP-R" panose="02020400000000000000" pitchFamily="18" charset="-128"/>
              </a:rPr>
              <a:t>)</a:t>
            </a:r>
            <a:endParaRPr lang="ja-JP" altLang="en-US" sz="1200" dirty="0">
              <a:latin typeface="UD デジタル 教科書体 NP-R" panose="02020400000000000000" pitchFamily="18" charset="-128"/>
              <a:ea typeface="UD デジタル 教科書体 NP-R" panose="02020400000000000000" pitchFamily="18" charset="-128"/>
            </a:endParaRPr>
          </a:p>
        </p:txBody>
      </p:sp>
      <p:pic>
        <p:nvPicPr>
          <p:cNvPr id="8" name="図 7"/>
          <p:cNvPicPr>
            <a:picLocks noChangeAspect="1"/>
          </p:cNvPicPr>
          <p:nvPr/>
        </p:nvPicPr>
        <p:blipFill>
          <a:blip r:embed="rId2"/>
          <a:stretch>
            <a:fillRect/>
          </a:stretch>
        </p:blipFill>
        <p:spPr>
          <a:xfrm>
            <a:off x="6360404" y="1619898"/>
            <a:ext cx="5676900" cy="3924300"/>
          </a:xfrm>
          <a:prstGeom prst="rect">
            <a:avLst/>
          </a:prstGeom>
        </p:spPr>
      </p:pic>
      <p:pic>
        <p:nvPicPr>
          <p:cNvPr id="4" name="図 3"/>
          <p:cNvPicPr>
            <a:picLocks noChangeAspect="1"/>
          </p:cNvPicPr>
          <p:nvPr/>
        </p:nvPicPr>
        <p:blipFill>
          <a:blip r:embed="rId3"/>
          <a:stretch>
            <a:fillRect/>
          </a:stretch>
        </p:blipFill>
        <p:spPr>
          <a:xfrm>
            <a:off x="87012" y="2662896"/>
            <a:ext cx="6143558" cy="4118904"/>
          </a:xfrm>
          <a:prstGeom prst="rect">
            <a:avLst/>
          </a:prstGeom>
        </p:spPr>
      </p:pic>
      <p:sp>
        <p:nvSpPr>
          <p:cNvPr id="9" name="正方形/長方形 8"/>
          <p:cNvSpPr/>
          <p:nvPr/>
        </p:nvSpPr>
        <p:spPr>
          <a:xfrm>
            <a:off x="154696" y="884948"/>
            <a:ext cx="5730450" cy="1569660"/>
          </a:xfrm>
          <a:prstGeom prst="rect">
            <a:avLst/>
          </a:prstGeom>
        </p:spPr>
        <p:txBody>
          <a:bodyPr wrap="square">
            <a:spAutoFit/>
          </a:bodyPr>
          <a:lstStyle/>
          <a:p>
            <a:pPr marL="285750" indent="-285750">
              <a:buFont typeface="Wingdings" panose="05000000000000000000" pitchFamily="2" charset="2"/>
              <a:buChar char="u"/>
            </a:pPr>
            <a:r>
              <a:rPr lang="ja-JP" altLang="en-US" sz="1600" dirty="0">
                <a:latin typeface="UD デジタル 教科書体 NK-R" panose="02020400000000000000" pitchFamily="18" charset="-128"/>
                <a:ea typeface="UD デジタル 教科書体 NK-R" panose="02020400000000000000" pitchFamily="18" charset="-128"/>
              </a:rPr>
              <a:t>光子一個一個のレベルで情報をやり取りする量子通信を衛星と地上局間で実証</a:t>
            </a:r>
          </a:p>
          <a:p>
            <a:pPr marL="285750" indent="-285750">
              <a:buFont typeface="Wingdings" panose="05000000000000000000" pitchFamily="2" charset="2"/>
              <a:buChar char="u"/>
            </a:pPr>
            <a:r>
              <a:rPr lang="ja-JP" altLang="en-US" sz="1600" dirty="0">
                <a:latin typeface="UD デジタル 教科書体 NK-R" panose="02020400000000000000" pitchFamily="18" charset="-128"/>
                <a:ea typeface="UD デジタル 教科書体 NK-R" panose="02020400000000000000" pitchFamily="18" charset="-128"/>
              </a:rPr>
              <a:t>超小型衛星を利用した「衛星コンステレーション構築」に向けた取組</a:t>
            </a:r>
          </a:p>
          <a:p>
            <a:pPr marL="285750" indent="-285750">
              <a:buFont typeface="Wingdings" panose="05000000000000000000" pitchFamily="2" charset="2"/>
              <a:buChar char="u"/>
            </a:pPr>
            <a:r>
              <a:rPr lang="ja-JP" altLang="en-US" sz="1600" dirty="0">
                <a:latin typeface="UD デジタル 教科書体 NK-R" panose="02020400000000000000" pitchFamily="18" charset="-128"/>
                <a:ea typeface="UD デジタル 教科書体 NK-R" panose="02020400000000000000" pitchFamily="18" charset="-128"/>
              </a:rPr>
              <a:t>衛星通信網の長距離・高秘匿化を低コストで実現する技術。宇宙産業の成長に貢献を期待</a:t>
            </a:r>
          </a:p>
        </p:txBody>
      </p:sp>
      <p:sp>
        <p:nvSpPr>
          <p:cNvPr id="16" name="テキスト ボックス 15">
            <a:extLst>
              <a:ext uri="{FF2B5EF4-FFF2-40B4-BE49-F238E27FC236}">
                <a16:creationId xmlns:a16="http://schemas.microsoft.com/office/drawing/2014/main" id="{9809CDC0-6D7D-4085-9979-DC4073F4862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超小型衛星コンステレーション向け量子暗号通信</a:t>
            </a:r>
          </a:p>
        </p:txBody>
      </p:sp>
    </p:spTree>
    <p:extLst>
      <p:ext uri="{BB962C8B-B14F-4D97-AF65-F5344CB8AC3E}">
        <p14:creationId xmlns:p14="http://schemas.microsoft.com/office/powerpoint/2010/main" val="1604190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図 47"/>
          <p:cNvPicPr>
            <a:picLocks noChangeAspect="1"/>
          </p:cNvPicPr>
          <p:nvPr/>
        </p:nvPicPr>
        <p:blipFill rotWithShape="1">
          <a:blip r:embed="rId2" cstate="print">
            <a:extLst>
              <a:ext uri="{28A0092B-C50C-407E-A947-70E740481C1C}">
                <a14:useLocalDpi xmlns:a14="http://schemas.microsoft.com/office/drawing/2010/main" val="0"/>
              </a:ext>
            </a:extLst>
          </a:blip>
          <a:srcRect l="840" t="29698" r="1398" b="30014"/>
          <a:stretch/>
        </p:blipFill>
        <p:spPr>
          <a:xfrm>
            <a:off x="5245116" y="4214490"/>
            <a:ext cx="1803323" cy="746598"/>
          </a:xfrm>
          <a:prstGeom prst="rect">
            <a:avLst/>
          </a:prstGeom>
        </p:spPr>
      </p:pic>
      <p:sp>
        <p:nvSpPr>
          <p:cNvPr id="59" name="AutoShape 6"/>
          <p:cNvSpPr>
            <a:spLocks noChangeArrowheads="1"/>
          </p:cNvSpPr>
          <p:nvPr/>
        </p:nvSpPr>
        <p:spPr bwMode="auto">
          <a:xfrm rot="5400000">
            <a:off x="3780358" y="3406001"/>
            <a:ext cx="357188" cy="2433638"/>
          </a:xfrm>
          <a:prstGeom prst="upArrow">
            <a:avLst>
              <a:gd name="adj1" fmla="val 42231"/>
              <a:gd name="adj2" fmla="val 57511"/>
            </a:avLst>
          </a:prstGeom>
          <a:solidFill>
            <a:srgbClr val="FF00FF"/>
          </a:solidFill>
          <a:ln w="9525">
            <a:solidFill>
              <a:sysClr val="windowText" lastClr="000000"/>
            </a:solidFill>
            <a:miter lim="800000"/>
            <a:headEnd/>
            <a:tailEnd/>
          </a:ln>
        </p:spPr>
        <p:txBody>
          <a:bodyPr vert="eaVert" wrap="none" anchor="ctr"/>
          <a:lstStyle/>
          <a:p>
            <a:pPr>
              <a:defRPr/>
            </a:pPr>
            <a:endParaRPr kumimoji="0" lang="ja-JP" altLang="en-US" sz="2000" kern="0">
              <a:solidFill>
                <a:srgbClr val="000000"/>
              </a:solidFill>
              <a:latin typeface="Arial" charset="0"/>
              <a:ea typeface="ＭＳ Ｐゴシック"/>
            </a:endParaRPr>
          </a:p>
        </p:txBody>
      </p:sp>
      <p:pic>
        <p:nvPicPr>
          <p:cNvPr id="67" name="図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96" y="4208370"/>
            <a:ext cx="905328" cy="732653"/>
          </a:xfrm>
          <a:prstGeom prst="rect">
            <a:avLst/>
          </a:prstGeom>
        </p:spPr>
      </p:pic>
      <p:sp>
        <p:nvSpPr>
          <p:cNvPr id="68" name="曲折矢印 67"/>
          <p:cNvSpPr/>
          <p:nvPr/>
        </p:nvSpPr>
        <p:spPr>
          <a:xfrm>
            <a:off x="2279576" y="3418777"/>
            <a:ext cx="2896196" cy="751940"/>
          </a:xfrm>
          <a:prstGeom prst="bentArrow">
            <a:avLst>
              <a:gd name="adj1" fmla="val 21905"/>
              <a:gd name="adj2" fmla="val 27078"/>
              <a:gd name="adj3" fmla="val 29447"/>
              <a:gd name="adj4" fmla="val 47419"/>
            </a:avLst>
          </a:prstGeom>
          <a:solidFill>
            <a:srgbClr val="FF00FF"/>
          </a:solidFill>
          <a:ln>
            <a:solidFill>
              <a:schemeClr val="tx1"/>
            </a:solidFill>
          </a:ln>
        </p:spPr>
        <p:txBody>
          <a:bodyPr wrap="square" lIns="36000" rIns="36000" rtlCol="0" anchor="ctr">
            <a:noAutofit/>
          </a:bodyPr>
          <a:lstStyle/>
          <a:p>
            <a:pPr algn="ctr"/>
            <a:endPar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91"/>
          <p:cNvSpPr>
            <a:spLocks noChangeArrowheads="1"/>
          </p:cNvSpPr>
          <p:nvPr/>
        </p:nvSpPr>
        <p:spPr bwMode="auto">
          <a:xfrm>
            <a:off x="3021700" y="4314758"/>
            <a:ext cx="1210588" cy="646331"/>
          </a:xfrm>
          <a:prstGeom prst="rect">
            <a:avLst/>
          </a:prstGeom>
          <a:solidFill>
            <a:schemeClr val="bg1"/>
          </a:solidFill>
          <a:ln w="12700">
            <a:solidFill>
              <a:schemeClr val="tx1"/>
            </a:solidFill>
            <a:miter lim="800000"/>
            <a:headEnd/>
            <a:tailEnd/>
          </a:ln>
        </p:spPr>
        <p:txBody>
          <a:bodyPr wrap="none">
            <a:spAutoFit/>
          </a:bodyPr>
          <a:lstStyle/>
          <a:p>
            <a:pPr algn="ctr"/>
            <a:r>
              <a:rPr lang="ja-JP" altLang="en-US" dirty="0">
                <a:solidFill>
                  <a:srgbClr val="000000"/>
                </a:solidFill>
                <a:ea typeface="ＭＳ Ｐゴシック"/>
                <a:cs typeface="Arial" pitchFamily="34" charset="0"/>
              </a:rPr>
              <a:t>暗号鍵</a:t>
            </a:r>
            <a:endParaRPr lang="en-US" altLang="ja-JP" dirty="0">
              <a:solidFill>
                <a:srgbClr val="000000"/>
              </a:solidFill>
              <a:ea typeface="ＭＳ Ｐゴシック"/>
              <a:cs typeface="Arial" pitchFamily="34" charset="0"/>
            </a:endParaRPr>
          </a:p>
          <a:p>
            <a:pPr algn="ctr"/>
            <a:r>
              <a:rPr lang="en-US" altLang="ja-JP" dirty="0">
                <a:solidFill>
                  <a:srgbClr val="000000"/>
                </a:solidFill>
                <a:ea typeface="ＭＳ Ｐゴシック"/>
                <a:cs typeface="Arial" pitchFamily="34" charset="0"/>
              </a:rPr>
              <a:t>11101011</a:t>
            </a:r>
          </a:p>
        </p:txBody>
      </p:sp>
      <p:pic>
        <p:nvPicPr>
          <p:cNvPr id="70" name="Picture 8" descr="MCj0433903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148616">
            <a:off x="4225121" y="4348384"/>
            <a:ext cx="596876" cy="596876"/>
          </a:xfrm>
          <a:prstGeom prst="rect">
            <a:avLst/>
          </a:prstGeom>
          <a:noFill/>
          <a:extLst>
            <a:ext uri="{909E8E84-426E-40DD-AFC4-6F175D3DCCD1}">
              <a14:hiddenFill xmlns:a14="http://schemas.microsoft.com/office/drawing/2010/main">
                <a:solidFill>
                  <a:srgbClr val="FFFFFF"/>
                </a:solidFill>
              </a14:hiddenFill>
            </a:ext>
          </a:extLst>
        </p:spPr>
      </p:pic>
      <p:sp>
        <p:nvSpPr>
          <p:cNvPr id="71" name="正方形/長方形 70"/>
          <p:cNvSpPr/>
          <p:nvPr/>
        </p:nvSpPr>
        <p:spPr>
          <a:xfrm>
            <a:off x="1699810" y="4978534"/>
            <a:ext cx="1011815" cy="584775"/>
          </a:xfrm>
          <a:prstGeom prst="rect">
            <a:avLst/>
          </a:prstGeom>
        </p:spPr>
        <p:txBody>
          <a:bodyPr wrap="none">
            <a:spAutoFit/>
          </a:bodyPr>
          <a:lstStyle/>
          <a:p>
            <a:pPr algn="ctr"/>
            <a:r>
              <a:rPr lang="ja-JP" altLang="en-US" sz="1600" dirty="0">
                <a:solidFill>
                  <a:prstClr val="black"/>
                </a:solidFill>
                <a:ea typeface="ＭＳ Ｐゴシック"/>
                <a:cs typeface="Arial" panose="020B0604020202020204" pitchFamily="34" charset="0"/>
              </a:rPr>
              <a:t>物理乱数</a:t>
            </a:r>
            <a:endParaRPr lang="en-US" altLang="ja-JP" sz="1600" dirty="0">
              <a:solidFill>
                <a:prstClr val="black"/>
              </a:solidFill>
              <a:ea typeface="ＭＳ Ｐゴシック"/>
              <a:cs typeface="Arial" panose="020B0604020202020204" pitchFamily="34" charset="0"/>
            </a:endParaRPr>
          </a:p>
          <a:p>
            <a:pPr algn="ctr"/>
            <a:r>
              <a:rPr lang="ja-JP" altLang="en-US" sz="1600" dirty="0">
                <a:solidFill>
                  <a:prstClr val="black"/>
                </a:solidFill>
                <a:ea typeface="ＭＳ Ｐゴシック"/>
                <a:cs typeface="Arial" panose="020B0604020202020204" pitchFamily="34" charset="0"/>
              </a:rPr>
              <a:t>生成器</a:t>
            </a:r>
          </a:p>
        </p:txBody>
      </p:sp>
      <p:sp>
        <p:nvSpPr>
          <p:cNvPr id="73" name="正方形/長方形 72"/>
          <p:cNvSpPr/>
          <p:nvPr/>
        </p:nvSpPr>
        <p:spPr>
          <a:xfrm>
            <a:off x="1806982" y="2570467"/>
            <a:ext cx="3208898" cy="646331"/>
          </a:xfrm>
          <a:prstGeom prst="rect">
            <a:avLst/>
          </a:prstGeom>
        </p:spPr>
        <p:txBody>
          <a:bodyPr wrap="square">
            <a:spAutoFit/>
          </a:bodyPr>
          <a:lstStyle/>
          <a:p>
            <a:r>
              <a:rPr lang="ja-JP" altLang="ja-JP" dirty="0">
                <a:solidFill>
                  <a:prstClr val="black"/>
                </a:solidFill>
                <a:latin typeface="Arial"/>
                <a:ea typeface="ＭＳ Ｐゴシック"/>
              </a:rPr>
              <a:t>離陸前にドローンとコントローラ間</a:t>
            </a:r>
            <a:r>
              <a:rPr lang="ja-JP" altLang="en-US" dirty="0">
                <a:solidFill>
                  <a:prstClr val="black"/>
                </a:solidFill>
                <a:latin typeface="Arial"/>
                <a:ea typeface="ＭＳ Ｐゴシック"/>
              </a:rPr>
              <a:t>で</a:t>
            </a:r>
            <a:r>
              <a:rPr lang="ja-JP" altLang="ja-JP" dirty="0">
                <a:solidFill>
                  <a:prstClr val="black"/>
                </a:solidFill>
                <a:latin typeface="Arial"/>
                <a:ea typeface="ＭＳ Ｐゴシック"/>
              </a:rPr>
              <a:t>暗号鍵を共有</a:t>
            </a:r>
            <a:endParaRPr lang="ja-JP" altLang="en-US" dirty="0">
              <a:solidFill>
                <a:prstClr val="black"/>
              </a:solidFill>
              <a:ea typeface="ＭＳ Ｐゴシック"/>
              <a:cs typeface="Arial" panose="020B0604020202020204" pitchFamily="34" charset="0"/>
            </a:endParaRPr>
          </a:p>
        </p:txBody>
      </p:sp>
      <p:sp>
        <p:nvSpPr>
          <p:cNvPr id="80" name="テキスト ボックス 79"/>
          <p:cNvSpPr txBox="1"/>
          <p:nvPr/>
        </p:nvSpPr>
        <p:spPr>
          <a:xfrm>
            <a:off x="5383775" y="4943858"/>
            <a:ext cx="1457450" cy="400110"/>
          </a:xfrm>
          <a:prstGeom prst="rect">
            <a:avLst/>
          </a:prstGeom>
          <a:noFill/>
        </p:spPr>
        <p:txBody>
          <a:bodyPr wrap="none" rtlCol="0">
            <a:spAutoFit/>
          </a:bodyPr>
          <a:lstStyle/>
          <a:p>
            <a:pPr algn="ctr"/>
            <a:r>
              <a:rPr lang="ja-JP" altLang="en-US" sz="2000" dirty="0">
                <a:solidFill>
                  <a:prstClr val="black"/>
                </a:solidFill>
                <a:latin typeface="Arial"/>
                <a:ea typeface="ＭＳ Ｐゴシック"/>
              </a:rPr>
              <a:t>コントローラ</a:t>
            </a:r>
            <a:endParaRPr lang="en-US" altLang="ja-JP" sz="2000" dirty="0">
              <a:solidFill>
                <a:prstClr val="black"/>
              </a:solidFill>
              <a:latin typeface="Arial"/>
              <a:ea typeface="ＭＳ Ｐゴシック"/>
            </a:endParaRPr>
          </a:p>
        </p:txBody>
      </p:sp>
      <p:sp>
        <p:nvSpPr>
          <p:cNvPr id="82" name="正方形/長方形 91"/>
          <p:cNvSpPr>
            <a:spLocks noChangeArrowheads="1"/>
          </p:cNvSpPr>
          <p:nvPr/>
        </p:nvSpPr>
        <p:spPr bwMode="auto">
          <a:xfrm>
            <a:off x="3056420" y="3329128"/>
            <a:ext cx="1210588" cy="646331"/>
          </a:xfrm>
          <a:prstGeom prst="rect">
            <a:avLst/>
          </a:prstGeom>
          <a:solidFill>
            <a:schemeClr val="bg1"/>
          </a:solidFill>
          <a:ln w="12700">
            <a:solidFill>
              <a:schemeClr val="tx1"/>
            </a:solidFill>
            <a:miter lim="800000"/>
            <a:headEnd/>
            <a:tailEnd/>
          </a:ln>
        </p:spPr>
        <p:txBody>
          <a:bodyPr wrap="none">
            <a:spAutoFit/>
          </a:bodyPr>
          <a:lstStyle/>
          <a:p>
            <a:pPr algn="ctr"/>
            <a:r>
              <a:rPr lang="ja-JP" altLang="en-US" dirty="0">
                <a:solidFill>
                  <a:srgbClr val="000000"/>
                </a:solidFill>
                <a:ea typeface="ＭＳ Ｐゴシック"/>
                <a:cs typeface="Arial" pitchFamily="34" charset="0"/>
              </a:rPr>
              <a:t>暗号鍵</a:t>
            </a:r>
            <a:endParaRPr lang="en-US" altLang="ja-JP" dirty="0">
              <a:solidFill>
                <a:srgbClr val="000000"/>
              </a:solidFill>
              <a:ea typeface="ＭＳ Ｐゴシック"/>
              <a:cs typeface="Arial" pitchFamily="34" charset="0"/>
            </a:endParaRPr>
          </a:p>
          <a:p>
            <a:pPr algn="ctr"/>
            <a:r>
              <a:rPr lang="en-US" altLang="ja-JP" dirty="0">
                <a:solidFill>
                  <a:srgbClr val="000000"/>
                </a:solidFill>
                <a:ea typeface="ＭＳ Ｐゴシック"/>
                <a:cs typeface="Arial" pitchFamily="34" charset="0"/>
              </a:rPr>
              <a:t>11101011</a:t>
            </a:r>
          </a:p>
        </p:txBody>
      </p:sp>
      <p:pic>
        <p:nvPicPr>
          <p:cNvPr id="83" name="Picture 8" descr="MCj0433903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148616">
            <a:off x="4289567" y="3353854"/>
            <a:ext cx="596876" cy="596876"/>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グループ化 102"/>
          <p:cNvGrpSpPr/>
          <p:nvPr/>
        </p:nvGrpSpPr>
        <p:grpSpPr>
          <a:xfrm>
            <a:off x="2586583" y="5530289"/>
            <a:ext cx="1113117" cy="1134799"/>
            <a:chOff x="3615204" y="11039"/>
            <a:chExt cx="1113117" cy="1134799"/>
          </a:xfrm>
        </p:grpSpPr>
        <p:grpSp>
          <p:nvGrpSpPr>
            <p:cNvPr id="104" name="Group 20"/>
            <p:cNvGrpSpPr>
              <a:grpSpLocks/>
            </p:cNvGrpSpPr>
            <p:nvPr/>
          </p:nvGrpSpPr>
          <p:grpSpPr bwMode="auto">
            <a:xfrm>
              <a:off x="3615204" y="11039"/>
              <a:ext cx="1113117" cy="1134799"/>
              <a:chOff x="467" y="2253"/>
              <a:chExt cx="361" cy="422"/>
            </a:xfrm>
          </p:grpSpPr>
          <p:sp>
            <p:nvSpPr>
              <p:cNvPr id="106" name="Freeform 21"/>
              <p:cNvSpPr>
                <a:spLocks/>
              </p:cNvSpPr>
              <p:nvPr/>
            </p:nvSpPr>
            <p:spPr bwMode="auto">
              <a:xfrm>
                <a:off x="467" y="2253"/>
                <a:ext cx="361" cy="422"/>
              </a:xfrm>
              <a:custGeom>
                <a:avLst/>
                <a:gdLst>
                  <a:gd name="T0" fmla="*/ 0 w 48"/>
                  <a:gd name="T1" fmla="*/ 2147483647 h 56"/>
                  <a:gd name="T2" fmla="*/ 1770738612 w 48"/>
                  <a:gd name="T3" fmla="*/ 2147483647 h 56"/>
                  <a:gd name="T4" fmla="*/ 2147483647 w 48"/>
                  <a:gd name="T5" fmla="*/ 2147483647 h 56"/>
                  <a:gd name="T6" fmla="*/ 2147483647 w 48"/>
                  <a:gd name="T7" fmla="*/ 1799551713 h 56"/>
                  <a:gd name="T8" fmla="*/ 2147483647 w 48"/>
                  <a:gd name="T9" fmla="*/ 0 h 56"/>
                  <a:gd name="T10" fmla="*/ 2147483647 w 48"/>
                  <a:gd name="T11" fmla="*/ 1799551713 h 56"/>
                  <a:gd name="T12" fmla="*/ 2147483647 w 48"/>
                  <a:gd name="T13" fmla="*/ 2147483647 h 56"/>
                  <a:gd name="T14" fmla="*/ 2147483647 w 48"/>
                  <a:gd name="T15" fmla="*/ 2147483647 h 56"/>
                  <a:gd name="T16" fmla="*/ 2147483647 w 48"/>
                  <a:gd name="T17" fmla="*/ 2147483647 h 56"/>
                  <a:gd name="T18" fmla="*/ 2147483647 w 48"/>
                  <a:gd name="T19" fmla="*/ 2147483647 h 56"/>
                  <a:gd name="T20" fmla="*/ 1770738612 w 48"/>
                  <a:gd name="T21" fmla="*/ 2147483647 h 56"/>
                  <a:gd name="T22" fmla="*/ 0 w 48"/>
                  <a:gd name="T23" fmla="*/ 2147483647 h 56"/>
                  <a:gd name="T24" fmla="*/ 0 w 48"/>
                  <a:gd name="T25" fmla="*/ 2147483647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56"/>
                  <a:gd name="T41" fmla="*/ 48 w 48"/>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56">
                    <a:moveTo>
                      <a:pt x="0" y="9"/>
                    </a:moveTo>
                    <a:cubicBezTo>
                      <a:pt x="0" y="8"/>
                      <a:pt x="2" y="6"/>
                      <a:pt x="3" y="6"/>
                    </a:cubicBezTo>
                    <a:lnTo>
                      <a:pt x="42" y="6"/>
                    </a:lnTo>
                    <a:lnTo>
                      <a:pt x="42" y="3"/>
                    </a:lnTo>
                    <a:cubicBezTo>
                      <a:pt x="42" y="2"/>
                      <a:pt x="43" y="0"/>
                      <a:pt x="45" y="0"/>
                    </a:cubicBezTo>
                    <a:cubicBezTo>
                      <a:pt x="47" y="0"/>
                      <a:pt x="48" y="2"/>
                      <a:pt x="48" y="3"/>
                    </a:cubicBezTo>
                    <a:lnTo>
                      <a:pt x="48" y="47"/>
                    </a:lnTo>
                    <a:cubicBezTo>
                      <a:pt x="48" y="49"/>
                      <a:pt x="47" y="50"/>
                      <a:pt x="45" y="50"/>
                    </a:cubicBezTo>
                    <a:lnTo>
                      <a:pt x="6" y="50"/>
                    </a:lnTo>
                    <a:lnTo>
                      <a:pt x="6" y="53"/>
                    </a:lnTo>
                    <a:cubicBezTo>
                      <a:pt x="6" y="55"/>
                      <a:pt x="5" y="56"/>
                      <a:pt x="3" y="56"/>
                    </a:cubicBezTo>
                    <a:cubicBezTo>
                      <a:pt x="2" y="56"/>
                      <a:pt x="0" y="55"/>
                      <a:pt x="0" y="53"/>
                    </a:cubicBezTo>
                    <a:lnTo>
                      <a:pt x="0" y="9"/>
                    </a:lnTo>
                    <a:close/>
                  </a:path>
                </a:pathLst>
              </a:custGeom>
              <a:solidFill>
                <a:srgbClr val="99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11" name="Freeform 22"/>
              <p:cNvSpPr>
                <a:spLocks/>
              </p:cNvSpPr>
              <p:nvPr/>
            </p:nvSpPr>
            <p:spPr bwMode="auto">
              <a:xfrm>
                <a:off x="489" y="2314"/>
                <a:ext cx="23" cy="30"/>
              </a:xfrm>
              <a:custGeom>
                <a:avLst/>
                <a:gdLst>
                  <a:gd name="T0" fmla="*/ 0 w 3"/>
                  <a:gd name="T1" fmla="*/ 2147483647 h 4"/>
                  <a:gd name="T2" fmla="*/ 2100126266 w 3"/>
                  <a:gd name="T3" fmla="*/ 600665234 h 4"/>
                  <a:gd name="T4" fmla="*/ 1373136609 w 3"/>
                  <a:gd name="T5" fmla="*/ 0 h 4"/>
                  <a:gd name="T6" fmla="*/ 0 w 3"/>
                  <a:gd name="T7" fmla="*/ 600665234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4"/>
                    </a:moveTo>
                    <a:cubicBezTo>
                      <a:pt x="2" y="4"/>
                      <a:pt x="3" y="3"/>
                      <a:pt x="3" y="1"/>
                    </a:cubicBezTo>
                    <a:cubicBezTo>
                      <a:pt x="3" y="1"/>
                      <a:pt x="3" y="0"/>
                      <a:pt x="2" y="0"/>
                    </a:cubicBezTo>
                    <a:cubicBezTo>
                      <a:pt x="1" y="0"/>
                      <a:pt x="0" y="1"/>
                      <a:pt x="0" y="1"/>
                    </a:cubicBezTo>
                    <a:lnTo>
                      <a:pt x="0" y="4"/>
                    </a:lnTo>
                    <a:close/>
                  </a:path>
                </a:pathLst>
              </a:custGeom>
              <a:solidFill>
                <a:srgbClr val="99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17" name="Freeform 23"/>
              <p:cNvSpPr>
                <a:spLocks/>
              </p:cNvSpPr>
              <p:nvPr/>
            </p:nvSpPr>
            <p:spPr bwMode="auto">
              <a:xfrm>
                <a:off x="783" y="2253"/>
                <a:ext cx="45" cy="46"/>
              </a:xfrm>
              <a:custGeom>
                <a:avLst/>
                <a:gdLst>
                  <a:gd name="T0" fmla="*/ 0 w 6"/>
                  <a:gd name="T1" fmla="*/ 2100126266 h 6"/>
                  <a:gd name="T2" fmla="*/ 1732633849 w 6"/>
                  <a:gd name="T3" fmla="*/ 0 h 6"/>
                  <a:gd name="T4" fmla="*/ 2147483647 w 6"/>
                  <a:gd name="T5" fmla="*/ 2100126266 h 6"/>
                  <a:gd name="T6" fmla="*/ 1732633849 w 6"/>
                  <a:gd name="T7" fmla="*/ 2147483647 h 6"/>
                  <a:gd name="T8" fmla="*/ 1732633849 w 6"/>
                  <a:gd name="T9" fmla="*/ 2100126266 h 6"/>
                  <a:gd name="T10" fmla="*/ 1121263804 w 6"/>
                  <a:gd name="T11" fmla="*/ 2147483647 h 6"/>
                  <a:gd name="T12" fmla="*/ 0 w 6"/>
                  <a:gd name="T13" fmla="*/ 2100126266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0" y="3"/>
                    </a:moveTo>
                    <a:cubicBezTo>
                      <a:pt x="0" y="2"/>
                      <a:pt x="1" y="0"/>
                      <a:pt x="3" y="0"/>
                    </a:cubicBezTo>
                    <a:cubicBezTo>
                      <a:pt x="5" y="0"/>
                      <a:pt x="6" y="2"/>
                      <a:pt x="6" y="3"/>
                    </a:cubicBezTo>
                    <a:cubicBezTo>
                      <a:pt x="6" y="5"/>
                      <a:pt x="5" y="6"/>
                      <a:pt x="3" y="6"/>
                    </a:cubicBezTo>
                    <a:lnTo>
                      <a:pt x="3" y="3"/>
                    </a:lnTo>
                    <a:cubicBezTo>
                      <a:pt x="3" y="4"/>
                      <a:pt x="2" y="5"/>
                      <a:pt x="2" y="5"/>
                    </a:cubicBezTo>
                    <a:cubicBezTo>
                      <a:pt x="1" y="5"/>
                      <a:pt x="0" y="4"/>
                      <a:pt x="0" y="3"/>
                    </a:cubicBezTo>
                  </a:path>
                </a:pathLst>
              </a:custGeom>
              <a:solidFill>
                <a:srgbClr val="99FF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18" name="Freeform 24"/>
              <p:cNvSpPr>
                <a:spLocks/>
              </p:cNvSpPr>
              <p:nvPr/>
            </p:nvSpPr>
            <p:spPr bwMode="auto">
              <a:xfrm>
                <a:off x="467" y="2253"/>
                <a:ext cx="361" cy="422"/>
              </a:xfrm>
              <a:custGeom>
                <a:avLst/>
                <a:gdLst>
                  <a:gd name="T0" fmla="*/ 0 w 48"/>
                  <a:gd name="T1" fmla="*/ 2147483647 h 56"/>
                  <a:gd name="T2" fmla="*/ 1770738612 w 48"/>
                  <a:gd name="T3" fmla="*/ 2147483647 h 56"/>
                  <a:gd name="T4" fmla="*/ 2147483647 w 48"/>
                  <a:gd name="T5" fmla="*/ 2147483647 h 56"/>
                  <a:gd name="T6" fmla="*/ 2147483647 w 48"/>
                  <a:gd name="T7" fmla="*/ 1799551713 h 56"/>
                  <a:gd name="T8" fmla="*/ 2147483647 w 48"/>
                  <a:gd name="T9" fmla="*/ 0 h 56"/>
                  <a:gd name="T10" fmla="*/ 2147483647 w 48"/>
                  <a:gd name="T11" fmla="*/ 1799551713 h 56"/>
                  <a:gd name="T12" fmla="*/ 2147483647 w 48"/>
                  <a:gd name="T13" fmla="*/ 2147483647 h 56"/>
                  <a:gd name="T14" fmla="*/ 2147483647 w 48"/>
                  <a:gd name="T15" fmla="*/ 2147483647 h 56"/>
                  <a:gd name="T16" fmla="*/ 2147483647 w 48"/>
                  <a:gd name="T17" fmla="*/ 2147483647 h 56"/>
                  <a:gd name="T18" fmla="*/ 2147483647 w 48"/>
                  <a:gd name="T19" fmla="*/ 2147483647 h 56"/>
                  <a:gd name="T20" fmla="*/ 1770738612 w 48"/>
                  <a:gd name="T21" fmla="*/ 2147483647 h 56"/>
                  <a:gd name="T22" fmla="*/ 0 w 48"/>
                  <a:gd name="T23" fmla="*/ 2147483647 h 56"/>
                  <a:gd name="T24" fmla="*/ 0 w 48"/>
                  <a:gd name="T25" fmla="*/ 2147483647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56"/>
                  <a:gd name="T41" fmla="*/ 48 w 48"/>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56">
                    <a:moveTo>
                      <a:pt x="0" y="9"/>
                    </a:moveTo>
                    <a:cubicBezTo>
                      <a:pt x="0" y="8"/>
                      <a:pt x="2" y="6"/>
                      <a:pt x="3" y="6"/>
                    </a:cubicBezTo>
                    <a:lnTo>
                      <a:pt x="42" y="6"/>
                    </a:lnTo>
                    <a:lnTo>
                      <a:pt x="42" y="3"/>
                    </a:lnTo>
                    <a:cubicBezTo>
                      <a:pt x="42" y="2"/>
                      <a:pt x="43" y="0"/>
                      <a:pt x="45" y="0"/>
                    </a:cubicBezTo>
                    <a:cubicBezTo>
                      <a:pt x="47" y="0"/>
                      <a:pt x="48" y="2"/>
                      <a:pt x="48" y="3"/>
                    </a:cubicBezTo>
                    <a:lnTo>
                      <a:pt x="48" y="47"/>
                    </a:lnTo>
                    <a:cubicBezTo>
                      <a:pt x="48" y="49"/>
                      <a:pt x="47" y="50"/>
                      <a:pt x="45" y="50"/>
                    </a:cubicBezTo>
                    <a:lnTo>
                      <a:pt x="6" y="50"/>
                    </a:lnTo>
                    <a:lnTo>
                      <a:pt x="6" y="53"/>
                    </a:lnTo>
                    <a:cubicBezTo>
                      <a:pt x="6" y="55"/>
                      <a:pt x="5" y="56"/>
                      <a:pt x="3" y="56"/>
                    </a:cubicBezTo>
                    <a:cubicBezTo>
                      <a:pt x="2" y="56"/>
                      <a:pt x="0" y="55"/>
                      <a:pt x="0" y="53"/>
                    </a:cubicBezTo>
                    <a:lnTo>
                      <a:pt x="0" y="9"/>
                    </a:lnTo>
                    <a:close/>
                  </a:path>
                </a:pathLst>
              </a:custGeom>
              <a:solidFill>
                <a:srgbClr val="99FF33"/>
              </a:solidFill>
              <a:ln w="12700">
                <a:solidFill>
                  <a:srgbClr val="000000"/>
                </a:solidFill>
                <a:round/>
                <a:headEnd/>
                <a:tailEnd/>
              </a:ln>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21" name="Freeform 25"/>
              <p:cNvSpPr>
                <a:spLocks/>
              </p:cNvSpPr>
              <p:nvPr/>
            </p:nvSpPr>
            <p:spPr bwMode="auto">
              <a:xfrm>
                <a:off x="467" y="2314"/>
                <a:ext cx="45" cy="30"/>
              </a:xfrm>
              <a:custGeom>
                <a:avLst/>
                <a:gdLst>
                  <a:gd name="T0" fmla="*/ 0 w 6"/>
                  <a:gd name="T1" fmla="*/ 600665234 h 4"/>
                  <a:gd name="T2" fmla="*/ 1732633849 w 6"/>
                  <a:gd name="T3" fmla="*/ 2147483647 h 4"/>
                  <a:gd name="T4" fmla="*/ 2147483647 w 6"/>
                  <a:gd name="T5" fmla="*/ 600665234 h 4"/>
                  <a:gd name="T6" fmla="*/ 2147483647 w 6"/>
                  <a:gd name="T7" fmla="*/ 0 h 4"/>
                  <a:gd name="T8" fmla="*/ 1732633849 w 6"/>
                  <a:gd name="T9" fmla="*/ 600665234 h 4"/>
                  <a:gd name="T10" fmla="*/ 1732633849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1"/>
                    </a:moveTo>
                    <a:cubicBezTo>
                      <a:pt x="0" y="3"/>
                      <a:pt x="2" y="4"/>
                      <a:pt x="3" y="4"/>
                    </a:cubicBezTo>
                    <a:cubicBezTo>
                      <a:pt x="5" y="4"/>
                      <a:pt x="6" y="3"/>
                      <a:pt x="6" y="1"/>
                    </a:cubicBezTo>
                    <a:cubicBezTo>
                      <a:pt x="6" y="1"/>
                      <a:pt x="6" y="0"/>
                      <a:pt x="5" y="0"/>
                    </a:cubicBezTo>
                    <a:cubicBezTo>
                      <a:pt x="4" y="0"/>
                      <a:pt x="3" y="1"/>
                      <a:pt x="3" y="1"/>
                    </a:cubicBezTo>
                    <a:lnTo>
                      <a:pt x="3" y="4"/>
                    </a:lnTo>
                  </a:path>
                </a:pathLst>
              </a:custGeom>
              <a:solidFill>
                <a:srgbClr val="99FF33"/>
              </a:solidFill>
              <a:ln w="12700">
                <a:solidFill>
                  <a:srgbClr val="000000"/>
                </a:solidFill>
                <a:round/>
                <a:headEnd/>
                <a:tailEnd/>
              </a:ln>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22" name="Line 26"/>
              <p:cNvSpPr>
                <a:spLocks noChangeShapeType="1"/>
              </p:cNvSpPr>
              <p:nvPr/>
            </p:nvSpPr>
            <p:spPr bwMode="auto">
              <a:xfrm>
                <a:off x="512" y="2321"/>
                <a:ext cx="1" cy="3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a:defRPr/>
                </a:pPr>
                <a:endParaRPr kumimoji="0" lang="ja-JP" altLang="en-US" kern="0">
                  <a:solidFill>
                    <a:srgbClr val="000000"/>
                  </a:solidFill>
                  <a:latin typeface="Arial"/>
                  <a:ea typeface="HGP創英角ｺﾞｼｯｸUB" pitchFamily="50" charset="-128"/>
                </a:endParaRPr>
              </a:p>
            </p:txBody>
          </p:sp>
          <p:sp>
            <p:nvSpPr>
              <p:cNvPr id="123" name="Freeform 27"/>
              <p:cNvSpPr>
                <a:spLocks/>
              </p:cNvSpPr>
              <p:nvPr/>
            </p:nvSpPr>
            <p:spPr bwMode="auto">
              <a:xfrm>
                <a:off x="783" y="2276"/>
                <a:ext cx="45" cy="23"/>
              </a:xfrm>
              <a:custGeom>
                <a:avLst/>
                <a:gdLst>
                  <a:gd name="T0" fmla="*/ 2147483647 w 6"/>
                  <a:gd name="T1" fmla="*/ 0 h 3"/>
                  <a:gd name="T2" fmla="*/ 1732633849 w 6"/>
                  <a:gd name="T3" fmla="*/ 2100126266 h 3"/>
                  <a:gd name="T4" fmla="*/ 0 w 6"/>
                  <a:gd name="T5" fmla="*/ 2100126266 h 3"/>
                  <a:gd name="T6" fmla="*/ 0 60000 65536"/>
                  <a:gd name="T7" fmla="*/ 0 60000 65536"/>
                  <a:gd name="T8" fmla="*/ 0 60000 65536"/>
                  <a:gd name="T9" fmla="*/ 0 w 6"/>
                  <a:gd name="T10" fmla="*/ 0 h 3"/>
                  <a:gd name="T11" fmla="*/ 6 w 6"/>
                  <a:gd name="T12" fmla="*/ 3 h 3"/>
                </a:gdLst>
                <a:ahLst/>
                <a:cxnLst>
                  <a:cxn ang="T6">
                    <a:pos x="T0" y="T1"/>
                  </a:cxn>
                  <a:cxn ang="T7">
                    <a:pos x="T2" y="T3"/>
                  </a:cxn>
                  <a:cxn ang="T8">
                    <a:pos x="T4" y="T5"/>
                  </a:cxn>
                </a:cxnLst>
                <a:rect l="T9" t="T10" r="T11" b="T12"/>
                <a:pathLst>
                  <a:path w="6" h="3">
                    <a:moveTo>
                      <a:pt x="6" y="0"/>
                    </a:moveTo>
                    <a:cubicBezTo>
                      <a:pt x="6" y="2"/>
                      <a:pt x="5" y="3"/>
                      <a:pt x="3" y="3"/>
                    </a:cubicBezTo>
                    <a:lnTo>
                      <a:pt x="0" y="3"/>
                    </a:lnTo>
                  </a:path>
                </a:pathLst>
              </a:custGeom>
              <a:solidFill>
                <a:srgbClr val="99FF33"/>
              </a:solidFill>
              <a:ln w="12700">
                <a:solidFill>
                  <a:srgbClr val="000000"/>
                </a:solidFill>
                <a:round/>
                <a:headEnd/>
                <a:tailEnd/>
              </a:ln>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sp>
            <p:nvSpPr>
              <p:cNvPr id="124" name="Freeform 28"/>
              <p:cNvSpPr>
                <a:spLocks/>
              </p:cNvSpPr>
              <p:nvPr/>
            </p:nvSpPr>
            <p:spPr bwMode="auto">
              <a:xfrm>
                <a:off x="783" y="2276"/>
                <a:ext cx="23" cy="23"/>
              </a:xfrm>
              <a:custGeom>
                <a:avLst/>
                <a:gdLst>
                  <a:gd name="T0" fmla="*/ 0 w 3"/>
                  <a:gd name="T1" fmla="*/ 0 h 3"/>
                  <a:gd name="T2" fmla="*/ 1373136609 w 3"/>
                  <a:gd name="T3" fmla="*/ 1373136609 h 3"/>
                  <a:gd name="T4" fmla="*/ 2100126266 w 3"/>
                  <a:gd name="T5" fmla="*/ 0 h 3"/>
                  <a:gd name="T6" fmla="*/ 2100126266 w 3"/>
                  <a:gd name="T7" fmla="*/ 2100126266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0" y="0"/>
                    </a:moveTo>
                    <a:cubicBezTo>
                      <a:pt x="0" y="1"/>
                      <a:pt x="1" y="2"/>
                      <a:pt x="2" y="2"/>
                    </a:cubicBezTo>
                    <a:cubicBezTo>
                      <a:pt x="2" y="2"/>
                      <a:pt x="3" y="1"/>
                      <a:pt x="3" y="0"/>
                    </a:cubicBezTo>
                    <a:lnTo>
                      <a:pt x="3" y="3"/>
                    </a:lnTo>
                  </a:path>
                </a:pathLst>
              </a:custGeom>
              <a:solidFill>
                <a:srgbClr val="99FF33"/>
              </a:solidFill>
              <a:ln w="12700">
                <a:solidFill>
                  <a:srgbClr val="000000"/>
                </a:solidFill>
                <a:round/>
                <a:headEnd/>
                <a:tailEnd/>
              </a:ln>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algn="ctr"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endParaRPr lang="ja-JP" altLang="en-US" kern="0">
                  <a:solidFill>
                    <a:srgbClr val="000000"/>
                  </a:solidFill>
                </a:endParaRPr>
              </a:p>
            </p:txBody>
          </p:sp>
        </p:grpSp>
        <p:sp>
          <p:nvSpPr>
            <p:cNvPr id="105" name="正方形/長方形 104"/>
            <p:cNvSpPr/>
            <p:nvPr/>
          </p:nvSpPr>
          <p:spPr>
            <a:xfrm>
              <a:off x="3732876" y="138030"/>
              <a:ext cx="995445" cy="923330"/>
            </a:xfrm>
            <a:prstGeom prst="rect">
              <a:avLst/>
            </a:prstGeom>
          </p:spPr>
          <p:txBody>
            <a:bodyPr wrap="square">
              <a:spAutoFit/>
            </a:bodyPr>
            <a:lstStyle/>
            <a:p>
              <a:pPr>
                <a:defRPr/>
              </a:pPr>
              <a:r>
                <a:rPr lang="en-US" altLang="ja-JP" kern="0" dirty="0">
                  <a:solidFill>
                    <a:srgbClr val="000000"/>
                  </a:solidFill>
                  <a:latin typeface="Arial"/>
                  <a:ea typeface="ＭＳ Ｐゴシック"/>
                </a:rPr>
                <a:t>10110011001110…</a:t>
              </a:r>
            </a:p>
          </p:txBody>
        </p:sp>
      </p:grpSp>
      <p:sp>
        <p:nvSpPr>
          <p:cNvPr id="127" name="テキスト ボックス 126"/>
          <p:cNvSpPr txBox="1"/>
          <p:nvPr/>
        </p:nvSpPr>
        <p:spPr>
          <a:xfrm>
            <a:off x="2718069" y="5188736"/>
            <a:ext cx="1876978" cy="369332"/>
          </a:xfrm>
          <a:prstGeom prst="rect">
            <a:avLst/>
          </a:prstGeom>
          <a:noFill/>
          <a:ln>
            <a:noFill/>
          </a:ln>
        </p:spPr>
        <p:txBody>
          <a:bodyPr wrap="square" rtlCol="0">
            <a:spAutoFit/>
          </a:bodyPr>
          <a:lstStyle/>
          <a:p>
            <a:pPr algn="ctr"/>
            <a:r>
              <a:rPr lang="ja-JP" altLang="en-US" dirty="0">
                <a:solidFill>
                  <a:srgbClr val="008000"/>
                </a:solidFill>
                <a:latin typeface="Arial"/>
                <a:ea typeface="ＭＳ Ｐゴシック"/>
              </a:rPr>
              <a:t>真性乱数を生成</a:t>
            </a:r>
          </a:p>
        </p:txBody>
      </p:sp>
      <p:sp>
        <p:nvSpPr>
          <p:cNvPr id="129" name="フリーフォーム 128"/>
          <p:cNvSpPr/>
          <p:nvPr/>
        </p:nvSpPr>
        <p:spPr>
          <a:xfrm>
            <a:off x="2557469" y="5297801"/>
            <a:ext cx="300819" cy="415347"/>
          </a:xfrm>
          <a:custGeom>
            <a:avLst/>
            <a:gdLst>
              <a:gd name="connsiteX0" fmla="*/ 0 w 230659"/>
              <a:gd name="connsiteY0" fmla="*/ 0 h 502508"/>
              <a:gd name="connsiteX1" fmla="*/ 181232 w 230659"/>
              <a:gd name="connsiteY1" fmla="*/ 238897 h 502508"/>
              <a:gd name="connsiteX2" fmla="*/ 230659 w 230659"/>
              <a:gd name="connsiteY2" fmla="*/ 502508 h 502508"/>
            </a:gdLst>
            <a:ahLst/>
            <a:cxnLst>
              <a:cxn ang="0">
                <a:pos x="connsiteX0" y="connsiteY0"/>
              </a:cxn>
              <a:cxn ang="0">
                <a:pos x="connsiteX1" y="connsiteY1"/>
              </a:cxn>
              <a:cxn ang="0">
                <a:pos x="connsiteX2" y="connsiteY2"/>
              </a:cxn>
            </a:cxnLst>
            <a:rect l="l" t="t" r="r" b="b"/>
            <a:pathLst>
              <a:path w="230659" h="502508">
                <a:moveTo>
                  <a:pt x="0" y="0"/>
                </a:moveTo>
                <a:cubicBezTo>
                  <a:pt x="71394" y="77573"/>
                  <a:pt x="142789" y="155146"/>
                  <a:pt x="181232" y="238897"/>
                </a:cubicBezTo>
                <a:cubicBezTo>
                  <a:pt x="219675" y="322648"/>
                  <a:pt x="225167" y="412578"/>
                  <a:pt x="230659" y="502508"/>
                </a:cubicBezTo>
              </a:path>
            </a:pathLst>
          </a:custGeom>
          <a:noFill/>
          <a:ln w="31750">
            <a:solidFill>
              <a:srgbClr val="FF0000"/>
            </a:solidFill>
            <a:tailEnd type="triangle" w="lg" len="lg"/>
          </a:ln>
        </p:spPr>
        <p:txBody>
          <a:bodyPr rtlCol="0" anchor="ctr"/>
          <a:lstStyle/>
          <a:p>
            <a:pPr algn="ctr"/>
            <a:endParaRPr lang="ja-JP" altLang="en-US">
              <a:solidFill>
                <a:prstClr val="black"/>
              </a:solidFill>
              <a:latin typeface="Arial"/>
              <a:ea typeface="ＭＳ Ｐゴシック"/>
            </a:endParaRPr>
          </a:p>
        </p:txBody>
      </p:sp>
      <p:sp>
        <p:nvSpPr>
          <p:cNvPr id="130" name="フリーフォーム 129"/>
          <p:cNvSpPr/>
          <p:nvPr/>
        </p:nvSpPr>
        <p:spPr>
          <a:xfrm>
            <a:off x="3699700" y="4941022"/>
            <a:ext cx="888305" cy="1338942"/>
          </a:xfrm>
          <a:custGeom>
            <a:avLst/>
            <a:gdLst>
              <a:gd name="connsiteX0" fmla="*/ 0 w 555142"/>
              <a:gd name="connsiteY0" fmla="*/ 576648 h 576648"/>
              <a:gd name="connsiteX1" fmla="*/ 518984 w 555142"/>
              <a:gd name="connsiteY1" fmla="*/ 411891 h 576648"/>
              <a:gd name="connsiteX2" fmla="*/ 469557 w 555142"/>
              <a:gd name="connsiteY2" fmla="*/ 0 h 576648"/>
              <a:gd name="connsiteX0" fmla="*/ 0 w 594671"/>
              <a:gd name="connsiteY0" fmla="*/ 576648 h 576648"/>
              <a:gd name="connsiteX1" fmla="*/ 518984 w 594671"/>
              <a:gd name="connsiteY1" fmla="*/ 411891 h 576648"/>
              <a:gd name="connsiteX2" fmla="*/ 551800 w 594671"/>
              <a:gd name="connsiteY2" fmla="*/ 0 h 576648"/>
            </a:gdLst>
            <a:ahLst/>
            <a:cxnLst>
              <a:cxn ang="0">
                <a:pos x="connsiteX0" y="connsiteY0"/>
              </a:cxn>
              <a:cxn ang="0">
                <a:pos x="connsiteX1" y="connsiteY1"/>
              </a:cxn>
              <a:cxn ang="0">
                <a:pos x="connsiteX2" y="connsiteY2"/>
              </a:cxn>
            </a:cxnLst>
            <a:rect l="l" t="t" r="r" b="b"/>
            <a:pathLst>
              <a:path w="594671" h="576648">
                <a:moveTo>
                  <a:pt x="0" y="576648"/>
                </a:moveTo>
                <a:cubicBezTo>
                  <a:pt x="220362" y="542323"/>
                  <a:pt x="427017" y="507999"/>
                  <a:pt x="518984" y="411891"/>
                </a:cubicBezTo>
                <a:cubicBezTo>
                  <a:pt x="610951" y="315783"/>
                  <a:pt x="615643" y="157891"/>
                  <a:pt x="551800" y="0"/>
                </a:cubicBezTo>
              </a:path>
            </a:pathLst>
          </a:custGeom>
          <a:noFill/>
          <a:ln w="31750">
            <a:solidFill>
              <a:srgbClr val="FF0000"/>
            </a:solidFill>
            <a:headEnd w="lg" len="lg"/>
            <a:tailEnd type="triangle" w="lg" len="lg"/>
          </a:ln>
        </p:spPr>
        <p:txBody>
          <a:bodyPr rtlCol="0" anchor="ctr"/>
          <a:lstStyle/>
          <a:p>
            <a:pPr algn="ctr"/>
            <a:endParaRPr lang="ja-JP" altLang="en-US">
              <a:solidFill>
                <a:prstClr val="black"/>
              </a:solidFill>
              <a:latin typeface="Arial"/>
              <a:ea typeface="ＭＳ Ｐゴシック"/>
            </a:endParaRPr>
          </a:p>
        </p:txBody>
      </p:sp>
      <p:pic>
        <p:nvPicPr>
          <p:cNvPr id="134" name="図 133"/>
          <p:cNvPicPr>
            <a:picLocks noChangeAspect="1"/>
          </p:cNvPicPr>
          <p:nvPr/>
        </p:nvPicPr>
        <p:blipFill rotWithShape="1">
          <a:blip r:embed="rId5" cstate="print">
            <a:extLst>
              <a:ext uri="{28A0092B-C50C-407E-A947-70E740481C1C}">
                <a14:useLocalDpi xmlns:a14="http://schemas.microsoft.com/office/drawing/2010/main" val="0"/>
              </a:ext>
            </a:extLst>
          </a:blip>
          <a:srcRect l="13085" t="22030" r="10633" b="14795"/>
          <a:stretch/>
        </p:blipFill>
        <p:spPr>
          <a:xfrm>
            <a:off x="5159896" y="2918422"/>
            <a:ext cx="2119222" cy="1171706"/>
          </a:xfrm>
          <a:prstGeom prst="rect">
            <a:avLst/>
          </a:prstGeom>
        </p:spPr>
      </p:pic>
      <p:sp>
        <p:nvSpPr>
          <p:cNvPr id="77" name="テキスト ボックス 76"/>
          <p:cNvSpPr txBox="1"/>
          <p:nvPr/>
        </p:nvSpPr>
        <p:spPr>
          <a:xfrm>
            <a:off x="5648730" y="2446903"/>
            <a:ext cx="1059906" cy="400110"/>
          </a:xfrm>
          <a:prstGeom prst="rect">
            <a:avLst/>
          </a:prstGeom>
          <a:noFill/>
        </p:spPr>
        <p:txBody>
          <a:bodyPr wrap="none" rtlCol="0">
            <a:spAutoFit/>
          </a:bodyPr>
          <a:lstStyle/>
          <a:p>
            <a:r>
              <a:rPr lang="ja-JP" altLang="en-US" sz="2000" dirty="0">
                <a:solidFill>
                  <a:prstClr val="black"/>
                </a:solidFill>
                <a:latin typeface="Arial"/>
                <a:ea typeface="ＭＳ Ｐゴシック"/>
              </a:rPr>
              <a:t>ドローン</a:t>
            </a:r>
          </a:p>
        </p:txBody>
      </p:sp>
      <p:sp>
        <p:nvSpPr>
          <p:cNvPr id="145" name="正方形/長方形 144"/>
          <p:cNvSpPr/>
          <p:nvPr/>
        </p:nvSpPr>
        <p:spPr>
          <a:xfrm>
            <a:off x="6219508" y="977066"/>
            <a:ext cx="2933665" cy="400110"/>
          </a:xfrm>
          <a:prstGeom prst="rect">
            <a:avLst/>
          </a:prstGeom>
        </p:spPr>
        <p:txBody>
          <a:bodyPr wrap="square">
            <a:spAutoFit/>
          </a:bodyPr>
          <a:lstStyle/>
          <a:p>
            <a:r>
              <a:rPr lang="ja-JP" altLang="ja-JP" sz="2000" dirty="0">
                <a:solidFill>
                  <a:srgbClr val="ED7D31">
                    <a:lumMod val="50000"/>
                  </a:srgbClr>
                </a:solidFill>
                <a:latin typeface="Arial"/>
                <a:ea typeface="ＭＳ Ｐゴシック"/>
              </a:rPr>
              <a:t>暗号鍵を</a:t>
            </a:r>
            <a:r>
              <a:rPr lang="ja-JP" altLang="en-US" sz="2000" dirty="0">
                <a:solidFill>
                  <a:srgbClr val="ED7D31">
                    <a:lumMod val="50000"/>
                  </a:srgbClr>
                </a:solidFill>
                <a:latin typeface="Arial"/>
                <a:ea typeface="ＭＳ Ｐゴシック"/>
              </a:rPr>
              <a:t>積んでから</a:t>
            </a:r>
            <a:r>
              <a:rPr lang="ja-JP" altLang="ja-JP" sz="2000" dirty="0">
                <a:solidFill>
                  <a:srgbClr val="ED7D31">
                    <a:lumMod val="50000"/>
                  </a:srgbClr>
                </a:solidFill>
                <a:latin typeface="Arial"/>
                <a:ea typeface="ＭＳ Ｐゴシック"/>
              </a:rPr>
              <a:t>離陸</a:t>
            </a:r>
            <a:endParaRPr lang="ja-JP" altLang="en-US" sz="2000" dirty="0">
              <a:solidFill>
                <a:srgbClr val="ED7D31">
                  <a:lumMod val="50000"/>
                </a:srgbClr>
              </a:solidFill>
              <a:ea typeface="ＭＳ Ｐゴシック"/>
              <a:cs typeface="Arial" panose="020B0604020202020204" pitchFamily="34" charset="0"/>
            </a:endParaRPr>
          </a:p>
        </p:txBody>
      </p:sp>
      <p:sp>
        <p:nvSpPr>
          <p:cNvPr id="147" name="フリーフォーム 146"/>
          <p:cNvSpPr/>
          <p:nvPr/>
        </p:nvSpPr>
        <p:spPr>
          <a:xfrm rot="20467488" flipV="1">
            <a:off x="6942651" y="1649114"/>
            <a:ext cx="2680599" cy="1031635"/>
          </a:xfrm>
          <a:custGeom>
            <a:avLst/>
            <a:gdLst>
              <a:gd name="connsiteX0" fmla="*/ 0 w 2496065"/>
              <a:gd name="connsiteY0" fmla="*/ 0 h 2413686"/>
              <a:gd name="connsiteX1" fmla="*/ 469557 w 2496065"/>
              <a:gd name="connsiteY1" fmla="*/ 107092 h 2413686"/>
              <a:gd name="connsiteX2" fmla="*/ 790833 w 2496065"/>
              <a:gd name="connsiteY2" fmla="*/ 576648 h 2413686"/>
              <a:gd name="connsiteX3" fmla="*/ 1260389 w 2496065"/>
              <a:gd name="connsiteY3" fmla="*/ 840259 h 2413686"/>
              <a:gd name="connsiteX4" fmla="*/ 1548714 w 2496065"/>
              <a:gd name="connsiteY4" fmla="*/ 1441621 h 2413686"/>
              <a:gd name="connsiteX5" fmla="*/ 1894703 w 2496065"/>
              <a:gd name="connsiteY5" fmla="*/ 1664043 h 2413686"/>
              <a:gd name="connsiteX6" fmla="*/ 2174789 w 2496065"/>
              <a:gd name="connsiteY6" fmla="*/ 2207740 h 2413686"/>
              <a:gd name="connsiteX7" fmla="*/ 2496065 w 2496065"/>
              <a:gd name="connsiteY7" fmla="*/ 2413686 h 241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6065" h="2413686">
                <a:moveTo>
                  <a:pt x="0" y="0"/>
                </a:moveTo>
                <a:cubicBezTo>
                  <a:pt x="168875" y="5492"/>
                  <a:pt x="337751" y="10984"/>
                  <a:pt x="469557" y="107092"/>
                </a:cubicBezTo>
                <a:cubicBezTo>
                  <a:pt x="601363" y="203200"/>
                  <a:pt x="659028" y="454454"/>
                  <a:pt x="790833" y="576648"/>
                </a:cubicBezTo>
                <a:cubicBezTo>
                  <a:pt x="922638" y="698842"/>
                  <a:pt x="1134076" y="696097"/>
                  <a:pt x="1260389" y="840259"/>
                </a:cubicBezTo>
                <a:cubicBezTo>
                  <a:pt x="1386702" y="984421"/>
                  <a:pt x="1442995" y="1304324"/>
                  <a:pt x="1548714" y="1441621"/>
                </a:cubicBezTo>
                <a:cubicBezTo>
                  <a:pt x="1654433" y="1578918"/>
                  <a:pt x="1790357" y="1536357"/>
                  <a:pt x="1894703" y="1664043"/>
                </a:cubicBezTo>
                <a:cubicBezTo>
                  <a:pt x="1999049" y="1791729"/>
                  <a:pt x="2074562" y="2082800"/>
                  <a:pt x="2174789" y="2207740"/>
                </a:cubicBezTo>
                <a:cubicBezTo>
                  <a:pt x="2275016" y="2332680"/>
                  <a:pt x="2385540" y="2373183"/>
                  <a:pt x="2496065" y="2413686"/>
                </a:cubicBezTo>
              </a:path>
            </a:pathLst>
          </a:custGeom>
          <a:noFill/>
          <a:ln w="38100" cap="flat" cmpd="sng" algn="ctr">
            <a:solidFill>
              <a:srgbClr val="F79646">
                <a:lumMod val="75000"/>
              </a:srgbClr>
            </a:solidFill>
            <a:prstDash val="sysDot"/>
            <a:headEnd type="none" w="med" len="med"/>
            <a:tailEnd type="arrow" w="med" len="med"/>
          </a:ln>
          <a:effectLst/>
        </p:spPr>
        <p:txBody>
          <a:bodyPr rtlCol="0" anchor="ctr"/>
          <a:lstStyle/>
          <a:p>
            <a:pPr algn="ctr">
              <a:defRPr/>
            </a:pPr>
            <a:endParaRPr kumimoji="0" lang="ja-JP" altLang="en-US" kern="0">
              <a:solidFill>
                <a:prstClr val="white"/>
              </a:solidFill>
              <a:latin typeface="Arial"/>
              <a:ea typeface="ＭＳ Ｐゴシック"/>
            </a:endParaRPr>
          </a:p>
        </p:txBody>
      </p:sp>
      <p:pic>
        <p:nvPicPr>
          <p:cNvPr id="148" name="図 147"/>
          <p:cNvPicPr>
            <a:picLocks noChangeAspect="1"/>
          </p:cNvPicPr>
          <p:nvPr/>
        </p:nvPicPr>
        <p:blipFill rotWithShape="1">
          <a:blip r:embed="rId6" cstate="print">
            <a:extLst>
              <a:ext uri="{28A0092B-C50C-407E-A947-70E740481C1C}">
                <a14:useLocalDpi xmlns:a14="http://schemas.microsoft.com/office/drawing/2010/main" val="0"/>
              </a:ext>
            </a:extLst>
          </a:blip>
          <a:srcRect l="13085" t="22030" r="10633" b="14795"/>
          <a:stretch/>
        </p:blipFill>
        <p:spPr>
          <a:xfrm>
            <a:off x="9406704" y="701508"/>
            <a:ext cx="1407727" cy="778325"/>
          </a:xfrm>
          <a:prstGeom prst="rect">
            <a:avLst/>
          </a:prstGeom>
        </p:spPr>
      </p:pic>
      <p:pic>
        <p:nvPicPr>
          <p:cNvPr id="38" name="図 37"/>
          <p:cNvPicPr>
            <a:picLocks noChangeAspect="1"/>
          </p:cNvPicPr>
          <p:nvPr/>
        </p:nvPicPr>
        <p:blipFill>
          <a:blip r:embed="rId7"/>
          <a:stretch>
            <a:fillRect/>
          </a:stretch>
        </p:blipFill>
        <p:spPr>
          <a:xfrm flipH="1">
            <a:off x="7341487" y="1553099"/>
            <a:ext cx="2741840" cy="2718203"/>
          </a:xfrm>
          <a:prstGeom prst="rect">
            <a:avLst/>
          </a:prstGeom>
        </p:spPr>
      </p:pic>
      <p:pic>
        <p:nvPicPr>
          <p:cNvPr id="40" name="Picture 17" descr="j0087278"/>
          <p:cNvPicPr>
            <a:picLocks noChangeAspect="1" noChangeArrowheads="1"/>
          </p:cNvPicPr>
          <p:nvPr/>
        </p:nvPicPr>
        <p:blipFill>
          <a:blip r:embed="rId8" cstate="print">
            <a:lum bright="9000" contrast="55000"/>
          </a:blip>
          <a:srcRect/>
          <a:stretch>
            <a:fillRect/>
          </a:stretch>
        </p:blipFill>
        <p:spPr bwMode="auto">
          <a:xfrm flipH="1">
            <a:off x="9438513" y="4432930"/>
            <a:ext cx="775237" cy="1156311"/>
          </a:xfrm>
          <a:prstGeom prst="rect">
            <a:avLst/>
          </a:prstGeom>
          <a:noFill/>
          <a:scene3d>
            <a:camera prst="orthographicFront">
              <a:rot lat="0" lon="10800000" rev="0"/>
            </a:camera>
            <a:lightRig rig="threePt" dir="t"/>
          </a:scene3d>
        </p:spPr>
      </p:pic>
      <p:grpSp>
        <p:nvGrpSpPr>
          <p:cNvPr id="41" name="グループ化 225"/>
          <p:cNvGrpSpPr>
            <a:grpSpLocks noChangeAspect="1"/>
          </p:cNvGrpSpPr>
          <p:nvPr/>
        </p:nvGrpSpPr>
        <p:grpSpPr>
          <a:xfrm rot="5400000" flipH="1">
            <a:off x="9587042" y="4412439"/>
            <a:ext cx="678484" cy="1268424"/>
            <a:chOff x="3719937" y="1182684"/>
            <a:chExt cx="125468" cy="201123"/>
          </a:xfrm>
        </p:grpSpPr>
        <p:sp>
          <p:nvSpPr>
            <p:cNvPr id="52" name="Line 85"/>
            <p:cNvSpPr>
              <a:spLocks noChangeAspect="1" noChangeShapeType="1"/>
            </p:cNvSpPr>
            <p:nvPr/>
          </p:nvSpPr>
          <p:spPr bwMode="auto">
            <a:xfrm flipH="1">
              <a:off x="3719992" y="1183782"/>
              <a:ext cx="125413" cy="200025"/>
            </a:xfrm>
            <a:prstGeom prst="line">
              <a:avLst/>
            </a:prstGeom>
            <a:noFill/>
            <a:ln w="76200">
              <a:solidFill>
                <a:srgbClr val="FF0000"/>
              </a:solidFill>
              <a:round/>
              <a:headEnd/>
              <a:tailEnd/>
            </a:ln>
          </p:spPr>
          <p:txBody>
            <a:bodyPr wrap="none" anchor="ctr"/>
            <a:lstStyle/>
            <a:p>
              <a:endParaRPr lang="ja-JP" altLang="en-US">
                <a:solidFill>
                  <a:srgbClr val="000000"/>
                </a:solidFill>
                <a:latin typeface="Arial"/>
                <a:ea typeface="ＭＳ Ｐゴシック"/>
              </a:endParaRPr>
            </a:p>
          </p:txBody>
        </p:sp>
        <p:sp>
          <p:nvSpPr>
            <p:cNvPr id="53" name="Line 85"/>
            <p:cNvSpPr>
              <a:spLocks noChangeAspect="1" noChangeShapeType="1"/>
            </p:cNvSpPr>
            <p:nvPr/>
          </p:nvSpPr>
          <p:spPr bwMode="auto">
            <a:xfrm>
              <a:off x="3719937" y="1182684"/>
              <a:ext cx="125413" cy="200025"/>
            </a:xfrm>
            <a:prstGeom prst="line">
              <a:avLst/>
            </a:prstGeom>
            <a:noFill/>
            <a:ln w="76200">
              <a:solidFill>
                <a:srgbClr val="FF0000"/>
              </a:solidFill>
              <a:round/>
              <a:headEnd/>
              <a:tailEnd/>
            </a:ln>
          </p:spPr>
          <p:txBody>
            <a:bodyPr wrap="none" anchor="ctr"/>
            <a:lstStyle/>
            <a:p>
              <a:endParaRPr lang="ja-JP" altLang="en-US">
                <a:solidFill>
                  <a:srgbClr val="000000"/>
                </a:solidFill>
                <a:latin typeface="Arial"/>
                <a:ea typeface="ＭＳ Ｐゴシック"/>
              </a:endParaRPr>
            </a:p>
          </p:txBody>
        </p:sp>
      </p:grpSp>
      <p:grpSp>
        <p:nvGrpSpPr>
          <p:cNvPr id="42" name="Group 924"/>
          <p:cNvGrpSpPr>
            <a:grpSpLocks/>
          </p:cNvGrpSpPr>
          <p:nvPr/>
        </p:nvGrpSpPr>
        <p:grpSpPr bwMode="auto">
          <a:xfrm flipH="1">
            <a:off x="8940208" y="3838078"/>
            <a:ext cx="684184" cy="671043"/>
            <a:chOff x="1066" y="2132"/>
            <a:chExt cx="479" cy="488"/>
          </a:xfrm>
        </p:grpSpPr>
        <p:sp>
          <p:nvSpPr>
            <p:cNvPr id="43" name="AutoShape 925"/>
            <p:cNvSpPr>
              <a:spLocks noChangeArrowheads="1"/>
            </p:cNvSpPr>
            <p:nvPr/>
          </p:nvSpPr>
          <p:spPr bwMode="auto">
            <a:xfrm>
              <a:off x="1066" y="2132"/>
              <a:ext cx="479" cy="488"/>
            </a:xfrm>
            <a:prstGeom prst="irregularSeal1">
              <a:avLst/>
            </a:prstGeom>
            <a:gradFill rotWithShape="1">
              <a:gsLst>
                <a:gs pos="0">
                  <a:srgbClr val="FFF200"/>
                </a:gs>
                <a:gs pos="45000">
                  <a:srgbClr val="FF7A00"/>
                </a:gs>
                <a:gs pos="70000">
                  <a:srgbClr val="FF0300"/>
                </a:gs>
                <a:gs pos="100000">
                  <a:srgbClr val="4D0808"/>
                </a:gs>
              </a:gsLst>
              <a:lin ang="5400000" scaled="1"/>
            </a:gradFill>
            <a:ln w="9525">
              <a:noFill/>
              <a:miter lim="800000"/>
              <a:headEnd/>
              <a:tailEnd/>
            </a:ln>
            <a:effectLst/>
          </p:spPr>
          <p:txBody>
            <a:bodyPr wrap="none" anchor="ctr"/>
            <a:lstStyle/>
            <a:p>
              <a:endParaRPr lang="ja-JP" altLang="en-US" sz="1350">
                <a:solidFill>
                  <a:srgbClr val="000000"/>
                </a:solidFill>
                <a:latin typeface="Arial"/>
                <a:ea typeface="ＭＳ Ｐゴシック"/>
              </a:endParaRPr>
            </a:p>
          </p:txBody>
        </p:sp>
        <p:grpSp>
          <p:nvGrpSpPr>
            <p:cNvPr id="44" name="Group 926"/>
            <p:cNvGrpSpPr>
              <a:grpSpLocks/>
            </p:cNvGrpSpPr>
            <p:nvPr/>
          </p:nvGrpSpPr>
          <p:grpSpPr bwMode="auto">
            <a:xfrm>
              <a:off x="1193" y="2251"/>
              <a:ext cx="218" cy="218"/>
              <a:chOff x="1621" y="3085"/>
              <a:chExt cx="1162" cy="1162"/>
            </a:xfrm>
          </p:grpSpPr>
          <p:sp>
            <p:nvSpPr>
              <p:cNvPr id="45" name="AutoShape 927"/>
              <p:cNvSpPr>
                <a:spLocks noChangeAspect="1" noChangeArrowheads="1" noTextEdit="1"/>
              </p:cNvSpPr>
              <p:nvPr/>
            </p:nvSpPr>
            <p:spPr bwMode="auto">
              <a:xfrm>
                <a:off x="1621" y="3085"/>
                <a:ext cx="1162" cy="1162"/>
              </a:xfrm>
              <a:prstGeom prst="rect">
                <a:avLst/>
              </a:prstGeom>
              <a:noFill/>
              <a:ln w="9525">
                <a:noFill/>
                <a:miter lim="800000"/>
                <a:headEnd/>
                <a:tailEnd/>
              </a:ln>
            </p:spPr>
            <p:txBody>
              <a:bodyPr/>
              <a:lstStyle/>
              <a:p>
                <a:endParaRPr lang="ja-JP" altLang="en-US" sz="1350">
                  <a:solidFill>
                    <a:srgbClr val="000000"/>
                  </a:solidFill>
                  <a:latin typeface="Arial"/>
                  <a:ea typeface="ＭＳ Ｐゴシック"/>
                </a:endParaRPr>
              </a:p>
            </p:txBody>
          </p:sp>
          <p:sp>
            <p:nvSpPr>
              <p:cNvPr id="46" name="Freeform 928"/>
              <p:cNvSpPr>
                <a:spLocks/>
              </p:cNvSpPr>
              <p:nvPr/>
            </p:nvSpPr>
            <p:spPr bwMode="auto">
              <a:xfrm>
                <a:off x="1668" y="3132"/>
                <a:ext cx="1061" cy="1061"/>
              </a:xfrm>
              <a:custGeom>
                <a:avLst/>
                <a:gdLst/>
                <a:ahLst/>
                <a:cxnLst>
                  <a:cxn ang="0">
                    <a:pos x="557" y="1057"/>
                  </a:cxn>
                  <a:cxn ang="0">
                    <a:pos x="611" y="1054"/>
                  </a:cxn>
                  <a:cxn ang="0">
                    <a:pos x="662" y="1043"/>
                  </a:cxn>
                  <a:cxn ang="0">
                    <a:pos x="712" y="1029"/>
                  </a:cxn>
                  <a:cxn ang="0">
                    <a:pos x="759" y="1007"/>
                  </a:cxn>
                  <a:cxn ang="0">
                    <a:pos x="806" y="982"/>
                  </a:cxn>
                  <a:cxn ang="0">
                    <a:pos x="849" y="957"/>
                  </a:cxn>
                  <a:cxn ang="0">
                    <a:pos x="888" y="921"/>
                  </a:cxn>
                  <a:cxn ang="0">
                    <a:pos x="921" y="885"/>
                  </a:cxn>
                  <a:cxn ang="0">
                    <a:pos x="971" y="827"/>
                  </a:cxn>
                  <a:cxn ang="0">
                    <a:pos x="996" y="780"/>
                  </a:cxn>
                  <a:cxn ang="0">
                    <a:pos x="1018" y="737"/>
                  </a:cxn>
                  <a:cxn ang="0">
                    <a:pos x="1036" y="687"/>
                  </a:cxn>
                  <a:cxn ang="0">
                    <a:pos x="1050" y="637"/>
                  </a:cxn>
                  <a:cxn ang="0">
                    <a:pos x="1057" y="583"/>
                  </a:cxn>
                  <a:cxn ang="0">
                    <a:pos x="1061" y="529"/>
                  </a:cxn>
                  <a:cxn ang="0">
                    <a:pos x="1057" y="475"/>
                  </a:cxn>
                  <a:cxn ang="0">
                    <a:pos x="1050" y="424"/>
                  </a:cxn>
                  <a:cxn ang="0">
                    <a:pos x="1036" y="370"/>
                  </a:cxn>
                  <a:cxn ang="0">
                    <a:pos x="1018" y="324"/>
                  </a:cxn>
                  <a:cxn ang="0">
                    <a:pos x="996" y="277"/>
                  </a:cxn>
                  <a:cxn ang="0">
                    <a:pos x="971" y="234"/>
                  </a:cxn>
                  <a:cxn ang="0">
                    <a:pos x="939" y="190"/>
                  </a:cxn>
                  <a:cxn ang="0">
                    <a:pos x="906" y="154"/>
                  </a:cxn>
                  <a:cxn ang="0">
                    <a:pos x="867" y="122"/>
                  </a:cxn>
                  <a:cxn ang="0">
                    <a:pos x="827" y="90"/>
                  </a:cxn>
                  <a:cxn ang="0">
                    <a:pos x="784" y="65"/>
                  </a:cxn>
                  <a:cxn ang="0">
                    <a:pos x="737" y="39"/>
                  </a:cxn>
                  <a:cxn ang="0">
                    <a:pos x="687" y="21"/>
                  </a:cxn>
                  <a:cxn ang="0">
                    <a:pos x="637" y="11"/>
                  </a:cxn>
                  <a:cxn ang="0">
                    <a:pos x="583" y="3"/>
                  </a:cxn>
                  <a:cxn ang="0">
                    <a:pos x="503" y="0"/>
                  </a:cxn>
                  <a:cxn ang="0">
                    <a:pos x="449" y="7"/>
                  </a:cxn>
                  <a:cxn ang="0">
                    <a:pos x="395" y="14"/>
                  </a:cxn>
                  <a:cxn ang="0">
                    <a:pos x="345" y="29"/>
                  </a:cxn>
                  <a:cxn ang="0">
                    <a:pos x="298" y="50"/>
                  </a:cxn>
                  <a:cxn ang="0">
                    <a:pos x="255" y="75"/>
                  </a:cxn>
                  <a:cxn ang="0">
                    <a:pos x="212" y="104"/>
                  </a:cxn>
                  <a:cxn ang="0">
                    <a:pos x="172" y="136"/>
                  </a:cxn>
                  <a:cxn ang="0">
                    <a:pos x="104" y="212"/>
                  </a:cxn>
                  <a:cxn ang="0">
                    <a:pos x="75" y="255"/>
                  </a:cxn>
                  <a:cxn ang="0">
                    <a:pos x="50" y="298"/>
                  </a:cxn>
                  <a:cxn ang="0">
                    <a:pos x="32" y="349"/>
                  </a:cxn>
                  <a:cxn ang="0">
                    <a:pos x="14" y="399"/>
                  </a:cxn>
                  <a:cxn ang="0">
                    <a:pos x="7" y="449"/>
                  </a:cxn>
                  <a:cxn ang="0">
                    <a:pos x="0" y="503"/>
                  </a:cxn>
                  <a:cxn ang="0">
                    <a:pos x="3" y="583"/>
                  </a:cxn>
                  <a:cxn ang="0">
                    <a:pos x="11" y="637"/>
                  </a:cxn>
                  <a:cxn ang="0">
                    <a:pos x="21" y="687"/>
                  </a:cxn>
                  <a:cxn ang="0">
                    <a:pos x="39" y="737"/>
                  </a:cxn>
                  <a:cxn ang="0">
                    <a:pos x="65" y="780"/>
                  </a:cxn>
                  <a:cxn ang="0">
                    <a:pos x="90" y="827"/>
                  </a:cxn>
                  <a:cxn ang="0">
                    <a:pos x="118" y="867"/>
                  </a:cxn>
                  <a:cxn ang="0">
                    <a:pos x="212" y="957"/>
                  </a:cxn>
                  <a:cxn ang="0">
                    <a:pos x="255" y="982"/>
                  </a:cxn>
                  <a:cxn ang="0">
                    <a:pos x="298" y="1007"/>
                  </a:cxn>
                  <a:cxn ang="0">
                    <a:pos x="345" y="1029"/>
                  </a:cxn>
                  <a:cxn ang="0">
                    <a:pos x="395" y="1043"/>
                  </a:cxn>
                  <a:cxn ang="0">
                    <a:pos x="449" y="1054"/>
                  </a:cxn>
                  <a:cxn ang="0">
                    <a:pos x="503" y="1057"/>
                  </a:cxn>
                </a:cxnLst>
                <a:rect l="0" t="0" r="r" b="b"/>
                <a:pathLst>
                  <a:path w="1061" h="1061">
                    <a:moveTo>
                      <a:pt x="529" y="1061"/>
                    </a:moveTo>
                    <a:lnTo>
                      <a:pt x="557" y="1057"/>
                    </a:lnTo>
                    <a:lnTo>
                      <a:pt x="583" y="1057"/>
                    </a:lnTo>
                    <a:lnTo>
                      <a:pt x="611" y="1054"/>
                    </a:lnTo>
                    <a:lnTo>
                      <a:pt x="637" y="1050"/>
                    </a:lnTo>
                    <a:lnTo>
                      <a:pt x="662" y="1043"/>
                    </a:lnTo>
                    <a:lnTo>
                      <a:pt x="687" y="1036"/>
                    </a:lnTo>
                    <a:lnTo>
                      <a:pt x="712" y="1029"/>
                    </a:lnTo>
                    <a:lnTo>
                      <a:pt x="737" y="1018"/>
                    </a:lnTo>
                    <a:lnTo>
                      <a:pt x="759" y="1007"/>
                    </a:lnTo>
                    <a:lnTo>
                      <a:pt x="784" y="996"/>
                    </a:lnTo>
                    <a:lnTo>
                      <a:pt x="806" y="982"/>
                    </a:lnTo>
                    <a:lnTo>
                      <a:pt x="827" y="971"/>
                    </a:lnTo>
                    <a:lnTo>
                      <a:pt x="849" y="957"/>
                    </a:lnTo>
                    <a:lnTo>
                      <a:pt x="867" y="939"/>
                    </a:lnTo>
                    <a:lnTo>
                      <a:pt x="888" y="921"/>
                    </a:lnTo>
                    <a:lnTo>
                      <a:pt x="906" y="903"/>
                    </a:lnTo>
                    <a:lnTo>
                      <a:pt x="921" y="885"/>
                    </a:lnTo>
                    <a:lnTo>
                      <a:pt x="957" y="849"/>
                    </a:lnTo>
                    <a:lnTo>
                      <a:pt x="971" y="827"/>
                    </a:lnTo>
                    <a:lnTo>
                      <a:pt x="982" y="806"/>
                    </a:lnTo>
                    <a:lnTo>
                      <a:pt x="996" y="780"/>
                    </a:lnTo>
                    <a:lnTo>
                      <a:pt x="1007" y="759"/>
                    </a:lnTo>
                    <a:lnTo>
                      <a:pt x="1018" y="737"/>
                    </a:lnTo>
                    <a:lnTo>
                      <a:pt x="1029" y="712"/>
                    </a:lnTo>
                    <a:lnTo>
                      <a:pt x="1036" y="687"/>
                    </a:lnTo>
                    <a:lnTo>
                      <a:pt x="1043" y="662"/>
                    </a:lnTo>
                    <a:lnTo>
                      <a:pt x="1050" y="637"/>
                    </a:lnTo>
                    <a:lnTo>
                      <a:pt x="1054" y="611"/>
                    </a:lnTo>
                    <a:lnTo>
                      <a:pt x="1057" y="583"/>
                    </a:lnTo>
                    <a:lnTo>
                      <a:pt x="1057" y="557"/>
                    </a:lnTo>
                    <a:lnTo>
                      <a:pt x="1061" y="529"/>
                    </a:lnTo>
                    <a:lnTo>
                      <a:pt x="1057" y="503"/>
                    </a:lnTo>
                    <a:lnTo>
                      <a:pt x="1057" y="475"/>
                    </a:lnTo>
                    <a:lnTo>
                      <a:pt x="1054" y="449"/>
                    </a:lnTo>
                    <a:lnTo>
                      <a:pt x="1050" y="424"/>
                    </a:lnTo>
                    <a:lnTo>
                      <a:pt x="1043" y="399"/>
                    </a:lnTo>
                    <a:lnTo>
                      <a:pt x="1036" y="370"/>
                    </a:lnTo>
                    <a:lnTo>
                      <a:pt x="1029" y="349"/>
                    </a:lnTo>
                    <a:lnTo>
                      <a:pt x="1018" y="324"/>
                    </a:lnTo>
                    <a:lnTo>
                      <a:pt x="1007" y="298"/>
                    </a:lnTo>
                    <a:lnTo>
                      <a:pt x="996" y="277"/>
                    </a:lnTo>
                    <a:lnTo>
                      <a:pt x="982" y="255"/>
                    </a:lnTo>
                    <a:lnTo>
                      <a:pt x="971" y="234"/>
                    </a:lnTo>
                    <a:lnTo>
                      <a:pt x="957" y="212"/>
                    </a:lnTo>
                    <a:lnTo>
                      <a:pt x="939" y="190"/>
                    </a:lnTo>
                    <a:lnTo>
                      <a:pt x="921" y="172"/>
                    </a:lnTo>
                    <a:lnTo>
                      <a:pt x="906" y="154"/>
                    </a:lnTo>
                    <a:lnTo>
                      <a:pt x="888" y="136"/>
                    </a:lnTo>
                    <a:lnTo>
                      <a:pt x="867" y="122"/>
                    </a:lnTo>
                    <a:lnTo>
                      <a:pt x="849" y="104"/>
                    </a:lnTo>
                    <a:lnTo>
                      <a:pt x="827" y="90"/>
                    </a:lnTo>
                    <a:lnTo>
                      <a:pt x="806" y="75"/>
                    </a:lnTo>
                    <a:lnTo>
                      <a:pt x="784" y="65"/>
                    </a:lnTo>
                    <a:lnTo>
                      <a:pt x="759" y="50"/>
                    </a:lnTo>
                    <a:lnTo>
                      <a:pt x="737" y="39"/>
                    </a:lnTo>
                    <a:lnTo>
                      <a:pt x="712" y="29"/>
                    </a:lnTo>
                    <a:lnTo>
                      <a:pt x="687" y="21"/>
                    </a:lnTo>
                    <a:lnTo>
                      <a:pt x="662" y="14"/>
                    </a:lnTo>
                    <a:lnTo>
                      <a:pt x="637" y="11"/>
                    </a:lnTo>
                    <a:lnTo>
                      <a:pt x="611" y="7"/>
                    </a:lnTo>
                    <a:lnTo>
                      <a:pt x="583" y="3"/>
                    </a:lnTo>
                    <a:lnTo>
                      <a:pt x="557" y="0"/>
                    </a:lnTo>
                    <a:lnTo>
                      <a:pt x="503" y="0"/>
                    </a:lnTo>
                    <a:lnTo>
                      <a:pt x="475" y="3"/>
                    </a:lnTo>
                    <a:lnTo>
                      <a:pt x="449" y="7"/>
                    </a:lnTo>
                    <a:lnTo>
                      <a:pt x="424" y="11"/>
                    </a:lnTo>
                    <a:lnTo>
                      <a:pt x="395" y="14"/>
                    </a:lnTo>
                    <a:lnTo>
                      <a:pt x="370" y="21"/>
                    </a:lnTo>
                    <a:lnTo>
                      <a:pt x="345" y="29"/>
                    </a:lnTo>
                    <a:lnTo>
                      <a:pt x="324" y="39"/>
                    </a:lnTo>
                    <a:lnTo>
                      <a:pt x="298" y="50"/>
                    </a:lnTo>
                    <a:lnTo>
                      <a:pt x="277" y="65"/>
                    </a:lnTo>
                    <a:lnTo>
                      <a:pt x="255" y="75"/>
                    </a:lnTo>
                    <a:lnTo>
                      <a:pt x="234" y="90"/>
                    </a:lnTo>
                    <a:lnTo>
                      <a:pt x="212" y="104"/>
                    </a:lnTo>
                    <a:lnTo>
                      <a:pt x="190" y="122"/>
                    </a:lnTo>
                    <a:lnTo>
                      <a:pt x="172" y="136"/>
                    </a:lnTo>
                    <a:lnTo>
                      <a:pt x="118" y="190"/>
                    </a:lnTo>
                    <a:lnTo>
                      <a:pt x="104" y="212"/>
                    </a:lnTo>
                    <a:lnTo>
                      <a:pt x="90" y="234"/>
                    </a:lnTo>
                    <a:lnTo>
                      <a:pt x="75" y="255"/>
                    </a:lnTo>
                    <a:lnTo>
                      <a:pt x="65" y="277"/>
                    </a:lnTo>
                    <a:lnTo>
                      <a:pt x="50" y="298"/>
                    </a:lnTo>
                    <a:lnTo>
                      <a:pt x="39" y="324"/>
                    </a:lnTo>
                    <a:lnTo>
                      <a:pt x="32" y="349"/>
                    </a:lnTo>
                    <a:lnTo>
                      <a:pt x="21" y="370"/>
                    </a:lnTo>
                    <a:lnTo>
                      <a:pt x="14" y="399"/>
                    </a:lnTo>
                    <a:lnTo>
                      <a:pt x="11" y="424"/>
                    </a:lnTo>
                    <a:lnTo>
                      <a:pt x="7" y="449"/>
                    </a:lnTo>
                    <a:lnTo>
                      <a:pt x="3" y="475"/>
                    </a:lnTo>
                    <a:lnTo>
                      <a:pt x="0" y="503"/>
                    </a:lnTo>
                    <a:lnTo>
                      <a:pt x="0" y="557"/>
                    </a:lnTo>
                    <a:lnTo>
                      <a:pt x="3" y="583"/>
                    </a:lnTo>
                    <a:lnTo>
                      <a:pt x="7" y="611"/>
                    </a:lnTo>
                    <a:lnTo>
                      <a:pt x="11" y="637"/>
                    </a:lnTo>
                    <a:lnTo>
                      <a:pt x="14" y="662"/>
                    </a:lnTo>
                    <a:lnTo>
                      <a:pt x="21" y="687"/>
                    </a:lnTo>
                    <a:lnTo>
                      <a:pt x="32" y="712"/>
                    </a:lnTo>
                    <a:lnTo>
                      <a:pt x="39" y="737"/>
                    </a:lnTo>
                    <a:lnTo>
                      <a:pt x="50" y="759"/>
                    </a:lnTo>
                    <a:lnTo>
                      <a:pt x="65" y="780"/>
                    </a:lnTo>
                    <a:lnTo>
                      <a:pt x="75" y="806"/>
                    </a:lnTo>
                    <a:lnTo>
                      <a:pt x="90" y="827"/>
                    </a:lnTo>
                    <a:lnTo>
                      <a:pt x="104" y="849"/>
                    </a:lnTo>
                    <a:lnTo>
                      <a:pt x="118" y="867"/>
                    </a:lnTo>
                    <a:lnTo>
                      <a:pt x="190" y="939"/>
                    </a:lnTo>
                    <a:lnTo>
                      <a:pt x="212" y="957"/>
                    </a:lnTo>
                    <a:lnTo>
                      <a:pt x="234" y="971"/>
                    </a:lnTo>
                    <a:lnTo>
                      <a:pt x="255" y="982"/>
                    </a:lnTo>
                    <a:lnTo>
                      <a:pt x="277" y="996"/>
                    </a:lnTo>
                    <a:lnTo>
                      <a:pt x="298" y="1007"/>
                    </a:lnTo>
                    <a:lnTo>
                      <a:pt x="324" y="1018"/>
                    </a:lnTo>
                    <a:lnTo>
                      <a:pt x="345" y="1029"/>
                    </a:lnTo>
                    <a:lnTo>
                      <a:pt x="370" y="1036"/>
                    </a:lnTo>
                    <a:lnTo>
                      <a:pt x="395" y="1043"/>
                    </a:lnTo>
                    <a:lnTo>
                      <a:pt x="424" y="1050"/>
                    </a:lnTo>
                    <a:lnTo>
                      <a:pt x="449" y="1054"/>
                    </a:lnTo>
                    <a:lnTo>
                      <a:pt x="475" y="1057"/>
                    </a:lnTo>
                    <a:lnTo>
                      <a:pt x="503" y="1057"/>
                    </a:lnTo>
                    <a:lnTo>
                      <a:pt x="529" y="1061"/>
                    </a:lnTo>
                    <a:close/>
                  </a:path>
                </a:pathLst>
              </a:custGeom>
              <a:solidFill>
                <a:srgbClr val="FF0000"/>
              </a:solidFill>
              <a:ln w="9525">
                <a:noFill/>
                <a:round/>
                <a:headEnd/>
                <a:tailEnd/>
              </a:ln>
            </p:spPr>
            <p:txBody>
              <a:bodyPr/>
              <a:lstStyle/>
              <a:p>
                <a:endParaRPr lang="ja-JP" altLang="en-US" sz="1350">
                  <a:solidFill>
                    <a:srgbClr val="000000"/>
                  </a:solidFill>
                  <a:latin typeface="Arial"/>
                  <a:ea typeface="ＭＳ Ｐゴシック"/>
                </a:endParaRPr>
              </a:p>
            </p:txBody>
          </p:sp>
          <p:sp>
            <p:nvSpPr>
              <p:cNvPr id="47" name="Freeform 929"/>
              <p:cNvSpPr>
                <a:spLocks/>
              </p:cNvSpPr>
              <p:nvPr/>
            </p:nvSpPr>
            <p:spPr bwMode="auto">
              <a:xfrm>
                <a:off x="1840" y="3243"/>
                <a:ext cx="713" cy="367"/>
              </a:xfrm>
              <a:custGeom>
                <a:avLst/>
                <a:gdLst/>
                <a:ahLst/>
                <a:cxnLst>
                  <a:cxn ang="0">
                    <a:pos x="353" y="367"/>
                  </a:cxn>
                  <a:cxn ang="0">
                    <a:pos x="0" y="202"/>
                  </a:cxn>
                  <a:cxn ang="0">
                    <a:pos x="0" y="198"/>
                  </a:cxn>
                  <a:cxn ang="0">
                    <a:pos x="11" y="184"/>
                  </a:cxn>
                  <a:cxn ang="0">
                    <a:pos x="22" y="169"/>
                  </a:cxn>
                  <a:cxn ang="0">
                    <a:pos x="33" y="155"/>
                  </a:cxn>
                  <a:cxn ang="0">
                    <a:pos x="44" y="141"/>
                  </a:cxn>
                  <a:cxn ang="0">
                    <a:pos x="54" y="126"/>
                  </a:cxn>
                  <a:cxn ang="0">
                    <a:pos x="69" y="115"/>
                  </a:cxn>
                  <a:cxn ang="0">
                    <a:pos x="94" y="90"/>
                  </a:cxn>
                  <a:cxn ang="0">
                    <a:pos x="108" y="79"/>
                  </a:cxn>
                  <a:cxn ang="0">
                    <a:pos x="123" y="72"/>
                  </a:cxn>
                  <a:cxn ang="0">
                    <a:pos x="137" y="61"/>
                  </a:cxn>
                  <a:cxn ang="0">
                    <a:pos x="152" y="54"/>
                  </a:cxn>
                  <a:cxn ang="0">
                    <a:pos x="170" y="43"/>
                  </a:cxn>
                  <a:cxn ang="0">
                    <a:pos x="184" y="36"/>
                  </a:cxn>
                  <a:cxn ang="0">
                    <a:pos x="202" y="29"/>
                  </a:cxn>
                  <a:cxn ang="0">
                    <a:pos x="216" y="22"/>
                  </a:cxn>
                  <a:cxn ang="0">
                    <a:pos x="234" y="18"/>
                  </a:cxn>
                  <a:cxn ang="0">
                    <a:pos x="252" y="15"/>
                  </a:cxn>
                  <a:cxn ang="0">
                    <a:pos x="270" y="11"/>
                  </a:cxn>
                  <a:cxn ang="0">
                    <a:pos x="285" y="7"/>
                  </a:cxn>
                  <a:cxn ang="0">
                    <a:pos x="303" y="4"/>
                  </a:cxn>
                  <a:cxn ang="0">
                    <a:pos x="321" y="0"/>
                  </a:cxn>
                  <a:cxn ang="0">
                    <a:pos x="393" y="0"/>
                  </a:cxn>
                  <a:cxn ang="0">
                    <a:pos x="411" y="4"/>
                  </a:cxn>
                  <a:cxn ang="0">
                    <a:pos x="429" y="7"/>
                  </a:cxn>
                  <a:cxn ang="0">
                    <a:pos x="447" y="11"/>
                  </a:cxn>
                  <a:cxn ang="0">
                    <a:pos x="465" y="15"/>
                  </a:cxn>
                  <a:cxn ang="0">
                    <a:pos x="483" y="18"/>
                  </a:cxn>
                  <a:cxn ang="0">
                    <a:pos x="501" y="25"/>
                  </a:cxn>
                  <a:cxn ang="0">
                    <a:pos x="518" y="33"/>
                  </a:cxn>
                  <a:cxn ang="0">
                    <a:pos x="533" y="40"/>
                  </a:cxn>
                  <a:cxn ang="0">
                    <a:pos x="551" y="47"/>
                  </a:cxn>
                  <a:cxn ang="0">
                    <a:pos x="565" y="54"/>
                  </a:cxn>
                  <a:cxn ang="0">
                    <a:pos x="583" y="65"/>
                  </a:cxn>
                  <a:cxn ang="0">
                    <a:pos x="594" y="72"/>
                  </a:cxn>
                  <a:cxn ang="0">
                    <a:pos x="608" y="83"/>
                  </a:cxn>
                  <a:cxn ang="0">
                    <a:pos x="623" y="94"/>
                  </a:cxn>
                  <a:cxn ang="0">
                    <a:pos x="648" y="119"/>
                  </a:cxn>
                  <a:cxn ang="0">
                    <a:pos x="662" y="130"/>
                  </a:cxn>
                  <a:cxn ang="0">
                    <a:pos x="673" y="144"/>
                  </a:cxn>
                  <a:cxn ang="0">
                    <a:pos x="684" y="155"/>
                  </a:cxn>
                  <a:cxn ang="0">
                    <a:pos x="695" y="169"/>
                  </a:cxn>
                  <a:cxn ang="0">
                    <a:pos x="706" y="184"/>
                  </a:cxn>
                  <a:cxn ang="0">
                    <a:pos x="713" y="198"/>
                  </a:cxn>
                  <a:cxn ang="0">
                    <a:pos x="353" y="367"/>
                  </a:cxn>
                </a:cxnLst>
                <a:rect l="0" t="0" r="r" b="b"/>
                <a:pathLst>
                  <a:path w="713" h="367">
                    <a:moveTo>
                      <a:pt x="353" y="367"/>
                    </a:moveTo>
                    <a:lnTo>
                      <a:pt x="0" y="202"/>
                    </a:lnTo>
                    <a:lnTo>
                      <a:pt x="0" y="198"/>
                    </a:lnTo>
                    <a:lnTo>
                      <a:pt x="11" y="184"/>
                    </a:lnTo>
                    <a:lnTo>
                      <a:pt x="22" y="169"/>
                    </a:lnTo>
                    <a:lnTo>
                      <a:pt x="33" y="155"/>
                    </a:lnTo>
                    <a:lnTo>
                      <a:pt x="44" y="141"/>
                    </a:lnTo>
                    <a:lnTo>
                      <a:pt x="54" y="126"/>
                    </a:lnTo>
                    <a:lnTo>
                      <a:pt x="69" y="115"/>
                    </a:lnTo>
                    <a:lnTo>
                      <a:pt x="94" y="90"/>
                    </a:lnTo>
                    <a:lnTo>
                      <a:pt x="108" y="79"/>
                    </a:lnTo>
                    <a:lnTo>
                      <a:pt x="123" y="72"/>
                    </a:lnTo>
                    <a:lnTo>
                      <a:pt x="137" y="61"/>
                    </a:lnTo>
                    <a:lnTo>
                      <a:pt x="152" y="54"/>
                    </a:lnTo>
                    <a:lnTo>
                      <a:pt x="170" y="43"/>
                    </a:lnTo>
                    <a:lnTo>
                      <a:pt x="184" y="36"/>
                    </a:lnTo>
                    <a:lnTo>
                      <a:pt x="202" y="29"/>
                    </a:lnTo>
                    <a:lnTo>
                      <a:pt x="216" y="22"/>
                    </a:lnTo>
                    <a:lnTo>
                      <a:pt x="234" y="18"/>
                    </a:lnTo>
                    <a:lnTo>
                      <a:pt x="252" y="15"/>
                    </a:lnTo>
                    <a:lnTo>
                      <a:pt x="270" y="11"/>
                    </a:lnTo>
                    <a:lnTo>
                      <a:pt x="285" y="7"/>
                    </a:lnTo>
                    <a:lnTo>
                      <a:pt x="303" y="4"/>
                    </a:lnTo>
                    <a:lnTo>
                      <a:pt x="321" y="0"/>
                    </a:lnTo>
                    <a:lnTo>
                      <a:pt x="393" y="0"/>
                    </a:lnTo>
                    <a:lnTo>
                      <a:pt x="411" y="4"/>
                    </a:lnTo>
                    <a:lnTo>
                      <a:pt x="429" y="7"/>
                    </a:lnTo>
                    <a:lnTo>
                      <a:pt x="447" y="11"/>
                    </a:lnTo>
                    <a:lnTo>
                      <a:pt x="465" y="15"/>
                    </a:lnTo>
                    <a:lnTo>
                      <a:pt x="483" y="18"/>
                    </a:lnTo>
                    <a:lnTo>
                      <a:pt x="501" y="25"/>
                    </a:lnTo>
                    <a:lnTo>
                      <a:pt x="518" y="33"/>
                    </a:lnTo>
                    <a:lnTo>
                      <a:pt x="533" y="40"/>
                    </a:lnTo>
                    <a:lnTo>
                      <a:pt x="551" y="47"/>
                    </a:lnTo>
                    <a:lnTo>
                      <a:pt x="565" y="54"/>
                    </a:lnTo>
                    <a:lnTo>
                      <a:pt x="583" y="65"/>
                    </a:lnTo>
                    <a:lnTo>
                      <a:pt x="594" y="72"/>
                    </a:lnTo>
                    <a:lnTo>
                      <a:pt x="608" y="83"/>
                    </a:lnTo>
                    <a:lnTo>
                      <a:pt x="623" y="94"/>
                    </a:lnTo>
                    <a:lnTo>
                      <a:pt x="648" y="119"/>
                    </a:lnTo>
                    <a:lnTo>
                      <a:pt x="662" y="130"/>
                    </a:lnTo>
                    <a:lnTo>
                      <a:pt x="673" y="144"/>
                    </a:lnTo>
                    <a:lnTo>
                      <a:pt x="684" y="155"/>
                    </a:lnTo>
                    <a:lnTo>
                      <a:pt x="695" y="169"/>
                    </a:lnTo>
                    <a:lnTo>
                      <a:pt x="706" y="184"/>
                    </a:lnTo>
                    <a:lnTo>
                      <a:pt x="713" y="198"/>
                    </a:lnTo>
                    <a:lnTo>
                      <a:pt x="353" y="367"/>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sp>
            <p:nvSpPr>
              <p:cNvPr id="49" name="Freeform 930"/>
              <p:cNvSpPr>
                <a:spLocks/>
              </p:cNvSpPr>
              <p:nvPr/>
            </p:nvSpPr>
            <p:spPr bwMode="auto">
              <a:xfrm>
                <a:off x="2308" y="3531"/>
                <a:ext cx="306" cy="263"/>
              </a:xfrm>
              <a:custGeom>
                <a:avLst/>
                <a:gdLst/>
                <a:ahLst/>
                <a:cxnLst>
                  <a:cxn ang="0">
                    <a:pos x="0" y="130"/>
                  </a:cxn>
                  <a:cxn ang="0">
                    <a:pos x="284" y="0"/>
                  </a:cxn>
                  <a:cxn ang="0">
                    <a:pos x="295" y="32"/>
                  </a:cxn>
                  <a:cxn ang="0">
                    <a:pos x="302" y="65"/>
                  </a:cxn>
                  <a:cxn ang="0">
                    <a:pos x="306" y="101"/>
                  </a:cxn>
                  <a:cxn ang="0">
                    <a:pos x="306" y="166"/>
                  </a:cxn>
                  <a:cxn ang="0">
                    <a:pos x="302" y="202"/>
                  </a:cxn>
                  <a:cxn ang="0">
                    <a:pos x="295" y="230"/>
                  </a:cxn>
                  <a:cxn ang="0">
                    <a:pos x="288" y="263"/>
                  </a:cxn>
                  <a:cxn ang="0">
                    <a:pos x="0" y="130"/>
                  </a:cxn>
                </a:cxnLst>
                <a:rect l="0" t="0" r="r" b="b"/>
                <a:pathLst>
                  <a:path w="306" h="263">
                    <a:moveTo>
                      <a:pt x="0" y="130"/>
                    </a:moveTo>
                    <a:lnTo>
                      <a:pt x="284" y="0"/>
                    </a:lnTo>
                    <a:lnTo>
                      <a:pt x="295" y="32"/>
                    </a:lnTo>
                    <a:lnTo>
                      <a:pt x="302" y="65"/>
                    </a:lnTo>
                    <a:lnTo>
                      <a:pt x="306" y="101"/>
                    </a:lnTo>
                    <a:lnTo>
                      <a:pt x="306" y="166"/>
                    </a:lnTo>
                    <a:lnTo>
                      <a:pt x="302" y="202"/>
                    </a:lnTo>
                    <a:lnTo>
                      <a:pt x="295" y="230"/>
                    </a:lnTo>
                    <a:lnTo>
                      <a:pt x="288" y="263"/>
                    </a:lnTo>
                    <a:lnTo>
                      <a:pt x="0" y="130"/>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sp>
            <p:nvSpPr>
              <p:cNvPr id="50" name="Freeform 931"/>
              <p:cNvSpPr>
                <a:spLocks/>
              </p:cNvSpPr>
              <p:nvPr/>
            </p:nvSpPr>
            <p:spPr bwMode="auto">
              <a:xfrm>
                <a:off x="1840" y="3715"/>
                <a:ext cx="713" cy="363"/>
              </a:xfrm>
              <a:custGeom>
                <a:avLst/>
                <a:gdLst/>
                <a:ahLst/>
                <a:cxnLst>
                  <a:cxn ang="0">
                    <a:pos x="0" y="161"/>
                  </a:cxn>
                  <a:cxn ang="0">
                    <a:pos x="11" y="176"/>
                  </a:cxn>
                  <a:cxn ang="0">
                    <a:pos x="18" y="194"/>
                  </a:cxn>
                  <a:cxn ang="0">
                    <a:pos x="29" y="205"/>
                  </a:cxn>
                  <a:cxn ang="0">
                    <a:pos x="40" y="219"/>
                  </a:cxn>
                  <a:cxn ang="0">
                    <a:pos x="51" y="233"/>
                  </a:cxn>
                  <a:cxn ang="0">
                    <a:pos x="65" y="244"/>
                  </a:cxn>
                  <a:cxn ang="0">
                    <a:pos x="76" y="255"/>
                  </a:cxn>
                  <a:cxn ang="0">
                    <a:pos x="90" y="266"/>
                  </a:cxn>
                  <a:cxn ang="0">
                    <a:pos x="105" y="277"/>
                  </a:cxn>
                  <a:cxn ang="0">
                    <a:pos x="119" y="287"/>
                  </a:cxn>
                  <a:cxn ang="0">
                    <a:pos x="134" y="298"/>
                  </a:cxn>
                  <a:cxn ang="0">
                    <a:pos x="148" y="309"/>
                  </a:cxn>
                  <a:cxn ang="0">
                    <a:pos x="166" y="316"/>
                  </a:cxn>
                  <a:cxn ang="0">
                    <a:pos x="180" y="323"/>
                  </a:cxn>
                  <a:cxn ang="0">
                    <a:pos x="198" y="331"/>
                  </a:cxn>
                  <a:cxn ang="0">
                    <a:pos x="213" y="338"/>
                  </a:cxn>
                  <a:cxn ang="0">
                    <a:pos x="231" y="345"/>
                  </a:cxn>
                  <a:cxn ang="0">
                    <a:pos x="249" y="349"/>
                  </a:cxn>
                  <a:cxn ang="0">
                    <a:pos x="267" y="352"/>
                  </a:cxn>
                  <a:cxn ang="0">
                    <a:pos x="285" y="356"/>
                  </a:cxn>
                  <a:cxn ang="0">
                    <a:pos x="303" y="359"/>
                  </a:cxn>
                  <a:cxn ang="0">
                    <a:pos x="321" y="359"/>
                  </a:cxn>
                  <a:cxn ang="0">
                    <a:pos x="339" y="363"/>
                  </a:cxn>
                  <a:cxn ang="0">
                    <a:pos x="375" y="363"/>
                  </a:cxn>
                  <a:cxn ang="0">
                    <a:pos x="393" y="359"/>
                  </a:cxn>
                  <a:cxn ang="0">
                    <a:pos x="411" y="359"/>
                  </a:cxn>
                  <a:cxn ang="0">
                    <a:pos x="429" y="356"/>
                  </a:cxn>
                  <a:cxn ang="0">
                    <a:pos x="447" y="356"/>
                  </a:cxn>
                  <a:cxn ang="0">
                    <a:pos x="465" y="349"/>
                  </a:cxn>
                  <a:cxn ang="0">
                    <a:pos x="479" y="345"/>
                  </a:cxn>
                  <a:cxn ang="0">
                    <a:pos x="497" y="338"/>
                  </a:cxn>
                  <a:cxn ang="0">
                    <a:pos x="511" y="334"/>
                  </a:cxn>
                  <a:cxn ang="0">
                    <a:pos x="529" y="327"/>
                  </a:cxn>
                  <a:cxn ang="0">
                    <a:pos x="544" y="320"/>
                  </a:cxn>
                  <a:cxn ang="0">
                    <a:pos x="558" y="313"/>
                  </a:cxn>
                  <a:cxn ang="0">
                    <a:pos x="576" y="302"/>
                  </a:cxn>
                  <a:cxn ang="0">
                    <a:pos x="590" y="295"/>
                  </a:cxn>
                  <a:cxn ang="0">
                    <a:pos x="605" y="280"/>
                  </a:cxn>
                  <a:cxn ang="0">
                    <a:pos x="619" y="273"/>
                  </a:cxn>
                  <a:cxn ang="0">
                    <a:pos x="630" y="259"/>
                  </a:cxn>
                  <a:cxn ang="0">
                    <a:pos x="644" y="248"/>
                  </a:cxn>
                  <a:cxn ang="0">
                    <a:pos x="659" y="237"/>
                  </a:cxn>
                  <a:cxn ang="0">
                    <a:pos x="670" y="223"/>
                  </a:cxn>
                  <a:cxn ang="0">
                    <a:pos x="680" y="208"/>
                  </a:cxn>
                  <a:cxn ang="0">
                    <a:pos x="691" y="197"/>
                  </a:cxn>
                  <a:cxn ang="0">
                    <a:pos x="702" y="179"/>
                  </a:cxn>
                  <a:cxn ang="0">
                    <a:pos x="713" y="165"/>
                  </a:cxn>
                  <a:cxn ang="0">
                    <a:pos x="353" y="0"/>
                  </a:cxn>
                  <a:cxn ang="0">
                    <a:pos x="0" y="161"/>
                  </a:cxn>
                </a:cxnLst>
                <a:rect l="0" t="0" r="r" b="b"/>
                <a:pathLst>
                  <a:path w="713" h="363">
                    <a:moveTo>
                      <a:pt x="0" y="161"/>
                    </a:moveTo>
                    <a:lnTo>
                      <a:pt x="11" y="176"/>
                    </a:lnTo>
                    <a:lnTo>
                      <a:pt x="18" y="194"/>
                    </a:lnTo>
                    <a:lnTo>
                      <a:pt x="29" y="205"/>
                    </a:lnTo>
                    <a:lnTo>
                      <a:pt x="40" y="219"/>
                    </a:lnTo>
                    <a:lnTo>
                      <a:pt x="51" y="233"/>
                    </a:lnTo>
                    <a:lnTo>
                      <a:pt x="65" y="244"/>
                    </a:lnTo>
                    <a:lnTo>
                      <a:pt x="76" y="255"/>
                    </a:lnTo>
                    <a:lnTo>
                      <a:pt x="90" y="266"/>
                    </a:lnTo>
                    <a:lnTo>
                      <a:pt x="105" y="277"/>
                    </a:lnTo>
                    <a:lnTo>
                      <a:pt x="119" y="287"/>
                    </a:lnTo>
                    <a:lnTo>
                      <a:pt x="134" y="298"/>
                    </a:lnTo>
                    <a:lnTo>
                      <a:pt x="148" y="309"/>
                    </a:lnTo>
                    <a:lnTo>
                      <a:pt x="166" y="316"/>
                    </a:lnTo>
                    <a:lnTo>
                      <a:pt x="180" y="323"/>
                    </a:lnTo>
                    <a:lnTo>
                      <a:pt x="198" y="331"/>
                    </a:lnTo>
                    <a:lnTo>
                      <a:pt x="213" y="338"/>
                    </a:lnTo>
                    <a:lnTo>
                      <a:pt x="231" y="345"/>
                    </a:lnTo>
                    <a:lnTo>
                      <a:pt x="249" y="349"/>
                    </a:lnTo>
                    <a:lnTo>
                      <a:pt x="267" y="352"/>
                    </a:lnTo>
                    <a:lnTo>
                      <a:pt x="285" y="356"/>
                    </a:lnTo>
                    <a:lnTo>
                      <a:pt x="303" y="359"/>
                    </a:lnTo>
                    <a:lnTo>
                      <a:pt x="321" y="359"/>
                    </a:lnTo>
                    <a:lnTo>
                      <a:pt x="339" y="363"/>
                    </a:lnTo>
                    <a:lnTo>
                      <a:pt x="375" y="363"/>
                    </a:lnTo>
                    <a:lnTo>
                      <a:pt x="393" y="359"/>
                    </a:lnTo>
                    <a:lnTo>
                      <a:pt x="411" y="359"/>
                    </a:lnTo>
                    <a:lnTo>
                      <a:pt x="429" y="356"/>
                    </a:lnTo>
                    <a:lnTo>
                      <a:pt x="447" y="356"/>
                    </a:lnTo>
                    <a:lnTo>
                      <a:pt x="465" y="349"/>
                    </a:lnTo>
                    <a:lnTo>
                      <a:pt x="479" y="345"/>
                    </a:lnTo>
                    <a:lnTo>
                      <a:pt x="497" y="338"/>
                    </a:lnTo>
                    <a:lnTo>
                      <a:pt x="511" y="334"/>
                    </a:lnTo>
                    <a:lnTo>
                      <a:pt x="529" y="327"/>
                    </a:lnTo>
                    <a:lnTo>
                      <a:pt x="544" y="320"/>
                    </a:lnTo>
                    <a:lnTo>
                      <a:pt x="558" y="313"/>
                    </a:lnTo>
                    <a:lnTo>
                      <a:pt x="576" y="302"/>
                    </a:lnTo>
                    <a:lnTo>
                      <a:pt x="590" y="295"/>
                    </a:lnTo>
                    <a:lnTo>
                      <a:pt x="605" y="280"/>
                    </a:lnTo>
                    <a:lnTo>
                      <a:pt x="619" y="273"/>
                    </a:lnTo>
                    <a:lnTo>
                      <a:pt x="630" y="259"/>
                    </a:lnTo>
                    <a:lnTo>
                      <a:pt x="644" y="248"/>
                    </a:lnTo>
                    <a:lnTo>
                      <a:pt x="659" y="237"/>
                    </a:lnTo>
                    <a:lnTo>
                      <a:pt x="670" y="223"/>
                    </a:lnTo>
                    <a:lnTo>
                      <a:pt x="680" y="208"/>
                    </a:lnTo>
                    <a:lnTo>
                      <a:pt x="691" y="197"/>
                    </a:lnTo>
                    <a:lnTo>
                      <a:pt x="702" y="179"/>
                    </a:lnTo>
                    <a:lnTo>
                      <a:pt x="713" y="165"/>
                    </a:lnTo>
                    <a:lnTo>
                      <a:pt x="353" y="0"/>
                    </a:lnTo>
                    <a:lnTo>
                      <a:pt x="0" y="161"/>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sp>
            <p:nvSpPr>
              <p:cNvPr id="51" name="Freeform 932"/>
              <p:cNvSpPr>
                <a:spLocks/>
              </p:cNvSpPr>
              <p:nvPr/>
            </p:nvSpPr>
            <p:spPr bwMode="auto">
              <a:xfrm>
                <a:off x="1779" y="3531"/>
                <a:ext cx="302" cy="263"/>
              </a:xfrm>
              <a:custGeom>
                <a:avLst/>
                <a:gdLst/>
                <a:ahLst/>
                <a:cxnLst>
                  <a:cxn ang="0">
                    <a:pos x="22" y="0"/>
                  </a:cxn>
                  <a:cxn ang="0">
                    <a:pos x="15" y="32"/>
                  </a:cxn>
                  <a:cxn ang="0">
                    <a:pos x="7" y="65"/>
                  </a:cxn>
                  <a:cxn ang="0">
                    <a:pos x="0" y="97"/>
                  </a:cxn>
                  <a:cxn ang="0">
                    <a:pos x="0" y="162"/>
                  </a:cxn>
                  <a:cxn ang="0">
                    <a:pos x="4" y="194"/>
                  </a:cxn>
                  <a:cxn ang="0">
                    <a:pos x="11" y="227"/>
                  </a:cxn>
                  <a:cxn ang="0">
                    <a:pos x="22" y="263"/>
                  </a:cxn>
                  <a:cxn ang="0">
                    <a:pos x="302" y="130"/>
                  </a:cxn>
                  <a:cxn ang="0">
                    <a:pos x="22" y="0"/>
                  </a:cxn>
                </a:cxnLst>
                <a:rect l="0" t="0" r="r" b="b"/>
                <a:pathLst>
                  <a:path w="302" h="263">
                    <a:moveTo>
                      <a:pt x="22" y="0"/>
                    </a:moveTo>
                    <a:lnTo>
                      <a:pt x="15" y="32"/>
                    </a:lnTo>
                    <a:lnTo>
                      <a:pt x="7" y="65"/>
                    </a:lnTo>
                    <a:lnTo>
                      <a:pt x="0" y="97"/>
                    </a:lnTo>
                    <a:lnTo>
                      <a:pt x="0" y="162"/>
                    </a:lnTo>
                    <a:lnTo>
                      <a:pt x="4" y="194"/>
                    </a:lnTo>
                    <a:lnTo>
                      <a:pt x="11" y="227"/>
                    </a:lnTo>
                    <a:lnTo>
                      <a:pt x="22" y="263"/>
                    </a:lnTo>
                    <a:lnTo>
                      <a:pt x="302" y="130"/>
                    </a:lnTo>
                    <a:lnTo>
                      <a:pt x="22" y="0"/>
                    </a:lnTo>
                    <a:close/>
                  </a:path>
                </a:pathLst>
              </a:custGeom>
              <a:solidFill>
                <a:srgbClr val="FFFFFF"/>
              </a:solidFill>
              <a:ln w="9525">
                <a:noFill/>
                <a:round/>
                <a:headEnd/>
                <a:tailEnd/>
              </a:ln>
            </p:spPr>
            <p:txBody>
              <a:bodyPr/>
              <a:lstStyle/>
              <a:p>
                <a:endParaRPr lang="ja-JP" altLang="en-US" sz="1350">
                  <a:solidFill>
                    <a:srgbClr val="000000"/>
                  </a:solidFill>
                  <a:latin typeface="Arial"/>
                  <a:ea typeface="ＭＳ Ｐゴシック"/>
                </a:endParaRPr>
              </a:p>
            </p:txBody>
          </p:sp>
        </p:grpSp>
      </p:grpSp>
      <p:sp>
        <p:nvSpPr>
          <p:cNvPr id="2" name="角丸四角形 1"/>
          <p:cNvSpPr/>
          <p:nvPr/>
        </p:nvSpPr>
        <p:spPr>
          <a:xfrm>
            <a:off x="1699810" y="2275371"/>
            <a:ext cx="5715764" cy="4479052"/>
          </a:xfrm>
          <a:prstGeom prst="roundRect">
            <a:avLst>
              <a:gd name="adj" fmla="val 607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 name="正方形/長方形 2"/>
          <p:cNvSpPr/>
          <p:nvPr/>
        </p:nvSpPr>
        <p:spPr>
          <a:xfrm>
            <a:off x="4023611" y="2075238"/>
            <a:ext cx="958917" cy="400110"/>
          </a:xfrm>
          <a:prstGeom prst="rect">
            <a:avLst/>
          </a:prstGeom>
          <a:solidFill>
            <a:srgbClr val="FFFFCC"/>
          </a:solidFill>
          <a:ln>
            <a:solidFill>
              <a:schemeClr val="tx1"/>
            </a:solidFill>
          </a:ln>
        </p:spPr>
        <p:txBody>
          <a:bodyPr wrap="none">
            <a:spAutoFit/>
          </a:bodyPr>
          <a:lstStyle/>
          <a:p>
            <a:r>
              <a:rPr lang="ja-JP" altLang="en-US" sz="2000" dirty="0">
                <a:solidFill>
                  <a:prstClr val="black"/>
                </a:solidFill>
                <a:latin typeface="Arial"/>
                <a:ea typeface="ＭＳ Ｐゴシック"/>
              </a:rPr>
              <a:t>地上局</a:t>
            </a:r>
          </a:p>
        </p:txBody>
      </p:sp>
      <p:sp>
        <p:nvSpPr>
          <p:cNvPr id="5" name="正方形/長方形 4"/>
          <p:cNvSpPr/>
          <p:nvPr/>
        </p:nvSpPr>
        <p:spPr>
          <a:xfrm>
            <a:off x="138544" y="707556"/>
            <a:ext cx="9120349" cy="369332"/>
          </a:xfrm>
          <a:prstGeom prst="rect">
            <a:avLst/>
          </a:prstGeom>
        </p:spPr>
        <p:txBody>
          <a:bodyPr wrap="square">
            <a:spAutoFit/>
          </a:bodyPr>
          <a:lstStyle/>
          <a:p>
            <a:r>
              <a:rPr lang="ja-JP" altLang="en-US" dirty="0"/>
              <a:t>秋田県 仙北市　</a:t>
            </a:r>
            <a:r>
              <a:rPr lang="en-US" altLang="ja-JP" dirty="0"/>
              <a:t>『</a:t>
            </a:r>
            <a:r>
              <a:rPr lang="ja-JP" altLang="en-US" dirty="0"/>
              <a:t>国家戦略特別区域（地方創生・近未来特区）</a:t>
            </a:r>
            <a:r>
              <a:rPr lang="en-US" altLang="ja-JP" dirty="0"/>
              <a:t>』</a:t>
            </a:r>
            <a:r>
              <a:rPr lang="ja-JP" altLang="en-US" dirty="0"/>
              <a:t>において実証実験</a:t>
            </a:r>
            <a:endParaRPr lang="en-US" altLang="ja-JP" dirty="0"/>
          </a:p>
        </p:txBody>
      </p:sp>
      <p:sp>
        <p:nvSpPr>
          <p:cNvPr id="54" name="正方形/長方形 53"/>
          <p:cNvSpPr/>
          <p:nvPr/>
        </p:nvSpPr>
        <p:spPr>
          <a:xfrm>
            <a:off x="267856" y="1401834"/>
            <a:ext cx="5956810" cy="584775"/>
          </a:xfrm>
          <a:prstGeom prst="rect">
            <a:avLst/>
          </a:prstGeom>
        </p:spPr>
        <p:txBody>
          <a:bodyPr wrap="square">
            <a:spAutoFit/>
          </a:bodyPr>
          <a:lstStyle/>
          <a:p>
            <a:r>
              <a:rPr lang="en-US" altLang="ja-JP" sz="1600" b="1" dirty="0">
                <a:solidFill>
                  <a:srgbClr val="3333FF"/>
                </a:solidFill>
                <a:cs typeface="Arial" panose="020B0604020202020204" pitchFamily="34" charset="0"/>
              </a:rPr>
              <a:t>NICT</a:t>
            </a:r>
            <a:r>
              <a:rPr lang="ja-JP" altLang="en-US" sz="1600" b="1" dirty="0">
                <a:solidFill>
                  <a:srgbClr val="3333FF"/>
                </a:solidFill>
                <a:cs typeface="Arial" panose="020B0604020202020204" pitchFamily="34" charset="0"/>
              </a:rPr>
              <a:t>報道発表：</a:t>
            </a:r>
            <a:r>
              <a:rPr lang="en-US" altLang="ja-JP" sz="1600" b="1" dirty="0">
                <a:solidFill>
                  <a:srgbClr val="3333FF"/>
                </a:solidFill>
                <a:cs typeface="Arial" panose="020B0604020202020204" pitchFamily="34" charset="0"/>
              </a:rPr>
              <a:t>2016</a:t>
            </a:r>
            <a:r>
              <a:rPr lang="ja-JP" altLang="en-US" sz="1600" b="1" dirty="0">
                <a:solidFill>
                  <a:srgbClr val="3333FF"/>
                </a:solidFill>
                <a:cs typeface="Arial" panose="020B0604020202020204" pitchFamily="34" charset="0"/>
              </a:rPr>
              <a:t>年</a:t>
            </a:r>
            <a:r>
              <a:rPr lang="en-US" altLang="ja-JP" sz="1600" b="1" dirty="0">
                <a:solidFill>
                  <a:srgbClr val="3333FF"/>
                </a:solidFill>
                <a:cs typeface="Arial" panose="020B0604020202020204" pitchFamily="34" charset="0"/>
              </a:rPr>
              <a:t>4</a:t>
            </a:r>
            <a:r>
              <a:rPr lang="ja-JP" altLang="en-US" sz="1600" b="1" dirty="0">
                <a:solidFill>
                  <a:srgbClr val="3333FF"/>
                </a:solidFill>
                <a:cs typeface="Arial" panose="020B0604020202020204" pitchFamily="34" charset="0"/>
              </a:rPr>
              <a:t>月</a:t>
            </a:r>
            <a:r>
              <a:rPr lang="en-US" altLang="ja-JP" sz="1600" b="1" dirty="0">
                <a:solidFill>
                  <a:srgbClr val="3333FF"/>
                </a:solidFill>
                <a:cs typeface="Arial" panose="020B0604020202020204" pitchFamily="34" charset="0"/>
              </a:rPr>
              <a:t>12</a:t>
            </a:r>
            <a:r>
              <a:rPr lang="ja-JP" altLang="en-US" sz="1600" b="1" dirty="0">
                <a:solidFill>
                  <a:srgbClr val="3333FF"/>
                </a:solidFill>
                <a:cs typeface="Arial" panose="020B0604020202020204" pitchFamily="34" charset="0"/>
              </a:rPr>
              <a:t>日　</a:t>
            </a:r>
            <a:endParaRPr lang="en-US" altLang="ja-JP" sz="1600" b="1" dirty="0">
              <a:solidFill>
                <a:srgbClr val="3333FF"/>
              </a:solidFill>
              <a:cs typeface="Arial" panose="020B0604020202020204" pitchFamily="34" charset="0"/>
            </a:endParaRPr>
          </a:p>
          <a:p>
            <a:r>
              <a:rPr lang="en-US" altLang="ja-JP" sz="1600" dirty="0">
                <a:solidFill>
                  <a:srgbClr val="3333FF"/>
                </a:solidFill>
                <a:cs typeface="Arial" panose="020B0604020202020204" pitchFamily="34" charset="0"/>
              </a:rPr>
              <a:t>http://www.nict.go.jp/press/2016/04/12-2.html</a:t>
            </a:r>
            <a:endParaRPr lang="ja-JP" altLang="en-US" sz="1600" b="1" dirty="0">
              <a:solidFill>
                <a:srgbClr val="3333FF"/>
              </a:solidFill>
              <a:cs typeface="Arial" panose="020B0604020202020204" pitchFamily="34" charset="0"/>
            </a:endParaRPr>
          </a:p>
        </p:txBody>
      </p:sp>
      <p:sp>
        <p:nvSpPr>
          <p:cNvPr id="55" name="テキスト ボックス 54">
            <a:extLst>
              <a:ext uri="{FF2B5EF4-FFF2-40B4-BE49-F238E27FC236}">
                <a16:creationId xmlns:a16="http://schemas.microsoft.com/office/drawing/2014/main" id="{05C2A1B6-1EA2-4DF1-A01D-C07C449ED53B}"/>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無人機／ドローンの秘匿制御飛行</a:t>
            </a:r>
          </a:p>
        </p:txBody>
      </p:sp>
    </p:spTree>
    <p:extLst>
      <p:ext uri="{BB962C8B-B14F-4D97-AF65-F5344CB8AC3E}">
        <p14:creationId xmlns:p14="http://schemas.microsoft.com/office/powerpoint/2010/main" val="3738321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descr="衛星のcg&#10;&#10;自動的に生成された説明">
            <a:extLst>
              <a:ext uri="{FF2B5EF4-FFF2-40B4-BE49-F238E27FC236}">
                <a16:creationId xmlns:a16="http://schemas.microsoft.com/office/drawing/2014/main" id="{B937F4FE-D096-4118-9B62-F16079286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440" y="223392"/>
            <a:ext cx="9126559" cy="6644134"/>
          </a:xfrm>
          <a:prstGeom prst="rect">
            <a:avLst/>
          </a:prstGeom>
        </p:spPr>
      </p:pic>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a:solidFill>
                  <a:schemeClr val="bg1"/>
                </a:solidFill>
                <a:latin typeface="Meiryo UI" panose="020B0604030504040204" pitchFamily="50" charset="-128"/>
                <a:ea typeface="Meiryo UI" panose="020B0604030504040204" pitchFamily="50" charset="-128"/>
              </a:rPr>
              <a:t>Directed-Energy Weapons</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29323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é¢é£ç»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32" y="2709317"/>
            <a:ext cx="5265511" cy="394913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ãã¦ã£ã°ã« å°å³ãã®ç»åæ¤ç´¢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575" y="3411084"/>
            <a:ext cx="4517899" cy="324051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153529" y="1149906"/>
            <a:ext cx="6096000" cy="1477328"/>
          </a:xfrm>
          <a:prstGeom prst="rect">
            <a:avLst/>
          </a:prstGeom>
        </p:spPr>
        <p:txBody>
          <a:bodyPr>
            <a:spAutoFit/>
          </a:bodyPr>
          <a:lstStyle/>
          <a:p>
            <a:r>
              <a:rPr lang="ja-JP" altLang="en-US" dirty="0">
                <a:solidFill>
                  <a:srgbClr val="333333"/>
                </a:solidFill>
                <a:latin typeface="Arial Black" panose="020B0A04020102020204" pitchFamily="34" charset="0"/>
                <a:ea typeface="UD デジタル 教科書体 NK-R" panose="02020400000000000000" pitchFamily="18" charset="-128"/>
              </a:rPr>
              <a:t>中国の新疆ウイグル自治区の衛星破壊レーザー兵器基地の存在が初めて明らかになった。</a:t>
            </a:r>
            <a:endParaRPr lang="en-US" altLang="ja-JP" dirty="0">
              <a:solidFill>
                <a:srgbClr val="333333"/>
              </a:solidFill>
              <a:latin typeface="Arial Black" panose="020B0A04020102020204" pitchFamily="34" charset="0"/>
              <a:ea typeface="UD デジタル 教科書体 NK-R" panose="02020400000000000000" pitchFamily="18" charset="-128"/>
            </a:endParaRPr>
          </a:p>
          <a:p>
            <a:r>
              <a:rPr lang="ja-JP" altLang="en-US" dirty="0">
                <a:solidFill>
                  <a:srgbClr val="333333"/>
                </a:solidFill>
                <a:latin typeface="Arial Black" panose="020B0A04020102020204" pitchFamily="34" charset="0"/>
                <a:ea typeface="UD デジタル 教科書体 NK-R" panose="02020400000000000000" pitchFamily="18" charset="-128"/>
              </a:rPr>
              <a:t>この基地は、自治区の区都ウイグルの南、約２３０㌔にあり、インド軍退役大佐で衛星写真分析の専門家ビナヤク・バット氏が発見。</a:t>
            </a:r>
            <a:endParaRPr lang="ja-JP" altLang="en-US" dirty="0">
              <a:latin typeface="Arial Black" panose="020B0A04020102020204" pitchFamily="34" charset="0"/>
              <a:ea typeface="UD デジタル 教科書体 NK-R" panose="02020400000000000000" pitchFamily="18" charset="-128"/>
            </a:endParaRPr>
          </a:p>
        </p:txBody>
      </p:sp>
      <p:pic>
        <p:nvPicPr>
          <p:cNvPr id="8" name="図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49529" y="962722"/>
            <a:ext cx="3570742" cy="238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14"/>
          <p:cNvSpPr txBox="1">
            <a:spLocks noChangeArrowheads="1"/>
          </p:cNvSpPr>
          <p:nvPr/>
        </p:nvSpPr>
        <p:spPr bwMode="auto">
          <a:xfrm>
            <a:off x="8575000" y="996713"/>
            <a:ext cx="143986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dirty="0">
                <a:solidFill>
                  <a:schemeClr val="bg1"/>
                </a:solidFill>
                <a:latin typeface="Meiryo UI" panose="020B0604030504040204" pitchFamily="50" charset="-128"/>
                <a:ea typeface="Meiryo UI" panose="020B0604030504040204" pitchFamily="50" charset="-128"/>
              </a:rPr>
              <a:t>情報収集衛星</a:t>
            </a:r>
          </a:p>
        </p:txBody>
      </p:sp>
      <p:sp>
        <p:nvSpPr>
          <p:cNvPr id="10" name="テキスト ボックス 1"/>
          <p:cNvSpPr txBox="1">
            <a:spLocks noChangeArrowheads="1"/>
          </p:cNvSpPr>
          <p:nvPr/>
        </p:nvSpPr>
        <p:spPr bwMode="auto">
          <a:xfrm>
            <a:off x="9820271" y="1524576"/>
            <a:ext cx="22415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a:spcBef>
                <a:spcPct val="0"/>
              </a:spcBef>
              <a:buFontTx/>
              <a:buNone/>
            </a:pPr>
            <a:r>
              <a:rPr lang="ja-JP" altLang="en-US" sz="1800" dirty="0">
                <a:latin typeface="Meiryo UI" panose="020B0604030504040204" pitchFamily="50" charset="-128"/>
                <a:ea typeface="Meiryo UI" panose="020B0604030504040204" pitchFamily="50" charset="-128"/>
              </a:rPr>
              <a:t>日本の</a:t>
            </a:r>
            <a:endParaRPr lang="en-US" altLang="ja-JP" sz="1800" dirty="0">
              <a:latin typeface="Meiryo UI" panose="020B0604030504040204" pitchFamily="50" charset="-128"/>
              <a:ea typeface="Meiryo UI" panose="020B0604030504040204" pitchFamily="50" charset="-128"/>
            </a:endParaRPr>
          </a:p>
          <a:p>
            <a:pPr algn="ctr">
              <a:spcBef>
                <a:spcPct val="0"/>
              </a:spcBef>
              <a:buFontTx/>
              <a:buNone/>
            </a:pPr>
            <a:r>
              <a:rPr lang="ja-JP" altLang="en-US" sz="1800" dirty="0">
                <a:latin typeface="Meiryo UI" panose="020B0604030504040204" pitchFamily="50" charset="-128"/>
                <a:ea typeface="Meiryo UI" panose="020B0604030504040204" pitchFamily="50" charset="-128"/>
              </a:rPr>
              <a:t>情報収集衛星が</a:t>
            </a:r>
            <a:endParaRPr lang="en-US" altLang="ja-JP" sz="1800" dirty="0">
              <a:latin typeface="Meiryo UI" panose="020B0604030504040204" pitchFamily="50" charset="-128"/>
              <a:ea typeface="Meiryo UI" panose="020B0604030504040204" pitchFamily="50" charset="-128"/>
            </a:endParaRPr>
          </a:p>
          <a:p>
            <a:pPr algn="ctr">
              <a:spcBef>
                <a:spcPct val="0"/>
              </a:spcBef>
              <a:buFontTx/>
              <a:buNone/>
            </a:pPr>
            <a:r>
              <a:rPr lang="ja-JP" altLang="en-US" sz="1800" dirty="0">
                <a:latin typeface="Meiryo UI" panose="020B0604030504040204" pitchFamily="50" charset="-128"/>
                <a:ea typeface="Meiryo UI" panose="020B0604030504040204" pitchFamily="50" charset="-128"/>
              </a:rPr>
              <a:t>中国上空で機能停止。</a:t>
            </a:r>
            <a:endParaRPr lang="en-US" altLang="ja-JP" sz="1800" dirty="0">
              <a:latin typeface="Meiryo UI" panose="020B0604030504040204" pitchFamily="50" charset="-128"/>
              <a:ea typeface="Meiryo UI" panose="020B0604030504040204" pitchFamily="50" charset="-128"/>
            </a:endParaRPr>
          </a:p>
          <a:p>
            <a:pPr algn="ctr">
              <a:spcBef>
                <a:spcPct val="0"/>
              </a:spcBef>
              <a:buFontTx/>
              <a:buNone/>
            </a:pP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2016</a:t>
            </a:r>
            <a:r>
              <a:rPr lang="ja-JP" altLang="en-US" sz="1600" dirty="0">
                <a:latin typeface="Meiryo UI" panose="020B0604030504040204" pitchFamily="50" charset="-128"/>
                <a:ea typeface="Meiryo UI" panose="020B0604030504040204" pitchFamily="50" charset="-128"/>
              </a:rPr>
              <a:t>年●月）</a:t>
            </a:r>
          </a:p>
        </p:txBody>
      </p:sp>
      <p:sp>
        <p:nvSpPr>
          <p:cNvPr id="11" name="テキスト ボックス 10">
            <a:extLst>
              <a:ext uri="{FF2B5EF4-FFF2-40B4-BE49-F238E27FC236}">
                <a16:creationId xmlns:a16="http://schemas.microsoft.com/office/drawing/2014/main" id="{C96C9659-7644-4322-B50E-EB85891AAC3B}"/>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中国の衛星破壊兵器</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59754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599355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spxdaily.com/images-hg/lockheed-martin-raygun-laser-high-energy-laser-and-integrated-optical-dazzler-with-surveillance-helios-h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037" y="1378256"/>
            <a:ext cx="571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6336037" y="6140756"/>
            <a:ext cx="5714999" cy="615553"/>
          </a:xfrm>
          <a:prstGeom prst="rect">
            <a:avLst/>
          </a:prstGeom>
          <a:noFill/>
        </p:spPr>
        <p:txBody>
          <a:bodyPr wrap="square" rtlCol="0">
            <a:spAutoFit/>
          </a:bodyPr>
          <a:lstStyle/>
          <a:p>
            <a:pPr algn="ctr"/>
            <a:r>
              <a:rPr kumimoji="1" lang="ja-JP" altLang="en-US" dirty="0">
                <a:latin typeface="UD デジタル 教科書体 NP-R" panose="02020400000000000000" pitchFamily="18" charset="-128"/>
                <a:ea typeface="UD デジタル 教科書体 NP-R" panose="02020400000000000000" pitchFamily="18" charset="-128"/>
              </a:rPr>
              <a:t>艦艇防衛用レーザー（</a:t>
            </a:r>
            <a:r>
              <a:rPr kumimoji="1" lang="en-US" altLang="ja-JP" dirty="0">
                <a:latin typeface="UD デジタル 教科書体 NP-R" panose="02020400000000000000" pitchFamily="18" charset="-128"/>
                <a:ea typeface="UD デジタル 教科書体 NP-R" panose="02020400000000000000" pitchFamily="18" charset="-128"/>
              </a:rPr>
              <a:t>HELIOS</a:t>
            </a:r>
            <a:r>
              <a:rPr kumimoji="1" lang="ja-JP" altLang="en-US" dirty="0">
                <a:latin typeface="UD デジタル 教科書体 NP-R" panose="02020400000000000000" pitchFamily="18" charset="-128"/>
                <a:ea typeface="UD デジタル 教科書体 NP-R" panose="02020400000000000000" pitchFamily="18" charset="-128"/>
              </a:rPr>
              <a:t>）</a:t>
            </a:r>
            <a:r>
              <a:rPr kumimoji="1" lang="en-US" altLang="ja-JP" sz="1600" dirty="0">
                <a:latin typeface="UD デジタル 教科書体 NP-R" panose="02020400000000000000" pitchFamily="18" charset="-128"/>
                <a:ea typeface="UD デジタル 教科書体 NP-R" panose="02020400000000000000" pitchFamily="18" charset="-128"/>
              </a:rPr>
              <a:t>60</a:t>
            </a:r>
            <a:r>
              <a:rPr lang="en-US" altLang="ja-JP" sz="1600" dirty="0">
                <a:latin typeface="UD デジタル 教科書体 NP-R" panose="02020400000000000000" pitchFamily="18" charset="-128"/>
                <a:ea typeface="UD デジタル 教科書体 NP-R" panose="02020400000000000000" pitchFamily="18" charset="-128"/>
              </a:rPr>
              <a:t>kW-class</a:t>
            </a:r>
            <a:endParaRPr kumimoji="1" lang="en-US" altLang="ja-JP" dirty="0">
              <a:latin typeface="UD デジタル 教科書体 NP-R" panose="02020400000000000000" pitchFamily="18" charset="-128"/>
              <a:ea typeface="UD デジタル 教科書体 NP-R" panose="02020400000000000000" pitchFamily="18" charset="-128"/>
            </a:endParaRPr>
          </a:p>
          <a:p>
            <a:pPr algn="ctr"/>
            <a:r>
              <a:rPr lang="en-US" altLang="ja-JP" sz="1600" dirty="0"/>
              <a:t>High Energy Laser and Integrated Optical-dazzler with Surveillance</a:t>
            </a:r>
            <a:endParaRPr kumimoji="1" lang="ja-JP" altLang="en-US" sz="1600" dirty="0">
              <a:latin typeface="UD デジタル 教科書体 NP-R" panose="02020400000000000000" pitchFamily="18" charset="-128"/>
              <a:ea typeface="UD デジタル 教科書体 NP-R" panose="02020400000000000000" pitchFamily="18" charset="-128"/>
            </a:endParaRPr>
          </a:p>
        </p:txBody>
      </p:sp>
      <p:pic>
        <p:nvPicPr>
          <p:cNvPr id="6146" name="Picture 2" descr="http://www.spxdaily.com/images-hg/high-energy-laser-tactical-vehicle-demonstrato-hel-tvd-h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78256"/>
            <a:ext cx="571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1123261" y="6140756"/>
            <a:ext cx="4230477" cy="646331"/>
          </a:xfrm>
          <a:prstGeom prst="rect">
            <a:avLst/>
          </a:prstGeom>
          <a:noFill/>
        </p:spPr>
        <p:txBody>
          <a:bodyPr wrap="square" rtlCol="0">
            <a:spAutoFit/>
          </a:bodyPr>
          <a:lstStyle/>
          <a:p>
            <a:pPr algn="ctr"/>
            <a:r>
              <a:rPr lang="en-US" altLang="ja-JP" dirty="0">
                <a:latin typeface="UD デジタル 教科書体 NP-R" panose="02020400000000000000" pitchFamily="18" charset="-128"/>
                <a:ea typeface="UD デジタル 教科書体 NP-R" panose="02020400000000000000" pitchFamily="18" charset="-128"/>
              </a:rPr>
              <a:t>HEL Tactical Vehicle Demonstrator</a:t>
            </a:r>
          </a:p>
          <a:p>
            <a:pPr algn="ctr"/>
            <a:r>
              <a:rPr lang="en-US" altLang="ja-JP" dirty="0"/>
              <a:t>100 kW-class solid state laser</a:t>
            </a:r>
            <a:endParaRPr kumimoji="1" lang="ja-JP" altLang="en-US" dirty="0">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p:cNvSpPr txBox="1"/>
          <p:nvPr/>
        </p:nvSpPr>
        <p:spPr>
          <a:xfrm>
            <a:off x="2053854" y="717244"/>
            <a:ext cx="8232074" cy="523220"/>
          </a:xfrm>
          <a:prstGeom prst="rect">
            <a:avLst/>
          </a:prstGeom>
          <a:noFill/>
        </p:spPr>
        <p:txBody>
          <a:bodyPr wrap="square" rtlCol="0">
            <a:spAutoFit/>
          </a:bodyPr>
          <a:lstStyle/>
          <a:p>
            <a:pPr algn="ctr"/>
            <a:r>
              <a:rPr kumimoji="1" lang="ja-JP" altLang="en-US" sz="2800" b="1" dirty="0">
                <a:solidFill>
                  <a:schemeClr val="accent1">
                    <a:lumMod val="50000"/>
                  </a:schemeClr>
                </a:solidFill>
                <a:latin typeface="Arial Black" panose="020B0A04020102020204" pitchFamily="34" charset="0"/>
                <a:ea typeface="UD デジタル 教科書体 NK-R" panose="02020400000000000000" pitchFamily="18" charset="-128"/>
              </a:rPr>
              <a:t>ロシア軍は、ウクライナで</a:t>
            </a:r>
            <a:r>
              <a:rPr kumimoji="1" lang="ja-JP" altLang="en-US" sz="2800" b="1" dirty="0">
                <a:solidFill>
                  <a:srgbClr val="C00000"/>
                </a:solidFill>
                <a:latin typeface="Arial Black" panose="020B0A04020102020204" pitchFamily="34" charset="0"/>
                <a:ea typeface="UD デジタル 教科書体 NK-R" panose="02020400000000000000" pitchFamily="18" charset="-128"/>
              </a:rPr>
              <a:t>ドローン</a:t>
            </a:r>
            <a:r>
              <a:rPr kumimoji="1" lang="ja-JP" altLang="en-US" sz="2800" b="1" dirty="0">
                <a:solidFill>
                  <a:schemeClr val="accent1">
                    <a:lumMod val="50000"/>
                  </a:schemeClr>
                </a:solidFill>
                <a:latin typeface="Arial Black" panose="020B0A04020102020204" pitchFamily="34" charset="0"/>
                <a:ea typeface="UD デジタル 教科書体 NK-R" panose="02020400000000000000" pitchFamily="18" charset="-128"/>
              </a:rPr>
              <a:t>を迎撃</a:t>
            </a:r>
            <a:r>
              <a:rPr kumimoji="1" lang="ja-JP" altLang="en-US" sz="1000" b="1" dirty="0">
                <a:solidFill>
                  <a:srgbClr val="C00000"/>
                </a:solidFill>
                <a:latin typeface="Arial Black" panose="020B0A04020102020204" pitchFamily="34" charset="0"/>
                <a:ea typeface="UD デジタル 教科書体 NK-R" panose="02020400000000000000" pitchFamily="18" charset="-128"/>
              </a:rPr>
              <a:t>？</a:t>
            </a:r>
            <a:endParaRPr kumimoji="1" lang="ja-JP" altLang="en-US" sz="2800" b="1" dirty="0">
              <a:solidFill>
                <a:srgbClr val="C00000"/>
              </a:solidFill>
              <a:latin typeface="Arial Black" panose="020B0A04020102020204" pitchFamily="34" charset="0"/>
              <a:ea typeface="UD デジタル 教科書体 NK-R" panose="02020400000000000000" pitchFamily="18" charset="-128"/>
            </a:endParaRPr>
          </a:p>
        </p:txBody>
      </p:sp>
      <p:sp>
        <p:nvSpPr>
          <p:cNvPr id="8" name="テキスト ボックス 7">
            <a:extLst>
              <a:ext uri="{FF2B5EF4-FFF2-40B4-BE49-F238E27FC236}">
                <a16:creationId xmlns:a16="http://schemas.microsoft.com/office/drawing/2014/main" id="{2A9248A6-E508-48FD-AD43-3A3568D43CD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レーザー兵器</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25863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34B96BF-3FE7-3CF3-DA41-23671331CF98}"/>
              </a:ext>
            </a:extLst>
          </p:cNvPr>
          <p:cNvSpPr txBox="1"/>
          <p:nvPr/>
        </p:nvSpPr>
        <p:spPr>
          <a:xfrm rot="20379672">
            <a:off x="1959430" y="1690038"/>
            <a:ext cx="6096000" cy="307777"/>
          </a:xfrm>
          <a:prstGeom prst="rect">
            <a:avLst/>
          </a:prstGeom>
          <a:noFill/>
        </p:spPr>
        <p:txBody>
          <a:bodyPr wrap="square">
            <a:spAutoFit/>
          </a:bodyPr>
          <a:lstStyle/>
          <a:p>
            <a:pPr algn="ctr"/>
            <a:r>
              <a:rPr lang="en-US" altLang="ja-JP" sz="1400" dirty="0">
                <a:solidFill>
                  <a:schemeClr val="bg1"/>
                </a:solidFill>
                <a:latin typeface="BIZ UDP明朝 Medium" panose="02020500000000000000" pitchFamily="18" charset="-128"/>
                <a:ea typeface="BIZ UDP明朝 Medium" panose="02020500000000000000" pitchFamily="18" charset="-128"/>
              </a:rPr>
              <a:t>https://sentinels.copernicus.eu/web/sentinel/home</a:t>
            </a:r>
            <a:endParaRPr lang="ja-JP" altLang="en-US" sz="1400" dirty="0">
              <a:solidFill>
                <a:schemeClr val="bg1"/>
              </a:solidFill>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A207B833-A7A9-4ED0-9A42-5E5080A7778D}"/>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衛星間のレーザー通信</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0EDAFA24-F7EB-169B-80F3-FDA44116F67F}"/>
              </a:ext>
            </a:extLst>
          </p:cNvPr>
          <p:cNvPicPr>
            <a:picLocks noChangeAspect="1"/>
          </p:cNvPicPr>
          <p:nvPr/>
        </p:nvPicPr>
        <p:blipFill>
          <a:blip r:embed="rId2"/>
          <a:stretch>
            <a:fillRect/>
          </a:stretch>
        </p:blipFill>
        <p:spPr>
          <a:xfrm>
            <a:off x="13447" y="439585"/>
            <a:ext cx="12192000" cy="6450334"/>
          </a:xfrm>
          <a:prstGeom prst="rect">
            <a:avLst/>
          </a:prstGeom>
        </p:spPr>
      </p:pic>
    </p:spTree>
    <p:extLst>
      <p:ext uri="{BB962C8B-B14F-4D97-AF65-F5344CB8AC3E}">
        <p14:creationId xmlns:p14="http://schemas.microsoft.com/office/powerpoint/2010/main" val="213071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北斗測位衛星システム：</a:t>
            </a:r>
            <a:r>
              <a:rPr lang="en-US" altLang="ja-JP" sz="2800" b="0" i="0" dirty="0" err="1">
                <a:solidFill>
                  <a:schemeClr val="bg1"/>
                </a:solidFill>
                <a:effectLst/>
                <a:latin typeface="Arial" panose="020B0604020202020204" pitchFamily="34" charset="0"/>
              </a:rPr>
              <a:t>BeiDou</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4621936B-4185-4240-9BAE-4AA2C58C0ECE}"/>
              </a:ext>
            </a:extLst>
          </p:cNvPr>
          <p:cNvSpPr txBox="1"/>
          <p:nvPr/>
        </p:nvSpPr>
        <p:spPr>
          <a:xfrm>
            <a:off x="1995055" y="6605626"/>
            <a:ext cx="8211127" cy="261610"/>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出所：</a:t>
            </a:r>
            <a:r>
              <a:rPr lang="en-US" altLang="ja-JP" sz="1100" dirty="0">
                <a:latin typeface="BIZ UDPゴシック" panose="020B0400000000000000" pitchFamily="50" charset="-128"/>
                <a:ea typeface="BIZ UDPゴシック" panose="020B0400000000000000" pitchFamily="50" charset="-128"/>
              </a:rPr>
              <a:t>http://www.beidou.gov.cn/</a:t>
            </a:r>
            <a:endParaRPr lang="ja-JP" altLang="en-US" sz="11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36DCFD5E-562A-4A4A-92AF-3F708291E35E}"/>
              </a:ext>
            </a:extLst>
          </p:cNvPr>
          <p:cNvPicPr>
            <a:picLocks noChangeAspect="1"/>
          </p:cNvPicPr>
          <p:nvPr/>
        </p:nvPicPr>
        <p:blipFill>
          <a:blip r:embed="rId2"/>
          <a:stretch>
            <a:fillRect/>
          </a:stretch>
        </p:blipFill>
        <p:spPr>
          <a:xfrm>
            <a:off x="406977" y="621418"/>
            <a:ext cx="11378045" cy="5984208"/>
          </a:xfrm>
          <a:prstGeom prst="rect">
            <a:avLst/>
          </a:prstGeom>
        </p:spPr>
      </p:pic>
    </p:spTree>
    <p:extLst>
      <p:ext uri="{BB962C8B-B14F-4D97-AF65-F5344CB8AC3E}">
        <p14:creationId xmlns:p14="http://schemas.microsoft.com/office/powerpoint/2010/main" val="1880979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E00310B-D701-43F8-A4AE-9A168D444965}"/>
              </a:ext>
            </a:extLst>
          </p:cNvPr>
          <p:cNvPicPr>
            <a:picLocks noChangeAspect="1"/>
          </p:cNvPicPr>
          <p:nvPr/>
        </p:nvPicPr>
        <p:blipFill>
          <a:blip r:embed="rId2"/>
          <a:stretch>
            <a:fillRect/>
          </a:stretch>
        </p:blipFill>
        <p:spPr>
          <a:xfrm>
            <a:off x="481515" y="523221"/>
            <a:ext cx="11090251" cy="6334780"/>
          </a:xfrm>
          <a:prstGeom prst="rect">
            <a:avLst/>
          </a:prstGeom>
        </p:spPr>
      </p:pic>
      <p:sp>
        <p:nvSpPr>
          <p:cNvPr id="6" name="正方形/長方形 5">
            <a:extLst>
              <a:ext uri="{FF2B5EF4-FFF2-40B4-BE49-F238E27FC236}">
                <a16:creationId xmlns:a16="http://schemas.microsoft.com/office/drawing/2014/main" id="{45C9B45E-6568-42A6-A337-70CEEBCE62E5}"/>
              </a:ext>
            </a:extLst>
          </p:cNvPr>
          <p:cNvSpPr/>
          <p:nvPr/>
        </p:nvSpPr>
        <p:spPr>
          <a:xfrm>
            <a:off x="10536865" y="357487"/>
            <a:ext cx="1020726" cy="687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25628AD-4DDF-4D42-8915-1E3FF88F33EA}"/>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高精度時刻同期は重要インフラの核心基盤技術</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12660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8" name="object 31">
            <a:extLst>
              <a:ext uri="{FF2B5EF4-FFF2-40B4-BE49-F238E27FC236}">
                <a16:creationId xmlns:a16="http://schemas.microsoft.com/office/drawing/2014/main" id="{6BAAA750-F7DB-4711-9D6B-7567EBD0A415}"/>
              </a:ext>
            </a:extLst>
          </p:cNvPr>
          <p:cNvGrpSpPr/>
          <p:nvPr/>
        </p:nvGrpSpPr>
        <p:grpSpPr>
          <a:xfrm>
            <a:off x="116542" y="5118043"/>
            <a:ext cx="6428740" cy="1626235"/>
            <a:chOff x="0" y="5216652"/>
            <a:chExt cx="6428740" cy="1626235"/>
          </a:xfrm>
        </p:grpSpPr>
        <p:pic>
          <p:nvPicPr>
            <p:cNvPr id="59" name="object 32">
              <a:extLst>
                <a:ext uri="{FF2B5EF4-FFF2-40B4-BE49-F238E27FC236}">
                  <a16:creationId xmlns:a16="http://schemas.microsoft.com/office/drawing/2014/main" id="{5C921EC4-C89B-49B3-ABA8-26E1A3376953}"/>
                </a:ext>
              </a:extLst>
            </p:cNvPr>
            <p:cNvPicPr/>
            <p:nvPr/>
          </p:nvPicPr>
          <p:blipFill>
            <a:blip r:embed="rId2" cstate="print"/>
            <a:stretch>
              <a:fillRect/>
            </a:stretch>
          </p:blipFill>
          <p:spPr>
            <a:xfrm>
              <a:off x="3467099" y="5216652"/>
              <a:ext cx="2961047" cy="1621515"/>
            </a:xfrm>
            <a:prstGeom prst="rect">
              <a:avLst/>
            </a:prstGeom>
          </p:spPr>
        </p:pic>
        <p:pic>
          <p:nvPicPr>
            <p:cNvPr id="60" name="object 33">
              <a:extLst>
                <a:ext uri="{FF2B5EF4-FFF2-40B4-BE49-F238E27FC236}">
                  <a16:creationId xmlns:a16="http://schemas.microsoft.com/office/drawing/2014/main" id="{5D5BCE33-087F-4142-9E3A-4633D1A6B6A1}"/>
                </a:ext>
              </a:extLst>
            </p:cNvPr>
            <p:cNvPicPr/>
            <p:nvPr/>
          </p:nvPicPr>
          <p:blipFill>
            <a:blip r:embed="rId3" cstate="print"/>
            <a:stretch>
              <a:fillRect/>
            </a:stretch>
          </p:blipFill>
          <p:spPr>
            <a:xfrm>
              <a:off x="0" y="5218176"/>
              <a:ext cx="3401643" cy="1624615"/>
            </a:xfrm>
            <a:prstGeom prst="rect">
              <a:avLst/>
            </a:prstGeom>
          </p:spPr>
        </p:pic>
      </p:grpSp>
      <p:sp>
        <p:nvSpPr>
          <p:cNvPr id="61" name="object 34">
            <a:extLst>
              <a:ext uri="{FF2B5EF4-FFF2-40B4-BE49-F238E27FC236}">
                <a16:creationId xmlns:a16="http://schemas.microsoft.com/office/drawing/2014/main" id="{1CB78309-728C-4508-9C99-715BE12A3366}"/>
              </a:ext>
            </a:extLst>
          </p:cNvPr>
          <p:cNvSpPr txBox="1"/>
          <p:nvPr/>
        </p:nvSpPr>
        <p:spPr>
          <a:xfrm>
            <a:off x="877394" y="6432029"/>
            <a:ext cx="537845" cy="330835"/>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UD Digi Kyokasho NK-B" panose="02020700000000000000" pitchFamily="18" charset="-128"/>
                <a:ea typeface="UD Digi Kyokasho NK-B" panose="02020700000000000000" pitchFamily="18" charset="-128"/>
                <a:cs typeface="ＭＳ ゴシック"/>
              </a:rPr>
              <a:t>合肥</a:t>
            </a:r>
            <a:endParaRPr sz="2000" dirty="0">
              <a:latin typeface="UD Digi Kyokasho NK-B" panose="02020700000000000000" pitchFamily="18" charset="-128"/>
              <a:ea typeface="UD Digi Kyokasho NK-B" panose="02020700000000000000" pitchFamily="18" charset="-128"/>
              <a:cs typeface="ＭＳ ゴシック"/>
            </a:endParaRPr>
          </a:p>
        </p:txBody>
      </p:sp>
      <p:sp>
        <p:nvSpPr>
          <p:cNvPr id="62" name="object 35">
            <a:extLst>
              <a:ext uri="{FF2B5EF4-FFF2-40B4-BE49-F238E27FC236}">
                <a16:creationId xmlns:a16="http://schemas.microsoft.com/office/drawing/2014/main" id="{0112DC8D-5CFB-4CA2-9DB1-C4EFA7855DCD}"/>
              </a:ext>
            </a:extLst>
          </p:cNvPr>
          <p:cNvSpPr txBox="1"/>
          <p:nvPr/>
        </p:nvSpPr>
        <p:spPr>
          <a:xfrm>
            <a:off x="4070013" y="6425844"/>
            <a:ext cx="537845"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chemeClr val="bg1"/>
                </a:solidFill>
                <a:latin typeface="UD Digi Kyokasho NK-B" panose="02020700000000000000" pitchFamily="18" charset="-128"/>
                <a:ea typeface="UD Digi Kyokasho NK-B" panose="02020700000000000000" pitchFamily="18" charset="-128"/>
                <a:cs typeface="ＭＳ ゴシック"/>
              </a:rPr>
              <a:t>済南</a:t>
            </a:r>
            <a:endParaRPr sz="2000" dirty="0">
              <a:solidFill>
                <a:schemeClr val="bg1"/>
              </a:solidFill>
              <a:latin typeface="UD Digi Kyokasho NK-B" panose="02020700000000000000" pitchFamily="18" charset="-128"/>
              <a:ea typeface="UD Digi Kyokasho NK-B" panose="02020700000000000000" pitchFamily="18" charset="-128"/>
              <a:cs typeface="ＭＳ ゴシック"/>
            </a:endParaRPr>
          </a:p>
        </p:txBody>
      </p:sp>
      <p:sp>
        <p:nvSpPr>
          <p:cNvPr id="63" name="object 36">
            <a:extLst>
              <a:ext uri="{FF2B5EF4-FFF2-40B4-BE49-F238E27FC236}">
                <a16:creationId xmlns:a16="http://schemas.microsoft.com/office/drawing/2014/main" id="{2863492F-2290-4446-921D-D04051AFBFC8}"/>
              </a:ext>
            </a:extLst>
          </p:cNvPr>
          <p:cNvSpPr txBox="1"/>
          <p:nvPr/>
        </p:nvSpPr>
        <p:spPr>
          <a:xfrm>
            <a:off x="1432528" y="6450188"/>
            <a:ext cx="1733331" cy="289182"/>
          </a:xfrm>
          <a:prstGeom prst="rect">
            <a:avLst/>
          </a:prstGeom>
        </p:spPr>
        <p:txBody>
          <a:bodyPr vert="horz" wrap="square" lIns="0" tIns="12065" rIns="0" bIns="0" rtlCol="0">
            <a:spAutoFit/>
          </a:bodyPr>
          <a:lstStyle/>
          <a:p>
            <a:pPr marL="12700">
              <a:lnSpc>
                <a:spcPct val="100000"/>
              </a:lnSpc>
              <a:spcBef>
                <a:spcPts val="95"/>
              </a:spcBef>
            </a:pPr>
            <a:r>
              <a:rPr b="1" spc="5" dirty="0" err="1">
                <a:latin typeface="UD Digi Kyokasho NK-B" panose="02020700000000000000" pitchFamily="18" charset="-128"/>
                <a:ea typeface="UD Digi Kyokasho NK-B" panose="02020700000000000000" pitchFamily="18" charset="-128"/>
                <a:cs typeface="ＭＳ ゴシック"/>
              </a:rPr>
              <a:t>量子</a:t>
            </a:r>
            <a:r>
              <a:rPr b="1" spc="-5" dirty="0" err="1">
                <a:latin typeface="UD Digi Kyokasho NK-B" panose="02020700000000000000" pitchFamily="18" charset="-128"/>
                <a:ea typeface="UD Digi Kyokasho NK-B" panose="02020700000000000000" pitchFamily="18" charset="-128"/>
                <a:cs typeface="ＭＳ ゴシック"/>
              </a:rPr>
              <a:t>ネ</a:t>
            </a:r>
            <a:r>
              <a:rPr b="1" spc="5" dirty="0" err="1">
                <a:latin typeface="UD Digi Kyokasho NK-B" panose="02020700000000000000" pitchFamily="18" charset="-128"/>
                <a:ea typeface="UD Digi Kyokasho NK-B" panose="02020700000000000000" pitchFamily="18" charset="-128"/>
                <a:cs typeface="ＭＳ ゴシック"/>
              </a:rPr>
              <a:t>ッ</a:t>
            </a:r>
            <a:r>
              <a:rPr b="1" spc="-5" dirty="0" err="1">
                <a:latin typeface="UD Digi Kyokasho NK-B" panose="02020700000000000000" pitchFamily="18" charset="-128"/>
                <a:ea typeface="UD Digi Kyokasho NK-B" panose="02020700000000000000" pitchFamily="18" charset="-128"/>
                <a:cs typeface="ＭＳ ゴシック"/>
              </a:rPr>
              <a:t>トワ</a:t>
            </a:r>
            <a:r>
              <a:rPr b="1" spc="5" dirty="0" err="1">
                <a:latin typeface="UD Digi Kyokasho NK-B" panose="02020700000000000000" pitchFamily="18" charset="-128"/>
                <a:ea typeface="UD Digi Kyokasho NK-B" panose="02020700000000000000" pitchFamily="18" charset="-128"/>
                <a:cs typeface="ＭＳ ゴシック"/>
              </a:rPr>
              <a:t>ー</a:t>
            </a:r>
            <a:r>
              <a:rPr b="1" spc="-15" dirty="0" err="1">
                <a:latin typeface="UD Digi Kyokasho NK-B" panose="02020700000000000000" pitchFamily="18" charset="-128"/>
                <a:ea typeface="UD Digi Kyokasho NK-B" panose="02020700000000000000" pitchFamily="18" charset="-128"/>
                <a:cs typeface="ＭＳ ゴシック"/>
              </a:rPr>
              <a:t>ク</a:t>
            </a:r>
            <a:endParaRPr dirty="0">
              <a:latin typeface="UD Digi Kyokasho NK-B" panose="02020700000000000000" pitchFamily="18" charset="-128"/>
              <a:ea typeface="UD Digi Kyokasho NK-B" panose="02020700000000000000" pitchFamily="18" charset="-128"/>
              <a:cs typeface="ＭＳ ゴシック"/>
            </a:endParaRPr>
          </a:p>
        </p:txBody>
      </p:sp>
      <p:pic>
        <p:nvPicPr>
          <p:cNvPr id="70" name="object 6">
            <a:extLst>
              <a:ext uri="{FF2B5EF4-FFF2-40B4-BE49-F238E27FC236}">
                <a16:creationId xmlns:a16="http://schemas.microsoft.com/office/drawing/2014/main" id="{42ABA65A-89CD-4CA8-A514-44B83FDFBA7A}"/>
              </a:ext>
            </a:extLst>
          </p:cNvPr>
          <p:cNvPicPr/>
          <p:nvPr/>
        </p:nvPicPr>
        <p:blipFill>
          <a:blip r:embed="rId4" cstate="print"/>
          <a:stretch>
            <a:fillRect/>
          </a:stretch>
        </p:blipFill>
        <p:spPr>
          <a:xfrm>
            <a:off x="114054" y="991785"/>
            <a:ext cx="5887687" cy="4094585"/>
          </a:xfrm>
          <a:prstGeom prst="rect">
            <a:avLst/>
          </a:prstGeom>
        </p:spPr>
      </p:pic>
      <p:sp>
        <p:nvSpPr>
          <p:cNvPr id="71" name="object 12">
            <a:extLst>
              <a:ext uri="{FF2B5EF4-FFF2-40B4-BE49-F238E27FC236}">
                <a16:creationId xmlns:a16="http://schemas.microsoft.com/office/drawing/2014/main" id="{F3730355-B5AF-487A-BA1C-585FD70CCACF}"/>
              </a:ext>
            </a:extLst>
          </p:cNvPr>
          <p:cNvSpPr txBox="1"/>
          <p:nvPr/>
        </p:nvSpPr>
        <p:spPr>
          <a:xfrm>
            <a:off x="203554" y="1091538"/>
            <a:ext cx="4404305" cy="641842"/>
          </a:xfrm>
          <a:prstGeom prst="rect">
            <a:avLst/>
          </a:prstGeom>
        </p:spPr>
        <p:txBody>
          <a:bodyPr vert="horz" wrap="square" lIns="0" tIns="13335" rIns="0" bIns="0" rtlCol="0">
            <a:spAutoFit/>
          </a:bodyPr>
          <a:lstStyle/>
          <a:p>
            <a:pPr marL="12700">
              <a:lnSpc>
                <a:spcPct val="100000"/>
              </a:lnSpc>
              <a:spcBef>
                <a:spcPts val="105"/>
              </a:spcBef>
            </a:pPr>
            <a:r>
              <a:rPr lang="ja-JP" altLang="en-US" sz="2000" spc="10" dirty="0">
                <a:solidFill>
                  <a:schemeClr val="bg1"/>
                </a:solidFill>
                <a:latin typeface="UD Digi Kyokasho NK-B" panose="02020700000000000000" pitchFamily="18" charset="-128"/>
                <a:ea typeface="UD Digi Kyokasho NK-B" panose="02020700000000000000" pitchFamily="18" charset="-128"/>
                <a:cs typeface="HG明朝B"/>
              </a:rPr>
              <a:t>量子暗号通信衛星</a:t>
            </a:r>
            <a:endParaRPr lang="en-US" altLang="ja-JP" sz="2000" spc="10" dirty="0">
              <a:solidFill>
                <a:schemeClr val="bg1"/>
              </a:solidFill>
              <a:latin typeface="UD Digi Kyokasho NK-B" panose="02020700000000000000" pitchFamily="18" charset="-128"/>
              <a:ea typeface="UD Digi Kyokasho NK-B" panose="02020700000000000000" pitchFamily="18" charset="-128"/>
              <a:cs typeface="HG明朝B"/>
            </a:endParaRPr>
          </a:p>
          <a:p>
            <a:pPr marL="12700">
              <a:lnSpc>
                <a:spcPct val="100000"/>
              </a:lnSpc>
              <a:spcBef>
                <a:spcPts val="105"/>
              </a:spcBef>
            </a:pPr>
            <a:r>
              <a:rPr lang="ja-JP" altLang="en-US" sz="2000" spc="10" dirty="0">
                <a:solidFill>
                  <a:schemeClr val="bg1"/>
                </a:solidFill>
                <a:latin typeface="UD Digi Kyokasho NK-B" panose="02020700000000000000" pitchFamily="18" charset="-128"/>
                <a:ea typeface="UD Digi Kyokasho NK-B" panose="02020700000000000000" pitchFamily="18" charset="-128"/>
                <a:cs typeface="HG明朝B"/>
              </a:rPr>
              <a:t>　　　</a:t>
            </a:r>
            <a:r>
              <a:rPr lang="en-US" altLang="ja-JP" sz="2000" spc="10" dirty="0">
                <a:solidFill>
                  <a:schemeClr val="bg1"/>
                </a:solidFill>
                <a:latin typeface="UD Digi Kyokasho NK-B" panose="02020700000000000000" pitchFamily="18" charset="-128"/>
                <a:ea typeface="UD Digi Kyokasho NK-B" panose="02020700000000000000" pitchFamily="18" charset="-128"/>
                <a:cs typeface="HG明朝B"/>
              </a:rPr>
              <a:t>『</a:t>
            </a:r>
            <a:r>
              <a:rPr lang="ja-JP" altLang="en-US" sz="2000" spc="10" dirty="0">
                <a:solidFill>
                  <a:schemeClr val="bg1"/>
                </a:solidFill>
                <a:latin typeface="UD Digi Kyokasho NK-B" panose="02020700000000000000" pitchFamily="18" charset="-128"/>
                <a:ea typeface="UD Digi Kyokasho NK-B" panose="02020700000000000000" pitchFamily="18" charset="-128"/>
                <a:cs typeface="HG明朝B"/>
              </a:rPr>
              <a:t>墨子号</a:t>
            </a:r>
            <a:r>
              <a:rPr lang="en-US" altLang="ja-JP" sz="2000" spc="10" dirty="0">
                <a:solidFill>
                  <a:schemeClr val="bg1"/>
                </a:solidFill>
                <a:latin typeface="UD Digi Kyokasho NK-B" panose="02020700000000000000" pitchFamily="18" charset="-128"/>
                <a:ea typeface="UD Digi Kyokasho NK-B" panose="02020700000000000000" pitchFamily="18" charset="-128"/>
                <a:cs typeface="HG明朝B"/>
              </a:rPr>
              <a:t>』</a:t>
            </a:r>
            <a:endParaRPr sz="2000" dirty="0">
              <a:solidFill>
                <a:schemeClr val="bg1"/>
              </a:solidFill>
              <a:latin typeface="UD Digi Kyokasho NK-B" panose="02020700000000000000" pitchFamily="18" charset="-128"/>
              <a:ea typeface="UD Digi Kyokasho NK-B" panose="02020700000000000000" pitchFamily="18" charset="-128"/>
              <a:cs typeface="HG明朝B"/>
            </a:endParaRPr>
          </a:p>
        </p:txBody>
      </p:sp>
      <p:grpSp>
        <p:nvGrpSpPr>
          <p:cNvPr id="72" name="object 3">
            <a:extLst>
              <a:ext uri="{FF2B5EF4-FFF2-40B4-BE49-F238E27FC236}">
                <a16:creationId xmlns:a16="http://schemas.microsoft.com/office/drawing/2014/main" id="{342A412E-76FF-434C-88DC-7BBBCEE1B9E4}"/>
              </a:ext>
            </a:extLst>
          </p:cNvPr>
          <p:cNvGrpSpPr/>
          <p:nvPr/>
        </p:nvGrpSpPr>
        <p:grpSpPr>
          <a:xfrm>
            <a:off x="6610144" y="5125122"/>
            <a:ext cx="2632468" cy="1594635"/>
            <a:chOff x="0" y="1377696"/>
            <a:chExt cx="9144000" cy="5141976"/>
          </a:xfrm>
        </p:grpSpPr>
        <p:pic>
          <p:nvPicPr>
            <p:cNvPr id="73" name="object 5">
              <a:extLst>
                <a:ext uri="{FF2B5EF4-FFF2-40B4-BE49-F238E27FC236}">
                  <a16:creationId xmlns:a16="http://schemas.microsoft.com/office/drawing/2014/main" id="{4C9FBB79-FF6D-4A5E-89B1-5132597E7E91}"/>
                </a:ext>
              </a:extLst>
            </p:cNvPr>
            <p:cNvPicPr/>
            <p:nvPr/>
          </p:nvPicPr>
          <p:blipFill>
            <a:blip r:embed="rId5" cstate="print"/>
            <a:stretch>
              <a:fillRect/>
            </a:stretch>
          </p:blipFill>
          <p:spPr>
            <a:xfrm>
              <a:off x="0" y="1377696"/>
              <a:ext cx="9144000" cy="5141976"/>
            </a:xfrm>
            <a:prstGeom prst="rect">
              <a:avLst/>
            </a:prstGeom>
          </p:spPr>
        </p:pic>
        <p:pic>
          <p:nvPicPr>
            <p:cNvPr id="74" name="object 6">
              <a:extLst>
                <a:ext uri="{FF2B5EF4-FFF2-40B4-BE49-F238E27FC236}">
                  <a16:creationId xmlns:a16="http://schemas.microsoft.com/office/drawing/2014/main" id="{0A7F799D-8466-437F-93E2-9E13CBD58E14}"/>
                </a:ext>
              </a:extLst>
            </p:cNvPr>
            <p:cNvPicPr/>
            <p:nvPr/>
          </p:nvPicPr>
          <p:blipFill>
            <a:blip r:embed="rId6" cstate="print"/>
            <a:stretch>
              <a:fillRect/>
            </a:stretch>
          </p:blipFill>
          <p:spPr>
            <a:xfrm>
              <a:off x="7200900" y="4576572"/>
              <a:ext cx="1943100" cy="1943100"/>
            </a:xfrm>
            <a:prstGeom prst="rect">
              <a:avLst/>
            </a:prstGeom>
          </p:spPr>
        </p:pic>
      </p:grpSp>
      <p:sp>
        <p:nvSpPr>
          <p:cNvPr id="75" name="object 12">
            <a:extLst>
              <a:ext uri="{FF2B5EF4-FFF2-40B4-BE49-F238E27FC236}">
                <a16:creationId xmlns:a16="http://schemas.microsoft.com/office/drawing/2014/main" id="{FB16A3DA-1F78-4C21-85B9-DD1797026D52}"/>
              </a:ext>
            </a:extLst>
          </p:cNvPr>
          <p:cNvSpPr txBox="1"/>
          <p:nvPr/>
        </p:nvSpPr>
        <p:spPr>
          <a:xfrm>
            <a:off x="6610145" y="6463284"/>
            <a:ext cx="2667044" cy="259686"/>
          </a:xfrm>
          <a:prstGeom prst="rect">
            <a:avLst/>
          </a:prstGeom>
        </p:spPr>
        <p:txBody>
          <a:bodyPr vert="horz" wrap="square" lIns="0" tIns="13335" rIns="0" bIns="0" rtlCol="0">
            <a:spAutoFit/>
          </a:bodyPr>
          <a:lstStyle/>
          <a:p>
            <a:pPr marL="12700" algn="ctr">
              <a:lnSpc>
                <a:spcPct val="100000"/>
              </a:lnSpc>
              <a:spcBef>
                <a:spcPts val="105"/>
              </a:spcBef>
            </a:pPr>
            <a:r>
              <a:rPr lang="ja-JP" altLang="en-US" sz="1600" spc="10" dirty="0">
                <a:solidFill>
                  <a:schemeClr val="bg1"/>
                </a:solidFill>
                <a:latin typeface="UD Digi Kyokasho NK-B" panose="02020700000000000000" pitchFamily="18" charset="-128"/>
                <a:ea typeface="UD Digi Kyokasho NK-B" panose="02020700000000000000" pitchFamily="18" charset="-128"/>
                <a:cs typeface="HG明朝B"/>
              </a:rPr>
              <a:t>量子応用研究センター</a:t>
            </a:r>
            <a:endParaRPr sz="1600" dirty="0">
              <a:solidFill>
                <a:schemeClr val="bg1"/>
              </a:solidFill>
              <a:latin typeface="UD Digi Kyokasho NK-B" panose="02020700000000000000" pitchFamily="18" charset="-128"/>
              <a:ea typeface="UD Digi Kyokasho NK-B" panose="02020700000000000000" pitchFamily="18" charset="-128"/>
              <a:cs typeface="HG明朝B"/>
            </a:endParaRPr>
          </a:p>
        </p:txBody>
      </p:sp>
      <p:sp>
        <p:nvSpPr>
          <p:cNvPr id="76" name="object 35">
            <a:extLst>
              <a:ext uri="{FF2B5EF4-FFF2-40B4-BE49-F238E27FC236}">
                <a16:creationId xmlns:a16="http://schemas.microsoft.com/office/drawing/2014/main" id="{F032DC37-6DE2-4CC3-BB24-3C01B8E0B3FF}"/>
              </a:ext>
            </a:extLst>
          </p:cNvPr>
          <p:cNvSpPr txBox="1"/>
          <p:nvPr/>
        </p:nvSpPr>
        <p:spPr>
          <a:xfrm>
            <a:off x="8695801" y="5125122"/>
            <a:ext cx="537845" cy="320601"/>
          </a:xfrm>
          <a:prstGeom prst="rect">
            <a:avLst/>
          </a:prstGeom>
        </p:spPr>
        <p:txBody>
          <a:bodyPr vert="horz" wrap="square" lIns="0" tIns="12700" rIns="0" bIns="0" rtlCol="0">
            <a:spAutoFit/>
          </a:bodyPr>
          <a:lstStyle/>
          <a:p>
            <a:pPr marL="12700">
              <a:lnSpc>
                <a:spcPct val="100000"/>
              </a:lnSpc>
              <a:spcBef>
                <a:spcPts val="100"/>
              </a:spcBef>
            </a:pPr>
            <a:r>
              <a:rPr lang="ja-JP" altLang="en-US" sz="2000" b="1" spc="5" dirty="0">
                <a:latin typeface="UD Digi Kyokasho NK-B" panose="02020700000000000000" pitchFamily="18" charset="-128"/>
                <a:ea typeface="UD Digi Kyokasho NK-B" panose="02020700000000000000" pitchFamily="18" charset="-128"/>
                <a:cs typeface="ＭＳ ゴシック"/>
              </a:rPr>
              <a:t>上海</a:t>
            </a:r>
            <a:endParaRPr sz="2000" dirty="0">
              <a:latin typeface="UD Digi Kyokasho NK-B" panose="02020700000000000000" pitchFamily="18" charset="-128"/>
              <a:ea typeface="UD Digi Kyokasho NK-B" panose="02020700000000000000" pitchFamily="18" charset="-128"/>
              <a:cs typeface="ＭＳ ゴシック"/>
            </a:endParaRPr>
          </a:p>
        </p:txBody>
      </p:sp>
      <p:sp>
        <p:nvSpPr>
          <p:cNvPr id="77" name="object 36">
            <a:extLst>
              <a:ext uri="{FF2B5EF4-FFF2-40B4-BE49-F238E27FC236}">
                <a16:creationId xmlns:a16="http://schemas.microsoft.com/office/drawing/2014/main" id="{3160C7F4-4784-4D5D-A1FB-B2A5B16BBD8C}"/>
              </a:ext>
            </a:extLst>
          </p:cNvPr>
          <p:cNvSpPr txBox="1"/>
          <p:nvPr/>
        </p:nvSpPr>
        <p:spPr>
          <a:xfrm>
            <a:off x="4607859" y="6458739"/>
            <a:ext cx="1733331" cy="289182"/>
          </a:xfrm>
          <a:prstGeom prst="rect">
            <a:avLst/>
          </a:prstGeom>
        </p:spPr>
        <p:txBody>
          <a:bodyPr vert="horz" wrap="square" lIns="0" tIns="12065" rIns="0" bIns="0" rtlCol="0">
            <a:spAutoFit/>
          </a:bodyPr>
          <a:lstStyle/>
          <a:p>
            <a:pPr marL="12700">
              <a:lnSpc>
                <a:spcPct val="100000"/>
              </a:lnSpc>
              <a:spcBef>
                <a:spcPts val="95"/>
              </a:spcBef>
            </a:pP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量子</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ネ</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ッ</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トワ</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ー</a:t>
            </a:r>
            <a:r>
              <a:rPr b="1" spc="-15" dirty="0" err="1">
                <a:solidFill>
                  <a:schemeClr val="bg1"/>
                </a:solidFill>
                <a:latin typeface="UD Digi Kyokasho NK-B" panose="02020700000000000000" pitchFamily="18" charset="-128"/>
                <a:ea typeface="UD Digi Kyokasho NK-B" panose="02020700000000000000" pitchFamily="18" charset="-128"/>
                <a:cs typeface="ＭＳ ゴシック"/>
              </a:rPr>
              <a:t>ク</a:t>
            </a:r>
            <a:endParaRPr dirty="0">
              <a:solidFill>
                <a:schemeClr val="bg1"/>
              </a:solidFill>
              <a:latin typeface="UD Digi Kyokasho NK-B" panose="02020700000000000000" pitchFamily="18" charset="-128"/>
              <a:ea typeface="UD Digi Kyokasho NK-B" panose="02020700000000000000" pitchFamily="18" charset="-128"/>
              <a:cs typeface="ＭＳ ゴシック"/>
            </a:endParaRPr>
          </a:p>
        </p:txBody>
      </p:sp>
      <p:sp>
        <p:nvSpPr>
          <p:cNvPr id="78" name="テキスト ボックス 77">
            <a:extLst>
              <a:ext uri="{FF2B5EF4-FFF2-40B4-BE49-F238E27FC236}">
                <a16:creationId xmlns:a16="http://schemas.microsoft.com/office/drawing/2014/main" id="{5CF6A3DA-7FF0-4C7C-8100-85F7B0C98E95}"/>
              </a:ext>
            </a:extLst>
          </p:cNvPr>
          <p:cNvSpPr txBox="1"/>
          <p:nvPr/>
        </p:nvSpPr>
        <p:spPr>
          <a:xfrm>
            <a:off x="9242613" y="1027243"/>
            <a:ext cx="2961048" cy="5447645"/>
          </a:xfrm>
          <a:prstGeom prst="rect">
            <a:avLst/>
          </a:prstGeom>
          <a:noFill/>
        </p:spPr>
        <p:txBody>
          <a:bodyPr wrap="square">
            <a:spAutoFit/>
          </a:bodyPr>
          <a:lstStyle/>
          <a:p>
            <a:r>
              <a:rPr lang="ja-JP" altLang="en-US" sz="1200" dirty="0">
                <a:latin typeface="游ゴシック" panose="020B0400000000000000" pitchFamily="50" charset="-128"/>
                <a:ea typeface="游ゴシック" panose="020B0400000000000000" pitchFamily="50" charset="-128"/>
              </a:rPr>
              <a:t>★玻色量子科技</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Bose Quantum</a:t>
            </a:r>
          </a:p>
          <a:p>
            <a:r>
              <a:rPr lang="ja-JP" altLang="en-US" sz="1200" dirty="0">
                <a:latin typeface="游ゴシック" panose="020B0400000000000000" pitchFamily="50" charset="-128"/>
                <a:ea typeface="游ゴシック" panose="020B0400000000000000" pitchFamily="50" charset="-128"/>
              </a:rPr>
              <a:t>★深圳昆峰量子科技有限公司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Kunfeng</a:t>
            </a:r>
            <a:r>
              <a:rPr lang="en-US" altLang="ja-JP" sz="1200" dirty="0">
                <a:latin typeface="游ゴシック" panose="020B0400000000000000" pitchFamily="50" charset="-128"/>
                <a:ea typeface="游ゴシック" panose="020B0400000000000000" pitchFamily="50" charset="-128"/>
              </a:rPr>
              <a:t> Quantum Technology</a:t>
            </a:r>
          </a:p>
          <a:p>
            <a:r>
              <a:rPr lang="ja-JP" altLang="en-US" sz="1200" dirty="0">
                <a:latin typeface="游ゴシック" panose="020B0400000000000000" pitchFamily="50" charset="-128"/>
                <a:ea typeface="游ゴシック" panose="020B0400000000000000" pitchFamily="50" charset="-128"/>
              </a:rPr>
              <a:t>★合肥本源量子计算科技有限责任公司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Origin Quantum Computing</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安徽问天量子科技</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Qasky</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国开启科量子技术</a:t>
            </a:r>
            <a:r>
              <a:rPr lang="en-US" altLang="ja-JP" sz="1200" b="1" dirty="0">
                <a:solidFill>
                  <a:srgbClr val="C00000"/>
                </a:solidFill>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北京</a:t>
            </a:r>
            <a:r>
              <a:rPr lang="en-US" altLang="ja-JP" sz="1200" b="1" dirty="0">
                <a:solidFill>
                  <a:srgbClr val="C00000"/>
                </a:solidFill>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Qike</a:t>
            </a:r>
            <a:r>
              <a:rPr lang="en-US" altLang="ja-JP" sz="1200" dirty="0">
                <a:latin typeface="游ゴシック" panose="020B0400000000000000" pitchFamily="50" charset="-128"/>
                <a:ea typeface="游ゴシック" panose="020B0400000000000000" pitchFamily="50" charset="-128"/>
              </a:rPr>
              <a:t> Quantum</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科大国盾量子技术股份有限公司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QuantumCTek</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★深圳量旋科技有限公司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SpinQ</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★国仪量子</a:t>
            </a:r>
            <a:r>
              <a:rPr lang="en-US" altLang="ja-JP" sz="1200" dirty="0">
                <a:latin typeface="游ゴシック" panose="020B0400000000000000" pitchFamily="50" charset="-128"/>
                <a:ea typeface="游ゴシック" panose="020B0400000000000000" pitchFamily="50" charset="-128"/>
              </a:rPr>
              <a:t>(</a:t>
            </a:r>
            <a:r>
              <a:rPr lang="ja-JP" altLang="en-US" sz="1200" dirty="0">
                <a:latin typeface="游ゴシック" panose="020B0400000000000000" pitchFamily="50" charset="-128"/>
                <a:ea typeface="游ゴシック" panose="020B0400000000000000" pitchFamily="50" charset="-128"/>
              </a:rPr>
              <a:t>合肥</a:t>
            </a:r>
            <a:r>
              <a:rPr lang="en-US" altLang="ja-JP" sz="1200" dirty="0">
                <a:latin typeface="游ゴシック" panose="020B0400000000000000" pitchFamily="50" charset="-128"/>
                <a:ea typeface="游ゴシック" panose="020B0400000000000000" pitchFamily="50" charset="-128"/>
              </a:rPr>
              <a:t>)</a:t>
            </a:r>
            <a:r>
              <a:rPr lang="ja-JP" altLang="en-US" sz="1200" dirty="0">
                <a:latin typeface="游ゴシック" panose="020B0400000000000000" pitchFamily="50" charset="-128"/>
                <a:ea typeface="游ゴシック" panose="020B0400000000000000" pitchFamily="50" charset="-128"/>
              </a:rPr>
              <a:t>技术有限公司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CIQTEK</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华为技术有限公司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Huawei</a:t>
            </a:r>
          </a:p>
          <a:p>
            <a:r>
              <a:rPr lang="ja-JP" altLang="en-US" sz="1200" dirty="0">
                <a:latin typeface="游ゴシック" panose="020B0400000000000000" pitchFamily="50" charset="-128"/>
                <a:ea typeface="游ゴシック" panose="020B0400000000000000" pitchFamily="50" charset="-128"/>
              </a:rPr>
              <a:t>★百度公司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Baidu Search</a:t>
            </a:r>
          </a:p>
          <a:p>
            <a:r>
              <a:rPr lang="ja-JP" altLang="en-US" sz="1200" dirty="0">
                <a:latin typeface="游ゴシック" panose="020B0400000000000000" pitchFamily="50" charset="-128"/>
                <a:ea typeface="游ゴシック" panose="020B0400000000000000" pitchFamily="50" charset="-128"/>
              </a:rPr>
              <a:t>★腾讯量子实验室</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Tencent Quantum Lab</a:t>
            </a:r>
          </a:p>
          <a:p>
            <a:r>
              <a:rPr lang="ja-JP" altLang="en-US" sz="1200" dirty="0">
                <a:latin typeface="游ゴシック" panose="020B0400000000000000" pitchFamily="50" charset="-128"/>
                <a:ea typeface="游ゴシック" panose="020B0400000000000000" pitchFamily="50" charset="-128"/>
              </a:rPr>
              <a:t>★中兴通讯股份有限公司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ZTE Corporation</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国盾量子</a:t>
            </a:r>
            <a:endParaRPr lang="en-US" altLang="ja-JP" sz="1200" b="1" dirty="0">
              <a:solidFill>
                <a:srgbClr val="C00000"/>
              </a:solidFill>
              <a:latin typeface="游ゴシック" panose="020B0400000000000000" pitchFamily="50" charset="-128"/>
              <a:ea typeface="游ゴシック" panose="020B0400000000000000" pitchFamily="50" charset="-128"/>
            </a:endParaRPr>
          </a:p>
          <a:p>
            <a:r>
              <a:rPr lang="en-US" altLang="ja-JP"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QuantumCTek</a:t>
            </a:r>
            <a:endParaRPr lang="ja-JP" altLang="en-US"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上海量子</a:t>
            </a:r>
            <a:endParaRPr lang="en-US" altLang="ja-JP" sz="1200" b="1" dirty="0">
              <a:solidFill>
                <a:srgbClr val="C00000"/>
              </a:solidFill>
              <a:latin typeface="游ゴシック" panose="020B0400000000000000" pitchFamily="50" charset="-128"/>
              <a:ea typeface="游ゴシック" panose="020B0400000000000000" pitchFamily="50" charset="-128"/>
            </a:endParaRPr>
          </a:p>
          <a:p>
            <a:r>
              <a:rPr lang="en-US" altLang="ja-JP" sz="1200" dirty="0">
                <a:latin typeface="游ゴシック" panose="020B0400000000000000" pitchFamily="50" charset="-128"/>
                <a:ea typeface="游ゴシック" panose="020B0400000000000000" pitchFamily="50" charset="-128"/>
              </a:rPr>
              <a:t> Shanghai </a:t>
            </a:r>
            <a:r>
              <a:rPr lang="en-US" altLang="ja-JP" sz="1200" dirty="0" err="1">
                <a:latin typeface="游ゴシック" panose="020B0400000000000000" pitchFamily="50" charset="-128"/>
                <a:ea typeface="游ゴシック" panose="020B0400000000000000" pitchFamily="50" charset="-128"/>
              </a:rPr>
              <a:t>QuantumCTek</a:t>
            </a:r>
            <a:endParaRPr lang="ja-JP" altLang="en-US" sz="1200" dirty="0">
              <a:latin typeface="游ゴシック" panose="020B0400000000000000" pitchFamily="50" charset="-128"/>
              <a:ea typeface="游ゴシック" panose="020B0400000000000000" pitchFamily="50" charset="-128"/>
            </a:endParaRPr>
          </a:p>
        </p:txBody>
      </p:sp>
      <p:sp>
        <p:nvSpPr>
          <p:cNvPr id="81" name="object 36">
            <a:extLst>
              <a:ext uri="{FF2B5EF4-FFF2-40B4-BE49-F238E27FC236}">
                <a16:creationId xmlns:a16="http://schemas.microsoft.com/office/drawing/2014/main" id="{DCB3E4C5-102E-46F7-B636-F12C12CE8C34}"/>
              </a:ext>
            </a:extLst>
          </p:cNvPr>
          <p:cNvSpPr txBox="1"/>
          <p:nvPr/>
        </p:nvSpPr>
        <p:spPr>
          <a:xfrm>
            <a:off x="9657149" y="599168"/>
            <a:ext cx="2131975" cy="289182"/>
          </a:xfrm>
          <a:prstGeom prst="rect">
            <a:avLst/>
          </a:prstGeom>
        </p:spPr>
        <p:txBody>
          <a:bodyPr vert="horz" wrap="square" lIns="0" tIns="12065" rIns="0" bIns="0" rtlCol="0">
            <a:spAutoFit/>
          </a:bodyPr>
          <a:lstStyle/>
          <a:p>
            <a:pPr marL="12700">
              <a:lnSpc>
                <a:spcPct val="100000"/>
              </a:lnSpc>
              <a:spcBef>
                <a:spcPts val="95"/>
              </a:spcBef>
            </a:pPr>
            <a:r>
              <a:rPr lang="ja-JP" altLang="en-US" b="1" spc="5" dirty="0">
                <a:latin typeface="UD Digi Kyokasho NK-B" panose="02020700000000000000" pitchFamily="18" charset="-128"/>
                <a:ea typeface="UD Digi Kyokasho NK-B" panose="02020700000000000000" pitchFamily="18" charset="-128"/>
                <a:cs typeface="ＭＳ ゴシック"/>
              </a:rPr>
              <a:t>量子技術プレイヤー</a:t>
            </a:r>
            <a:endParaRPr dirty="0">
              <a:latin typeface="UD Digi Kyokasho NK-B" panose="02020700000000000000" pitchFamily="18" charset="-128"/>
              <a:ea typeface="UD Digi Kyokasho NK-B" panose="02020700000000000000" pitchFamily="18" charset="-128"/>
              <a:cs typeface="ＭＳ ゴシック"/>
            </a:endParaRPr>
          </a:p>
        </p:txBody>
      </p:sp>
      <p:pic>
        <p:nvPicPr>
          <p:cNvPr id="83" name="Picture 4" descr="中華人民共和国国旗">
            <a:extLst>
              <a:ext uri="{FF2B5EF4-FFF2-40B4-BE49-F238E27FC236}">
                <a16:creationId xmlns:a16="http://schemas.microsoft.com/office/drawing/2014/main" id="{8B877CD9-9B43-4353-88D5-EE0F9303B7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6533" y="1102463"/>
            <a:ext cx="925852" cy="619991"/>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1ED48CA4-9AE3-4EE9-839C-FF1FBE7C9CB1}"/>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中国の量子暗号衛星システムと地上系</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32" name="object 15">
            <a:extLst>
              <a:ext uri="{FF2B5EF4-FFF2-40B4-BE49-F238E27FC236}">
                <a16:creationId xmlns:a16="http://schemas.microsoft.com/office/drawing/2014/main" id="{4AF86A0C-FFA0-42BD-9A02-72CB5462304F}"/>
              </a:ext>
            </a:extLst>
          </p:cNvPr>
          <p:cNvPicPr/>
          <p:nvPr/>
        </p:nvPicPr>
        <p:blipFill>
          <a:blip r:embed="rId8" cstate="print"/>
          <a:stretch>
            <a:fillRect/>
          </a:stretch>
        </p:blipFill>
        <p:spPr>
          <a:xfrm>
            <a:off x="6010708" y="869343"/>
            <a:ext cx="3222938" cy="4217027"/>
          </a:xfrm>
          <a:prstGeom prst="rect">
            <a:avLst/>
          </a:prstGeom>
        </p:spPr>
      </p:pic>
    </p:spTree>
    <p:extLst>
      <p:ext uri="{BB962C8B-B14F-4D97-AF65-F5344CB8AC3E}">
        <p14:creationId xmlns:p14="http://schemas.microsoft.com/office/powerpoint/2010/main" val="2722663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Text Box 6">
            <a:extLst>
              <a:ext uri="{FF2B5EF4-FFF2-40B4-BE49-F238E27FC236}">
                <a16:creationId xmlns:a16="http://schemas.microsoft.com/office/drawing/2014/main" id="{0E6DB89B-3FBF-488E-B375-1EB0B89A6B53}"/>
              </a:ext>
            </a:extLst>
          </p:cNvPr>
          <p:cNvSpPr txBox="1">
            <a:spLocks noChangeArrowheads="1"/>
          </p:cNvSpPr>
          <p:nvPr/>
        </p:nvSpPr>
        <p:spPr bwMode="auto">
          <a:xfrm>
            <a:off x="116876" y="666111"/>
            <a:ext cx="4526831" cy="120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87313">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buFont typeface="Wingdings" panose="05000000000000000000" pitchFamily="2" charset="2"/>
              <a:buChar char="l"/>
            </a:pPr>
            <a:r>
              <a:rPr lang="ja-JP" altLang="en-US" sz="1314" b="1" dirty="0">
                <a:latin typeface="メイリオ" panose="020B0604030504040204" pitchFamily="50" charset="-128"/>
                <a:ea typeface="メイリオ" panose="020B0604030504040204" pitchFamily="50" charset="-128"/>
              </a:rPr>
              <a:t>目的</a:t>
            </a:r>
            <a:endParaRPr lang="ja-JP" altLang="en-US" sz="1314" b="1" dirty="0">
              <a:solidFill>
                <a:schemeClr val="bg1"/>
              </a:solidFill>
              <a:latin typeface="メイリオ" panose="020B0604030504040204" pitchFamily="50" charset="-128"/>
              <a:ea typeface="メイリオ" panose="020B0604030504040204" pitchFamily="50" charset="-128"/>
            </a:endParaRPr>
          </a:p>
          <a:p>
            <a:pPr eaLnBrk="1" hangingPunct="1">
              <a:spcBef>
                <a:spcPct val="50000"/>
              </a:spcBef>
              <a:buFont typeface="Wingdings" panose="05000000000000000000" pitchFamily="2" charset="2"/>
              <a:buNone/>
            </a:pPr>
            <a:r>
              <a:rPr lang="ja-JP" altLang="en-US" sz="1314" dirty="0">
                <a:latin typeface="メイリオ" panose="020B0604030504040204" pitchFamily="50" charset="-128"/>
                <a:ea typeface="メイリオ" panose="020B0604030504040204" pitchFamily="50" charset="-128"/>
              </a:rPr>
              <a:t>日本の天頂付近に常に</a:t>
            </a:r>
            <a:r>
              <a:rPr lang="en-US" altLang="ja-JP" sz="1314" dirty="0">
                <a:latin typeface="メイリオ" panose="020B0604030504040204" pitchFamily="50" charset="-128"/>
                <a:ea typeface="メイリオ" panose="020B0604030504040204" pitchFamily="50" charset="-128"/>
              </a:rPr>
              <a:t>1</a:t>
            </a:r>
            <a:r>
              <a:rPr lang="ja-JP" altLang="en-US" sz="1314" dirty="0">
                <a:latin typeface="メイリオ" panose="020B0604030504040204" pitchFamily="50" charset="-128"/>
                <a:ea typeface="メイリオ" panose="020B0604030504040204" pitchFamily="50" charset="-128"/>
              </a:rPr>
              <a:t>機の衛星が見えるように、</a:t>
            </a:r>
            <a:r>
              <a:rPr lang="en-US" altLang="ja-JP" sz="1314" dirty="0">
                <a:latin typeface="メイリオ" panose="020B0604030504040204" pitchFamily="50" charset="-128"/>
                <a:ea typeface="メイリオ" panose="020B0604030504040204" pitchFamily="50" charset="-128"/>
              </a:rPr>
              <a:t>3</a:t>
            </a:r>
            <a:r>
              <a:rPr lang="ja-JP" altLang="en-US" sz="1314" dirty="0">
                <a:latin typeface="メイリオ" panose="020B0604030504040204" pitchFamily="50" charset="-128"/>
                <a:ea typeface="メイリオ" panose="020B0604030504040204" pitchFamily="50" charset="-128"/>
              </a:rPr>
              <a:t>機の衛星を配置して、山間部やビルの谷間に影響されずに、全国をほぼ</a:t>
            </a:r>
            <a:r>
              <a:rPr lang="en-US" altLang="ja-JP" sz="1314" dirty="0">
                <a:latin typeface="メイリオ" panose="020B0604030504040204" pitchFamily="50" charset="-128"/>
                <a:ea typeface="メイリオ" panose="020B0604030504040204" pitchFamily="50" charset="-128"/>
              </a:rPr>
              <a:t>100%</a:t>
            </a:r>
            <a:r>
              <a:rPr lang="ja-JP" altLang="en-US" sz="1314" dirty="0">
                <a:latin typeface="メイリオ" panose="020B0604030504040204" pitchFamily="50" charset="-128"/>
                <a:ea typeface="メイリオ" panose="020B0604030504040204" pitchFamily="50" charset="-128"/>
              </a:rPr>
              <a:t>カバーする高精度の衛星測位サービスを提供することを可能とする。</a:t>
            </a:r>
          </a:p>
        </p:txBody>
      </p:sp>
      <p:pic>
        <p:nvPicPr>
          <p:cNvPr id="7172" name="Picture 17" descr="reafletB_master_c">
            <a:extLst>
              <a:ext uri="{FF2B5EF4-FFF2-40B4-BE49-F238E27FC236}">
                <a16:creationId xmlns:a16="http://schemas.microsoft.com/office/drawing/2014/main" id="{AB9D1475-2C16-4EC4-B967-07D574AD8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553" y="634499"/>
            <a:ext cx="2279396" cy="137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 Box 18">
            <a:extLst>
              <a:ext uri="{FF2B5EF4-FFF2-40B4-BE49-F238E27FC236}">
                <a16:creationId xmlns:a16="http://schemas.microsoft.com/office/drawing/2014/main" id="{7CA50756-4F20-449E-A843-40580FF59D65}"/>
              </a:ext>
            </a:extLst>
          </p:cNvPr>
          <p:cNvSpPr txBox="1">
            <a:spLocks noChangeArrowheads="1"/>
          </p:cNvSpPr>
          <p:nvPr/>
        </p:nvSpPr>
        <p:spPr bwMode="auto">
          <a:xfrm>
            <a:off x="4783210" y="1599540"/>
            <a:ext cx="1451473"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en-US" altLang="ja-JP" sz="788">
                <a:solidFill>
                  <a:schemeClr val="bg1"/>
                </a:solidFill>
              </a:rPr>
              <a:t>CG</a:t>
            </a:r>
            <a:r>
              <a:rPr lang="ja-JP" altLang="en-US" sz="788">
                <a:solidFill>
                  <a:schemeClr val="bg1"/>
                </a:solidFill>
              </a:rPr>
              <a:t>：　　　　　　　　　　　　　　　　準天頂衛星システムイメージ</a:t>
            </a:r>
          </a:p>
        </p:txBody>
      </p:sp>
      <p:pic>
        <p:nvPicPr>
          <p:cNvPr id="7174" name="Picture 4" descr="右クリックで画像を保存してください">
            <a:extLst>
              <a:ext uri="{FF2B5EF4-FFF2-40B4-BE49-F238E27FC236}">
                <a16:creationId xmlns:a16="http://schemas.microsoft.com/office/drawing/2014/main" id="{8D12A2A2-AF2F-43E3-878E-8EDA910B2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460" y="3237661"/>
            <a:ext cx="700711" cy="23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Line 6">
            <a:extLst>
              <a:ext uri="{FF2B5EF4-FFF2-40B4-BE49-F238E27FC236}">
                <a16:creationId xmlns:a16="http://schemas.microsoft.com/office/drawing/2014/main" id="{B6F3DD18-E687-4219-93A2-2094BB56743E}"/>
              </a:ext>
            </a:extLst>
          </p:cNvPr>
          <p:cNvSpPr>
            <a:spLocks noChangeShapeType="1"/>
          </p:cNvSpPr>
          <p:nvPr/>
        </p:nvSpPr>
        <p:spPr bwMode="auto">
          <a:xfrm flipV="1">
            <a:off x="9117815" y="3137559"/>
            <a:ext cx="50051" cy="100102"/>
          </a:xfrm>
          <a:prstGeom prst="line">
            <a:avLst/>
          </a:prstGeom>
          <a:noFill/>
          <a:ln w="12700">
            <a:solidFill>
              <a:schemeClr val="tx1"/>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44" name="Line 7">
            <a:extLst>
              <a:ext uri="{FF2B5EF4-FFF2-40B4-BE49-F238E27FC236}">
                <a16:creationId xmlns:a16="http://schemas.microsoft.com/office/drawing/2014/main" id="{75AA1808-746E-4007-896A-BE7CF31B4A51}"/>
              </a:ext>
            </a:extLst>
          </p:cNvPr>
          <p:cNvSpPr>
            <a:spLocks noChangeShapeType="1"/>
          </p:cNvSpPr>
          <p:nvPr/>
        </p:nvSpPr>
        <p:spPr bwMode="auto">
          <a:xfrm flipH="1">
            <a:off x="9318018" y="1836239"/>
            <a:ext cx="800813" cy="1351371"/>
          </a:xfrm>
          <a:prstGeom prst="line">
            <a:avLst/>
          </a:prstGeom>
          <a:noFill/>
          <a:ln w="9525">
            <a:solidFill>
              <a:schemeClr val="tx1"/>
            </a:solidFill>
            <a:round/>
            <a:headEnd/>
            <a:tailEnd type="triangle" w="med" len="me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45" name="Line 9">
            <a:extLst>
              <a:ext uri="{FF2B5EF4-FFF2-40B4-BE49-F238E27FC236}">
                <a16:creationId xmlns:a16="http://schemas.microsoft.com/office/drawing/2014/main" id="{9FD065AD-B6D9-4501-A0BA-587A0B9B8092}"/>
              </a:ext>
            </a:extLst>
          </p:cNvPr>
          <p:cNvSpPr>
            <a:spLocks noChangeShapeType="1"/>
          </p:cNvSpPr>
          <p:nvPr/>
        </p:nvSpPr>
        <p:spPr bwMode="auto">
          <a:xfrm>
            <a:off x="9117816" y="2236645"/>
            <a:ext cx="0" cy="900914"/>
          </a:xfrm>
          <a:prstGeom prst="line">
            <a:avLst/>
          </a:prstGeom>
          <a:noFill/>
          <a:ln w="19050">
            <a:solidFill>
              <a:schemeClr val="tx1"/>
            </a:solidFill>
            <a:prstDash val="lgDash"/>
            <a:round/>
            <a:headEnd/>
            <a:tailEnd type="triangle" w="med" len="me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178" name="Text Box 10">
            <a:extLst>
              <a:ext uri="{FF2B5EF4-FFF2-40B4-BE49-F238E27FC236}">
                <a16:creationId xmlns:a16="http://schemas.microsoft.com/office/drawing/2014/main" id="{7A38A555-F193-4815-BE14-67FD9E99AA16}"/>
              </a:ext>
            </a:extLst>
          </p:cNvPr>
          <p:cNvSpPr txBox="1">
            <a:spLocks noChangeArrowheads="1"/>
          </p:cNvSpPr>
          <p:nvPr/>
        </p:nvSpPr>
        <p:spPr bwMode="auto">
          <a:xfrm>
            <a:off x="8169546" y="1346866"/>
            <a:ext cx="716863"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en-US" altLang="ja-JP" sz="1051" dirty="0">
                <a:latin typeface="メイリオ" panose="020B0604030504040204" pitchFamily="50" charset="-128"/>
                <a:ea typeface="メイリオ" panose="020B0604030504040204" pitchFamily="50" charset="-128"/>
              </a:rPr>
              <a:t>GPS</a:t>
            </a:r>
            <a:r>
              <a:rPr lang="ja-JP" altLang="en-US" sz="1051" dirty="0">
                <a:latin typeface="メイリオ" panose="020B0604030504040204" pitchFamily="50" charset="-128"/>
                <a:ea typeface="メイリオ" panose="020B0604030504040204" pitchFamily="50" charset="-128"/>
              </a:rPr>
              <a:t>衛星</a:t>
            </a:r>
          </a:p>
        </p:txBody>
      </p:sp>
      <p:sp>
        <p:nvSpPr>
          <p:cNvPr id="7179" name="Text Box 11">
            <a:extLst>
              <a:ext uri="{FF2B5EF4-FFF2-40B4-BE49-F238E27FC236}">
                <a16:creationId xmlns:a16="http://schemas.microsoft.com/office/drawing/2014/main" id="{0F612BDC-6787-424D-8B00-1A08BC03AE8B}"/>
              </a:ext>
            </a:extLst>
          </p:cNvPr>
          <p:cNvSpPr txBox="1">
            <a:spLocks noChangeArrowheads="1"/>
          </p:cNvSpPr>
          <p:nvPr/>
        </p:nvSpPr>
        <p:spPr bwMode="auto">
          <a:xfrm>
            <a:off x="9347882" y="1216124"/>
            <a:ext cx="716863"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en-US" altLang="ja-JP" sz="1051">
                <a:latin typeface="メイリオ" panose="020B0604030504040204" pitchFamily="50" charset="-128"/>
                <a:ea typeface="メイリオ" panose="020B0604030504040204" pitchFamily="50" charset="-128"/>
              </a:rPr>
              <a:t>GPS</a:t>
            </a:r>
            <a:r>
              <a:rPr lang="ja-JP" altLang="en-US" sz="1051">
                <a:latin typeface="メイリオ" panose="020B0604030504040204" pitchFamily="50" charset="-128"/>
                <a:ea typeface="メイリオ" panose="020B0604030504040204" pitchFamily="50" charset="-128"/>
              </a:rPr>
              <a:t>衛星</a:t>
            </a:r>
          </a:p>
        </p:txBody>
      </p:sp>
      <p:sp>
        <p:nvSpPr>
          <p:cNvPr id="7180" name="Text Box 12">
            <a:extLst>
              <a:ext uri="{FF2B5EF4-FFF2-40B4-BE49-F238E27FC236}">
                <a16:creationId xmlns:a16="http://schemas.microsoft.com/office/drawing/2014/main" id="{FB23C763-D0CC-48B8-B15B-A32E08D4B808}"/>
              </a:ext>
            </a:extLst>
          </p:cNvPr>
          <p:cNvSpPr txBox="1">
            <a:spLocks noChangeArrowheads="1"/>
          </p:cNvSpPr>
          <p:nvPr/>
        </p:nvSpPr>
        <p:spPr bwMode="auto">
          <a:xfrm>
            <a:off x="8814383" y="539089"/>
            <a:ext cx="857927"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sz="1051">
                <a:latin typeface="メイリオ" panose="020B0604030504040204" pitchFamily="50" charset="-128"/>
                <a:ea typeface="メイリオ" panose="020B0604030504040204" pitchFamily="50" charset="-128"/>
              </a:rPr>
              <a:t>準天頂衛星</a:t>
            </a:r>
          </a:p>
        </p:txBody>
      </p:sp>
      <p:sp>
        <p:nvSpPr>
          <p:cNvPr id="7181" name="Text Box 14">
            <a:extLst>
              <a:ext uri="{FF2B5EF4-FFF2-40B4-BE49-F238E27FC236}">
                <a16:creationId xmlns:a16="http://schemas.microsoft.com/office/drawing/2014/main" id="{2E968709-0B76-4A16-AED4-502814D60585}"/>
              </a:ext>
            </a:extLst>
          </p:cNvPr>
          <p:cNvSpPr txBox="1">
            <a:spLocks noChangeArrowheads="1"/>
          </p:cNvSpPr>
          <p:nvPr/>
        </p:nvSpPr>
        <p:spPr bwMode="auto">
          <a:xfrm>
            <a:off x="8522847" y="3452463"/>
            <a:ext cx="1261885" cy="41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50000"/>
              </a:spcBef>
            </a:pPr>
            <a:r>
              <a:rPr lang="en-US" altLang="ja-JP" sz="1051">
                <a:latin typeface="メイリオ" panose="020B0604030504040204" pitchFamily="50" charset="-128"/>
                <a:ea typeface="メイリオ" panose="020B0604030504040204" pitchFamily="50" charset="-128"/>
              </a:rPr>
              <a:t>GPS</a:t>
            </a:r>
            <a:r>
              <a:rPr lang="ja-JP" altLang="en-US" sz="1051">
                <a:latin typeface="メイリオ" panose="020B0604030504040204" pitchFamily="50" charset="-128"/>
                <a:ea typeface="メイリオ" panose="020B0604030504040204" pitchFamily="50" charset="-128"/>
              </a:rPr>
              <a:t>利用者</a:t>
            </a:r>
            <a:br>
              <a:rPr lang="ja-JP" altLang="en-US" sz="1051">
                <a:latin typeface="メイリオ" panose="020B0604030504040204" pitchFamily="50" charset="-128"/>
                <a:ea typeface="メイリオ" panose="020B0604030504040204" pitchFamily="50" charset="-128"/>
              </a:rPr>
            </a:br>
            <a:r>
              <a:rPr lang="ja-JP" altLang="en-US" sz="1051">
                <a:latin typeface="メイリオ" panose="020B0604030504040204" pitchFamily="50" charset="-128"/>
                <a:ea typeface="メイリオ" panose="020B0604030504040204" pitchFamily="50" charset="-128"/>
              </a:rPr>
              <a:t>（カーナビなど）</a:t>
            </a:r>
          </a:p>
        </p:txBody>
      </p:sp>
      <p:sp>
        <p:nvSpPr>
          <p:cNvPr id="7182" name="Text Box 15">
            <a:extLst>
              <a:ext uri="{FF2B5EF4-FFF2-40B4-BE49-F238E27FC236}">
                <a16:creationId xmlns:a16="http://schemas.microsoft.com/office/drawing/2014/main" id="{10E3439E-0EE7-41CD-805F-38A3FEC99658}"/>
              </a:ext>
            </a:extLst>
          </p:cNvPr>
          <p:cNvSpPr txBox="1">
            <a:spLocks noChangeArrowheads="1"/>
          </p:cNvSpPr>
          <p:nvPr/>
        </p:nvSpPr>
        <p:spPr bwMode="auto">
          <a:xfrm>
            <a:off x="7525766" y="778417"/>
            <a:ext cx="1127232" cy="415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sz="1051" b="1" dirty="0">
                <a:latin typeface="メイリオ" panose="020B0604030504040204" pitchFamily="50" charset="-128"/>
                <a:ea typeface="メイリオ" panose="020B0604030504040204" pitchFamily="50" charset="-128"/>
              </a:rPr>
              <a:t>「</a:t>
            </a:r>
            <a:r>
              <a:rPr lang="en-US" altLang="ja-JP" sz="1051" b="1" dirty="0">
                <a:latin typeface="メイリオ" panose="020B0604030504040204" pitchFamily="50" charset="-128"/>
                <a:ea typeface="メイリオ" panose="020B0604030504040204" pitchFamily="50" charset="-128"/>
              </a:rPr>
              <a:t>GPS</a:t>
            </a:r>
            <a:r>
              <a:rPr lang="ja-JP" altLang="en-US" sz="1051" b="1" dirty="0">
                <a:latin typeface="メイリオ" panose="020B0604030504040204" pitchFamily="50" charset="-128"/>
                <a:ea typeface="メイリオ" panose="020B0604030504040204" pitchFamily="50" charset="-128"/>
              </a:rPr>
              <a:t>衛星と</a:t>
            </a:r>
            <a:br>
              <a:rPr lang="ja-JP" altLang="en-US" sz="1051" b="1" dirty="0">
                <a:latin typeface="メイリオ" panose="020B0604030504040204" pitchFamily="50" charset="-128"/>
                <a:ea typeface="メイリオ" panose="020B0604030504040204" pitchFamily="50" charset="-128"/>
              </a:rPr>
            </a:br>
            <a:r>
              <a:rPr lang="ja-JP" altLang="en-US" sz="1051" b="1" dirty="0">
                <a:latin typeface="メイリオ" panose="020B0604030504040204" pitchFamily="50" charset="-128"/>
                <a:ea typeface="メイリオ" panose="020B0604030504040204" pitchFamily="50" charset="-128"/>
              </a:rPr>
              <a:t>　同等の信号」</a:t>
            </a:r>
          </a:p>
        </p:txBody>
      </p:sp>
      <p:sp>
        <p:nvSpPr>
          <p:cNvPr id="51" name="Line 16">
            <a:extLst>
              <a:ext uri="{FF2B5EF4-FFF2-40B4-BE49-F238E27FC236}">
                <a16:creationId xmlns:a16="http://schemas.microsoft.com/office/drawing/2014/main" id="{62103FD5-E53B-443C-8BFF-657AC16AD6A2}"/>
              </a:ext>
            </a:extLst>
          </p:cNvPr>
          <p:cNvSpPr>
            <a:spLocks noChangeShapeType="1"/>
          </p:cNvSpPr>
          <p:nvPr/>
        </p:nvSpPr>
        <p:spPr bwMode="auto">
          <a:xfrm flipH="1">
            <a:off x="9117815" y="1112589"/>
            <a:ext cx="9385" cy="823752"/>
          </a:xfrm>
          <a:prstGeom prst="line">
            <a:avLst/>
          </a:prstGeom>
          <a:noFill/>
          <a:ln w="19050">
            <a:solidFill>
              <a:schemeClr val="tx1"/>
            </a:solidFill>
            <a:prstDash val="lgDash"/>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184" name="Group 17">
            <a:extLst>
              <a:ext uri="{FF2B5EF4-FFF2-40B4-BE49-F238E27FC236}">
                <a16:creationId xmlns:a16="http://schemas.microsoft.com/office/drawing/2014/main" id="{1B3D907A-0A07-4AAB-BF1C-548B825444FD}"/>
              </a:ext>
            </a:extLst>
          </p:cNvPr>
          <p:cNvGrpSpPr>
            <a:grpSpLocks/>
          </p:cNvGrpSpPr>
          <p:nvPr/>
        </p:nvGrpSpPr>
        <p:grpSpPr bwMode="auto">
          <a:xfrm flipH="1">
            <a:off x="8331601" y="1552618"/>
            <a:ext cx="278408" cy="211673"/>
            <a:chOff x="3999" y="1480"/>
            <a:chExt cx="336" cy="255"/>
          </a:xfrm>
        </p:grpSpPr>
        <p:grpSp>
          <p:nvGrpSpPr>
            <p:cNvPr id="7330" name="Group 18">
              <a:extLst>
                <a:ext uri="{FF2B5EF4-FFF2-40B4-BE49-F238E27FC236}">
                  <a16:creationId xmlns:a16="http://schemas.microsoft.com/office/drawing/2014/main" id="{50626A41-3FC1-4805-94B4-C7E053B68C57}"/>
                </a:ext>
              </a:extLst>
            </p:cNvPr>
            <p:cNvGrpSpPr>
              <a:grpSpLocks/>
            </p:cNvGrpSpPr>
            <p:nvPr/>
          </p:nvGrpSpPr>
          <p:grpSpPr bwMode="auto">
            <a:xfrm>
              <a:off x="3999" y="1480"/>
              <a:ext cx="143" cy="229"/>
              <a:chOff x="4192" y="1492"/>
              <a:chExt cx="143" cy="229"/>
            </a:xfrm>
          </p:grpSpPr>
          <p:sp>
            <p:nvSpPr>
              <p:cNvPr id="7357" name="AutoShape 19">
                <a:extLst>
                  <a:ext uri="{FF2B5EF4-FFF2-40B4-BE49-F238E27FC236}">
                    <a16:creationId xmlns:a16="http://schemas.microsoft.com/office/drawing/2014/main" id="{1BF2CE15-8D7C-4A6A-865E-CD690E98B5EB}"/>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58" name="AutoShape 20">
                <a:extLst>
                  <a:ext uri="{FF2B5EF4-FFF2-40B4-BE49-F238E27FC236}">
                    <a16:creationId xmlns:a16="http://schemas.microsoft.com/office/drawing/2014/main" id="{7CD3AE9B-3B52-4C87-8CF7-3B7092647349}"/>
                  </a:ext>
                </a:extLst>
              </p:cNvPr>
              <p:cNvSpPr>
                <a:spLocks noChangeArrowheads="1"/>
              </p:cNvSpPr>
              <p:nvPr/>
            </p:nvSpPr>
            <p:spPr bwMode="auto">
              <a:xfrm rot="449281" flipH="1">
                <a:off x="4202" y="1552"/>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59" name="AutoShape 21">
                <a:extLst>
                  <a:ext uri="{FF2B5EF4-FFF2-40B4-BE49-F238E27FC236}">
                    <a16:creationId xmlns:a16="http://schemas.microsoft.com/office/drawing/2014/main" id="{28AE12B0-A00B-4DFF-89CF-1DE8F1A1E890}"/>
                  </a:ext>
                </a:extLst>
              </p:cNvPr>
              <p:cNvSpPr>
                <a:spLocks noChangeArrowheads="1"/>
              </p:cNvSpPr>
              <p:nvPr/>
            </p:nvSpPr>
            <p:spPr bwMode="auto">
              <a:xfrm rot="449281" flipH="1">
                <a:off x="4213" y="1611"/>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60" name="AutoShape 22">
                <a:extLst>
                  <a:ext uri="{FF2B5EF4-FFF2-40B4-BE49-F238E27FC236}">
                    <a16:creationId xmlns:a16="http://schemas.microsoft.com/office/drawing/2014/main" id="{36477FBE-FBDD-4114-8564-0FAD57AC9C89}"/>
                  </a:ext>
                </a:extLst>
              </p:cNvPr>
              <p:cNvSpPr>
                <a:spLocks noChangeArrowheads="1"/>
              </p:cNvSpPr>
              <p:nvPr/>
            </p:nvSpPr>
            <p:spPr bwMode="auto">
              <a:xfrm rot="449281" flipH="1">
                <a:off x="4222" y="1669"/>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54" name="Freeform 23">
              <a:extLst>
                <a:ext uri="{FF2B5EF4-FFF2-40B4-BE49-F238E27FC236}">
                  <a16:creationId xmlns:a16="http://schemas.microsoft.com/office/drawing/2014/main" id="{34F19B01-42B0-4758-84BD-CC080FFDA1E8}"/>
                </a:ext>
              </a:extLst>
            </p:cNvPr>
            <p:cNvSpPr>
              <a:spLocks/>
            </p:cNvSpPr>
            <p:nvPr/>
          </p:nvSpPr>
          <p:spPr bwMode="auto">
            <a:xfrm>
              <a:off x="4125" y="1524"/>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55" name="Freeform 24">
              <a:extLst>
                <a:ext uri="{FF2B5EF4-FFF2-40B4-BE49-F238E27FC236}">
                  <a16:creationId xmlns:a16="http://schemas.microsoft.com/office/drawing/2014/main" id="{67DCD58A-34FE-43A6-885A-4CB1CD8444D1}"/>
                </a:ext>
              </a:extLst>
            </p:cNvPr>
            <p:cNvSpPr>
              <a:spLocks/>
            </p:cNvSpPr>
            <p:nvPr/>
          </p:nvSpPr>
          <p:spPr bwMode="auto">
            <a:xfrm>
              <a:off x="4093" y="1557"/>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33" name="Oval 25">
              <a:extLst>
                <a:ext uri="{FF2B5EF4-FFF2-40B4-BE49-F238E27FC236}">
                  <a16:creationId xmlns:a16="http://schemas.microsoft.com/office/drawing/2014/main" id="{D5729DCF-3EB0-4AC0-8E05-F0A5E9358D7A}"/>
                </a:ext>
              </a:extLst>
            </p:cNvPr>
            <p:cNvSpPr>
              <a:spLocks noChangeArrowheads="1"/>
            </p:cNvSpPr>
            <p:nvPr/>
          </p:nvSpPr>
          <p:spPr bwMode="auto">
            <a:xfrm rot="-720003">
              <a:off x="4114" y="1572"/>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57" name="Line 26">
              <a:extLst>
                <a:ext uri="{FF2B5EF4-FFF2-40B4-BE49-F238E27FC236}">
                  <a16:creationId xmlns:a16="http://schemas.microsoft.com/office/drawing/2014/main" id="{C08B737A-984F-4E0D-A8FC-1507423D97BD}"/>
                </a:ext>
              </a:extLst>
            </p:cNvPr>
            <p:cNvSpPr>
              <a:spLocks noChangeShapeType="1"/>
            </p:cNvSpPr>
            <p:nvPr/>
          </p:nvSpPr>
          <p:spPr bwMode="auto">
            <a:xfrm flipV="1">
              <a:off x="4165" y="1641"/>
              <a:ext cx="14"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58" name="Line 27">
              <a:extLst>
                <a:ext uri="{FF2B5EF4-FFF2-40B4-BE49-F238E27FC236}">
                  <a16:creationId xmlns:a16="http://schemas.microsoft.com/office/drawing/2014/main" id="{AD465F0A-369F-4EFF-A51E-59F2B11620EE}"/>
                </a:ext>
              </a:extLst>
            </p:cNvPr>
            <p:cNvSpPr>
              <a:spLocks noChangeShapeType="1"/>
            </p:cNvSpPr>
            <p:nvPr/>
          </p:nvSpPr>
          <p:spPr bwMode="auto">
            <a:xfrm flipV="1">
              <a:off x="4164" y="1607"/>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59" name="Line 28">
              <a:extLst>
                <a:ext uri="{FF2B5EF4-FFF2-40B4-BE49-F238E27FC236}">
                  <a16:creationId xmlns:a16="http://schemas.microsoft.com/office/drawing/2014/main" id="{CA345AA5-7D37-4623-A156-C96039E092E5}"/>
                </a:ext>
              </a:extLst>
            </p:cNvPr>
            <p:cNvSpPr>
              <a:spLocks noChangeShapeType="1"/>
            </p:cNvSpPr>
            <p:nvPr/>
          </p:nvSpPr>
          <p:spPr bwMode="auto">
            <a:xfrm flipV="1">
              <a:off x="4142" y="1665"/>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37" name="Oval 29">
              <a:extLst>
                <a:ext uri="{FF2B5EF4-FFF2-40B4-BE49-F238E27FC236}">
                  <a16:creationId xmlns:a16="http://schemas.microsoft.com/office/drawing/2014/main" id="{894037B8-DE55-4542-8BF0-70A622EC10EB}"/>
                </a:ext>
              </a:extLst>
            </p:cNvPr>
            <p:cNvSpPr>
              <a:spLocks noChangeArrowheads="1"/>
            </p:cNvSpPr>
            <p:nvPr/>
          </p:nvSpPr>
          <p:spPr bwMode="auto">
            <a:xfrm rot="-720003">
              <a:off x="4098" y="1577"/>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nvGrpSpPr>
            <p:cNvPr id="7338" name="Group 30">
              <a:extLst>
                <a:ext uri="{FF2B5EF4-FFF2-40B4-BE49-F238E27FC236}">
                  <a16:creationId xmlns:a16="http://schemas.microsoft.com/office/drawing/2014/main" id="{2F96DEB5-2082-4E5A-98DC-0F5545E49C01}"/>
                </a:ext>
              </a:extLst>
            </p:cNvPr>
            <p:cNvGrpSpPr>
              <a:grpSpLocks/>
            </p:cNvGrpSpPr>
            <p:nvPr/>
          </p:nvGrpSpPr>
          <p:grpSpPr bwMode="auto">
            <a:xfrm>
              <a:off x="4152" y="1666"/>
              <a:ext cx="33" cy="28"/>
              <a:chOff x="3008" y="3015"/>
              <a:chExt cx="188" cy="158"/>
            </a:xfrm>
          </p:grpSpPr>
          <p:sp>
            <p:nvSpPr>
              <p:cNvPr id="78" name="Freeform 31">
                <a:extLst>
                  <a:ext uri="{FF2B5EF4-FFF2-40B4-BE49-F238E27FC236}">
                    <a16:creationId xmlns:a16="http://schemas.microsoft.com/office/drawing/2014/main" id="{9403E04A-D8AD-4782-AC07-FAA62352B702}"/>
                  </a:ext>
                </a:extLst>
              </p:cNvPr>
              <p:cNvSpPr>
                <a:spLocks/>
              </p:cNvSpPr>
              <p:nvPr/>
            </p:nvSpPr>
            <p:spPr bwMode="auto">
              <a:xfrm>
                <a:off x="3011" y="3014"/>
                <a:ext cx="186" cy="149"/>
              </a:xfrm>
              <a:custGeom>
                <a:avLst/>
                <a:gdLst>
                  <a:gd name="T0" fmla="*/ 5 w 188"/>
                  <a:gd name="T1" fmla="*/ 40 h 152"/>
                  <a:gd name="T2" fmla="*/ 22 w 188"/>
                  <a:gd name="T3" fmla="*/ 100 h 152"/>
                  <a:gd name="T4" fmla="*/ 62 w 188"/>
                  <a:gd name="T5" fmla="*/ 147 h 152"/>
                  <a:gd name="T6" fmla="*/ 105 w 188"/>
                  <a:gd name="T7" fmla="*/ 130 h 152"/>
                  <a:gd name="T8" fmla="*/ 131 w 188"/>
                  <a:gd name="T9" fmla="*/ 79 h 152"/>
                  <a:gd name="T10" fmla="*/ 188 w 188"/>
                  <a:gd name="T11" fmla="*/ 28 h 152"/>
                  <a:gd name="T12" fmla="*/ 174 w 188"/>
                  <a:gd name="T13" fmla="*/ 2 h 152"/>
                  <a:gd name="T14" fmla="*/ 92 w 188"/>
                  <a:gd name="T15" fmla="*/ 15 h 152"/>
                  <a:gd name="T16" fmla="*/ 40 w 188"/>
                  <a:gd name="T17" fmla="*/ 12 h 152"/>
                  <a:gd name="T18" fmla="*/ 5 w 188"/>
                  <a:gd name="T19" fmla="*/ 4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8"/>
                  <a:gd name="T31" fmla="*/ 0 h 152"/>
                  <a:gd name="T32" fmla="*/ 188 w 188"/>
                  <a:gd name="T33" fmla="*/ 152 h 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8" h="152">
                    <a:moveTo>
                      <a:pt x="5" y="40"/>
                    </a:moveTo>
                    <a:cubicBezTo>
                      <a:pt x="0" y="56"/>
                      <a:pt x="11" y="82"/>
                      <a:pt x="22" y="100"/>
                    </a:cubicBezTo>
                    <a:cubicBezTo>
                      <a:pt x="31" y="118"/>
                      <a:pt x="48" y="143"/>
                      <a:pt x="62" y="147"/>
                    </a:cubicBezTo>
                    <a:cubicBezTo>
                      <a:pt x="76" y="152"/>
                      <a:pt x="94" y="142"/>
                      <a:pt x="105" y="130"/>
                    </a:cubicBezTo>
                    <a:cubicBezTo>
                      <a:pt x="116" y="117"/>
                      <a:pt x="122" y="99"/>
                      <a:pt x="131" y="79"/>
                    </a:cubicBezTo>
                    <a:cubicBezTo>
                      <a:pt x="140" y="66"/>
                      <a:pt x="181" y="41"/>
                      <a:pt x="188" y="28"/>
                    </a:cubicBezTo>
                    <a:cubicBezTo>
                      <a:pt x="188" y="25"/>
                      <a:pt x="172" y="1"/>
                      <a:pt x="174" y="2"/>
                    </a:cubicBezTo>
                    <a:cubicBezTo>
                      <a:pt x="158" y="0"/>
                      <a:pt x="115" y="14"/>
                      <a:pt x="92" y="15"/>
                    </a:cubicBezTo>
                    <a:cubicBezTo>
                      <a:pt x="71" y="12"/>
                      <a:pt x="54" y="8"/>
                      <a:pt x="40" y="12"/>
                    </a:cubicBezTo>
                    <a:cubicBezTo>
                      <a:pt x="25" y="16"/>
                      <a:pt x="9" y="23"/>
                      <a:pt x="5" y="40"/>
                    </a:cubicBezTo>
                    <a:close/>
                  </a:path>
                </a:pathLst>
              </a:custGeom>
              <a:solidFill>
                <a:srgbClr val="8080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56" name="Oval 32">
                <a:extLst>
                  <a:ext uri="{FF2B5EF4-FFF2-40B4-BE49-F238E27FC236}">
                    <a16:creationId xmlns:a16="http://schemas.microsoft.com/office/drawing/2014/main" id="{607C6CE9-C619-4B87-8865-C968AAA3EEDD}"/>
                  </a:ext>
                </a:extLst>
              </p:cNvPr>
              <p:cNvSpPr>
                <a:spLocks noChangeArrowheads="1"/>
              </p:cNvSpPr>
              <p:nvPr/>
            </p:nvSpPr>
            <p:spPr bwMode="auto">
              <a:xfrm rot="-1545487">
                <a:off x="3025" y="3029"/>
                <a:ext cx="57" cy="142"/>
              </a:xfrm>
              <a:prstGeom prst="ellipse">
                <a:avLst/>
              </a:prstGeom>
              <a:solidFill>
                <a:srgbClr val="333300"/>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7339" name="AutoShape 33">
              <a:extLst>
                <a:ext uri="{FF2B5EF4-FFF2-40B4-BE49-F238E27FC236}">
                  <a16:creationId xmlns:a16="http://schemas.microsoft.com/office/drawing/2014/main" id="{0F6053B1-6638-4C92-8259-848EB1D4A464}"/>
                </a:ext>
              </a:extLst>
            </p:cNvPr>
            <p:cNvSpPr>
              <a:spLocks noChangeArrowheads="1"/>
            </p:cNvSpPr>
            <p:nvPr/>
          </p:nvSpPr>
          <p:spPr bwMode="auto">
            <a:xfrm rot="-2778544" flipH="1" flipV="1">
              <a:off x="4161" y="1580"/>
              <a:ext cx="98" cy="68"/>
            </a:xfrm>
            <a:prstGeom prst="parallelogram">
              <a:avLst>
                <a:gd name="adj" fmla="val 79598"/>
              </a:avLst>
            </a:prstGeom>
            <a:solidFill>
              <a:srgbClr val="808000"/>
            </a:solidFill>
            <a:ln w="6350">
              <a:solidFill>
                <a:srgbClr val="C0C0C0"/>
              </a:solidFill>
              <a:miter lim="800000"/>
              <a:headEnd/>
              <a:tailEnd/>
            </a:ln>
          </p:spPr>
          <p:txBody>
            <a:bodyPr vert="eaVert"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63" name="Freeform 34">
              <a:extLst>
                <a:ext uri="{FF2B5EF4-FFF2-40B4-BE49-F238E27FC236}">
                  <a16:creationId xmlns:a16="http://schemas.microsoft.com/office/drawing/2014/main" id="{17877928-EC8B-4530-9785-9D87B34F86B3}"/>
                </a:ext>
              </a:extLst>
            </p:cNvPr>
            <p:cNvSpPr>
              <a:spLocks/>
            </p:cNvSpPr>
            <p:nvPr/>
          </p:nvSpPr>
          <p:spPr bwMode="auto">
            <a:xfrm>
              <a:off x="4116" y="1524"/>
              <a:ext cx="83" cy="41"/>
            </a:xfrm>
            <a:custGeom>
              <a:avLst/>
              <a:gdLst>
                <a:gd name="T0" fmla="*/ 0 w 474"/>
                <a:gd name="T1" fmla="*/ 0 h 240"/>
                <a:gd name="T2" fmla="*/ 0 w 474"/>
                <a:gd name="T3" fmla="*/ 0 h 240"/>
                <a:gd name="T4" fmla="*/ 0 w 474"/>
                <a:gd name="T5" fmla="*/ 0 h 240"/>
                <a:gd name="T6" fmla="*/ 0 w 474"/>
                <a:gd name="T7" fmla="*/ 0 h 240"/>
                <a:gd name="T8" fmla="*/ 0 w 474"/>
                <a:gd name="T9" fmla="*/ 0 h 240"/>
                <a:gd name="T10" fmla="*/ 0 60000 65536"/>
                <a:gd name="T11" fmla="*/ 0 60000 65536"/>
                <a:gd name="T12" fmla="*/ 0 60000 65536"/>
                <a:gd name="T13" fmla="*/ 0 60000 65536"/>
                <a:gd name="T14" fmla="*/ 0 60000 65536"/>
                <a:gd name="T15" fmla="*/ 0 w 474"/>
                <a:gd name="T16" fmla="*/ 0 h 240"/>
                <a:gd name="T17" fmla="*/ 474 w 474"/>
                <a:gd name="T18" fmla="*/ 240 h 240"/>
              </a:gdLst>
              <a:ahLst/>
              <a:cxnLst>
                <a:cxn ang="T10">
                  <a:pos x="T0" y="T1"/>
                </a:cxn>
                <a:cxn ang="T11">
                  <a:pos x="T2" y="T3"/>
                </a:cxn>
                <a:cxn ang="T12">
                  <a:pos x="T4" y="T5"/>
                </a:cxn>
                <a:cxn ang="T13">
                  <a:pos x="T6" y="T7"/>
                </a:cxn>
                <a:cxn ang="T14">
                  <a:pos x="T8" y="T9"/>
                </a:cxn>
              </a:cxnLst>
              <a:rect l="T15" t="T16" r="T17" b="T18"/>
              <a:pathLst>
                <a:path w="474" h="240">
                  <a:moveTo>
                    <a:pt x="0" y="188"/>
                  </a:moveTo>
                  <a:lnTo>
                    <a:pt x="178" y="0"/>
                  </a:lnTo>
                  <a:lnTo>
                    <a:pt x="474" y="48"/>
                  </a:lnTo>
                  <a:lnTo>
                    <a:pt x="292" y="240"/>
                  </a:lnTo>
                  <a:lnTo>
                    <a:pt x="0" y="188"/>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64" name="Freeform 35">
              <a:extLst>
                <a:ext uri="{FF2B5EF4-FFF2-40B4-BE49-F238E27FC236}">
                  <a16:creationId xmlns:a16="http://schemas.microsoft.com/office/drawing/2014/main" id="{7155B8D1-F9BB-4BFF-AEC8-99E06102C99E}"/>
                </a:ext>
              </a:extLst>
            </p:cNvPr>
            <p:cNvSpPr>
              <a:spLocks/>
            </p:cNvSpPr>
            <p:nvPr/>
          </p:nvSpPr>
          <p:spPr bwMode="auto">
            <a:xfrm>
              <a:off x="4093" y="1524"/>
              <a:ext cx="54" cy="52"/>
            </a:xfrm>
            <a:custGeom>
              <a:avLst/>
              <a:gdLst>
                <a:gd name="T0" fmla="*/ 0 w 314"/>
                <a:gd name="T1" fmla="*/ 0 h 290"/>
                <a:gd name="T2" fmla="*/ 0 w 314"/>
                <a:gd name="T3" fmla="*/ 0 h 290"/>
                <a:gd name="T4" fmla="*/ 0 w 314"/>
                <a:gd name="T5" fmla="*/ 0 h 290"/>
                <a:gd name="T6" fmla="*/ 0 w 314"/>
                <a:gd name="T7" fmla="*/ 0 h 290"/>
                <a:gd name="T8" fmla="*/ 0 w 314"/>
                <a:gd name="T9" fmla="*/ 0 h 290"/>
                <a:gd name="T10" fmla="*/ 0 60000 65536"/>
                <a:gd name="T11" fmla="*/ 0 60000 65536"/>
                <a:gd name="T12" fmla="*/ 0 60000 65536"/>
                <a:gd name="T13" fmla="*/ 0 60000 65536"/>
                <a:gd name="T14" fmla="*/ 0 60000 65536"/>
                <a:gd name="T15" fmla="*/ 0 w 314"/>
                <a:gd name="T16" fmla="*/ 0 h 290"/>
                <a:gd name="T17" fmla="*/ 314 w 314"/>
                <a:gd name="T18" fmla="*/ 290 h 290"/>
              </a:gdLst>
              <a:ahLst/>
              <a:cxnLst>
                <a:cxn ang="T10">
                  <a:pos x="T0" y="T1"/>
                </a:cxn>
                <a:cxn ang="T11">
                  <a:pos x="T2" y="T3"/>
                </a:cxn>
                <a:cxn ang="T12">
                  <a:pos x="T4" y="T5"/>
                </a:cxn>
                <a:cxn ang="T13">
                  <a:pos x="T6" y="T7"/>
                </a:cxn>
                <a:cxn ang="T14">
                  <a:pos x="T8" y="T9"/>
                </a:cxn>
              </a:cxnLst>
              <a:rect l="T15" t="T16" r="T17" b="T18"/>
              <a:pathLst>
                <a:path w="314" h="290">
                  <a:moveTo>
                    <a:pt x="314" y="0"/>
                  </a:moveTo>
                  <a:lnTo>
                    <a:pt x="132" y="186"/>
                  </a:lnTo>
                  <a:lnTo>
                    <a:pt x="0" y="290"/>
                  </a:lnTo>
                  <a:lnTo>
                    <a:pt x="174" y="104"/>
                  </a:lnTo>
                  <a:lnTo>
                    <a:pt x="314" y="0"/>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342" name="Group 36">
              <a:extLst>
                <a:ext uri="{FF2B5EF4-FFF2-40B4-BE49-F238E27FC236}">
                  <a16:creationId xmlns:a16="http://schemas.microsoft.com/office/drawing/2014/main" id="{D79AD438-F461-4A7C-9BF7-F7E019A5E334}"/>
                </a:ext>
              </a:extLst>
            </p:cNvPr>
            <p:cNvGrpSpPr>
              <a:grpSpLocks/>
            </p:cNvGrpSpPr>
            <p:nvPr/>
          </p:nvGrpSpPr>
          <p:grpSpPr bwMode="auto">
            <a:xfrm>
              <a:off x="4192" y="1506"/>
              <a:ext cx="143" cy="229"/>
              <a:chOff x="4192" y="1492"/>
              <a:chExt cx="143" cy="229"/>
            </a:xfrm>
          </p:grpSpPr>
          <p:sp>
            <p:nvSpPr>
              <p:cNvPr id="7351" name="AutoShape 37">
                <a:extLst>
                  <a:ext uri="{FF2B5EF4-FFF2-40B4-BE49-F238E27FC236}">
                    <a16:creationId xmlns:a16="http://schemas.microsoft.com/office/drawing/2014/main" id="{072481A0-C6D6-4075-9696-4F433737E010}"/>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52" name="AutoShape 38">
                <a:extLst>
                  <a:ext uri="{FF2B5EF4-FFF2-40B4-BE49-F238E27FC236}">
                    <a16:creationId xmlns:a16="http://schemas.microsoft.com/office/drawing/2014/main" id="{7986B1C1-150E-4BAF-9CED-0008C42CDD0B}"/>
                  </a:ext>
                </a:extLst>
              </p:cNvPr>
              <p:cNvSpPr>
                <a:spLocks noChangeArrowheads="1"/>
              </p:cNvSpPr>
              <p:nvPr/>
            </p:nvSpPr>
            <p:spPr bwMode="auto">
              <a:xfrm rot="449281" flipH="1">
                <a:off x="4202" y="1553"/>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53" name="AutoShape 39">
                <a:extLst>
                  <a:ext uri="{FF2B5EF4-FFF2-40B4-BE49-F238E27FC236}">
                    <a16:creationId xmlns:a16="http://schemas.microsoft.com/office/drawing/2014/main" id="{AA8D633C-1A6F-4962-AF80-5B91C8F3C45D}"/>
                  </a:ext>
                </a:extLst>
              </p:cNvPr>
              <p:cNvSpPr>
                <a:spLocks noChangeArrowheads="1"/>
              </p:cNvSpPr>
              <p:nvPr/>
            </p:nvSpPr>
            <p:spPr bwMode="auto">
              <a:xfrm rot="449281" flipH="1">
                <a:off x="4213" y="161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54" name="AutoShape 40">
                <a:extLst>
                  <a:ext uri="{FF2B5EF4-FFF2-40B4-BE49-F238E27FC236}">
                    <a16:creationId xmlns:a16="http://schemas.microsoft.com/office/drawing/2014/main" id="{2A3B9234-444E-4007-BFDF-0610B8B4CF69}"/>
                  </a:ext>
                </a:extLst>
              </p:cNvPr>
              <p:cNvSpPr>
                <a:spLocks noChangeArrowheads="1"/>
              </p:cNvSpPr>
              <p:nvPr/>
            </p:nvSpPr>
            <p:spPr bwMode="auto">
              <a:xfrm rot="449281" flipH="1">
                <a:off x="4222" y="1671"/>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66" name="Line 41">
              <a:extLst>
                <a:ext uri="{FF2B5EF4-FFF2-40B4-BE49-F238E27FC236}">
                  <a16:creationId xmlns:a16="http://schemas.microsoft.com/office/drawing/2014/main" id="{5F13005A-04B6-47DF-AE3F-3290F3B5621F}"/>
                </a:ext>
              </a:extLst>
            </p:cNvPr>
            <p:cNvSpPr>
              <a:spLocks noChangeShapeType="1"/>
            </p:cNvSpPr>
            <p:nvPr/>
          </p:nvSpPr>
          <p:spPr bwMode="auto">
            <a:xfrm flipH="1">
              <a:off x="4067" y="1673"/>
              <a:ext cx="57" cy="29"/>
            </a:xfrm>
            <a:prstGeom prst="line">
              <a:avLst/>
            </a:pr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67" name="Freeform 42">
              <a:extLst>
                <a:ext uri="{FF2B5EF4-FFF2-40B4-BE49-F238E27FC236}">
                  <a16:creationId xmlns:a16="http://schemas.microsoft.com/office/drawing/2014/main" id="{BDC1157C-9392-4581-AE2D-825CEF5CEAAC}"/>
                </a:ext>
              </a:extLst>
            </p:cNvPr>
            <p:cNvSpPr>
              <a:spLocks/>
            </p:cNvSpPr>
            <p:nvPr/>
          </p:nvSpPr>
          <p:spPr bwMode="auto">
            <a:xfrm>
              <a:off x="4098" y="1593"/>
              <a:ext cx="20" cy="8"/>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68" name="Freeform 43">
              <a:extLst>
                <a:ext uri="{FF2B5EF4-FFF2-40B4-BE49-F238E27FC236}">
                  <a16:creationId xmlns:a16="http://schemas.microsoft.com/office/drawing/2014/main" id="{01545EED-B7D3-4D17-A5BF-EE50F30C0419}"/>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69" name="Freeform 44">
              <a:extLst>
                <a:ext uri="{FF2B5EF4-FFF2-40B4-BE49-F238E27FC236}">
                  <a16:creationId xmlns:a16="http://schemas.microsoft.com/office/drawing/2014/main" id="{33161400-E713-496B-A06A-B142138652D4}"/>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0" name="Freeform 45">
              <a:extLst>
                <a:ext uri="{FF2B5EF4-FFF2-40B4-BE49-F238E27FC236}">
                  <a16:creationId xmlns:a16="http://schemas.microsoft.com/office/drawing/2014/main" id="{CADCF612-920A-41F1-BBD4-BA52B15E8059}"/>
                </a:ext>
              </a:extLst>
            </p:cNvPr>
            <p:cNvSpPr>
              <a:spLocks/>
            </p:cNvSpPr>
            <p:nvPr/>
          </p:nvSpPr>
          <p:spPr bwMode="auto">
            <a:xfrm>
              <a:off x="4098"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1" name="Freeform 46">
              <a:extLst>
                <a:ext uri="{FF2B5EF4-FFF2-40B4-BE49-F238E27FC236}">
                  <a16:creationId xmlns:a16="http://schemas.microsoft.com/office/drawing/2014/main" id="{8CF14539-01F2-4F46-8E43-13AB44D0E183}"/>
                </a:ext>
              </a:extLst>
            </p:cNvPr>
            <p:cNvSpPr>
              <a:spLocks/>
            </p:cNvSpPr>
            <p:nvPr/>
          </p:nvSpPr>
          <p:spPr bwMode="auto">
            <a:xfrm>
              <a:off x="4127"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 name="Freeform 47">
              <a:extLst>
                <a:ext uri="{FF2B5EF4-FFF2-40B4-BE49-F238E27FC236}">
                  <a16:creationId xmlns:a16="http://schemas.microsoft.com/office/drawing/2014/main" id="{F0BC2446-6282-448E-8097-0EE79F188083}"/>
                </a:ext>
              </a:extLst>
            </p:cNvPr>
            <p:cNvSpPr>
              <a:spLocks/>
            </p:cNvSpPr>
            <p:nvPr/>
          </p:nvSpPr>
          <p:spPr bwMode="auto">
            <a:xfrm>
              <a:off x="4125" y="1599"/>
              <a:ext cx="21" cy="6"/>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 name="Freeform 48">
              <a:extLst>
                <a:ext uri="{FF2B5EF4-FFF2-40B4-BE49-F238E27FC236}">
                  <a16:creationId xmlns:a16="http://schemas.microsoft.com/office/drawing/2014/main" id="{123F5B9F-6DF0-4F9E-9C28-9501AB76BFE4}"/>
                </a:ext>
              </a:extLst>
            </p:cNvPr>
            <p:cNvSpPr>
              <a:spLocks/>
            </p:cNvSpPr>
            <p:nvPr/>
          </p:nvSpPr>
          <p:spPr bwMode="auto">
            <a:xfrm>
              <a:off x="4098"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grpSp>
        <p:nvGrpSpPr>
          <p:cNvPr id="7185" name="Group 49">
            <a:extLst>
              <a:ext uri="{FF2B5EF4-FFF2-40B4-BE49-F238E27FC236}">
                <a16:creationId xmlns:a16="http://schemas.microsoft.com/office/drawing/2014/main" id="{9F10E182-34E9-4419-A355-6D5D15017FD1}"/>
              </a:ext>
            </a:extLst>
          </p:cNvPr>
          <p:cNvGrpSpPr>
            <a:grpSpLocks/>
          </p:cNvGrpSpPr>
          <p:nvPr/>
        </p:nvGrpSpPr>
        <p:grpSpPr bwMode="auto">
          <a:xfrm flipH="1">
            <a:off x="9514051" y="1410807"/>
            <a:ext cx="278408" cy="211673"/>
            <a:chOff x="3999" y="1480"/>
            <a:chExt cx="336" cy="255"/>
          </a:xfrm>
        </p:grpSpPr>
        <p:grpSp>
          <p:nvGrpSpPr>
            <p:cNvPr id="7299" name="Group 50">
              <a:extLst>
                <a:ext uri="{FF2B5EF4-FFF2-40B4-BE49-F238E27FC236}">
                  <a16:creationId xmlns:a16="http://schemas.microsoft.com/office/drawing/2014/main" id="{E7948752-F8FE-44AD-B117-9EB9737F2BCF}"/>
                </a:ext>
              </a:extLst>
            </p:cNvPr>
            <p:cNvGrpSpPr>
              <a:grpSpLocks/>
            </p:cNvGrpSpPr>
            <p:nvPr/>
          </p:nvGrpSpPr>
          <p:grpSpPr bwMode="auto">
            <a:xfrm>
              <a:off x="3999" y="1480"/>
              <a:ext cx="143" cy="229"/>
              <a:chOff x="4192" y="1492"/>
              <a:chExt cx="143" cy="229"/>
            </a:xfrm>
          </p:grpSpPr>
          <p:sp>
            <p:nvSpPr>
              <p:cNvPr id="7326" name="AutoShape 51">
                <a:extLst>
                  <a:ext uri="{FF2B5EF4-FFF2-40B4-BE49-F238E27FC236}">
                    <a16:creationId xmlns:a16="http://schemas.microsoft.com/office/drawing/2014/main" id="{1AF2E953-02A8-437E-B502-D0ABD032D331}"/>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7" name="AutoShape 52">
                <a:extLst>
                  <a:ext uri="{FF2B5EF4-FFF2-40B4-BE49-F238E27FC236}">
                    <a16:creationId xmlns:a16="http://schemas.microsoft.com/office/drawing/2014/main" id="{8A1D8AFA-CBD6-454E-A3C1-2DC23188AE55}"/>
                  </a:ext>
                </a:extLst>
              </p:cNvPr>
              <p:cNvSpPr>
                <a:spLocks noChangeArrowheads="1"/>
              </p:cNvSpPr>
              <p:nvPr/>
            </p:nvSpPr>
            <p:spPr bwMode="auto">
              <a:xfrm rot="449281" flipH="1">
                <a:off x="4202" y="1552"/>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8" name="AutoShape 53">
                <a:extLst>
                  <a:ext uri="{FF2B5EF4-FFF2-40B4-BE49-F238E27FC236}">
                    <a16:creationId xmlns:a16="http://schemas.microsoft.com/office/drawing/2014/main" id="{5885665B-164C-4C19-9131-1B66D30F2413}"/>
                  </a:ext>
                </a:extLst>
              </p:cNvPr>
              <p:cNvSpPr>
                <a:spLocks noChangeArrowheads="1"/>
              </p:cNvSpPr>
              <p:nvPr/>
            </p:nvSpPr>
            <p:spPr bwMode="auto">
              <a:xfrm rot="449281" flipH="1">
                <a:off x="4213" y="1611"/>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9" name="AutoShape 54">
                <a:extLst>
                  <a:ext uri="{FF2B5EF4-FFF2-40B4-BE49-F238E27FC236}">
                    <a16:creationId xmlns:a16="http://schemas.microsoft.com/office/drawing/2014/main" id="{35BCD31D-4191-497F-802D-8DA7BF89DE5A}"/>
                  </a:ext>
                </a:extLst>
              </p:cNvPr>
              <p:cNvSpPr>
                <a:spLocks noChangeArrowheads="1"/>
              </p:cNvSpPr>
              <p:nvPr/>
            </p:nvSpPr>
            <p:spPr bwMode="auto">
              <a:xfrm rot="449281" flipH="1">
                <a:off x="4222" y="1669"/>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86" name="Freeform 55">
              <a:extLst>
                <a:ext uri="{FF2B5EF4-FFF2-40B4-BE49-F238E27FC236}">
                  <a16:creationId xmlns:a16="http://schemas.microsoft.com/office/drawing/2014/main" id="{2CD1421F-ECC4-4977-BF80-99167E98DD6E}"/>
                </a:ext>
              </a:extLst>
            </p:cNvPr>
            <p:cNvSpPr>
              <a:spLocks/>
            </p:cNvSpPr>
            <p:nvPr/>
          </p:nvSpPr>
          <p:spPr bwMode="auto">
            <a:xfrm>
              <a:off x="4125" y="1524"/>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87" name="Freeform 56">
              <a:extLst>
                <a:ext uri="{FF2B5EF4-FFF2-40B4-BE49-F238E27FC236}">
                  <a16:creationId xmlns:a16="http://schemas.microsoft.com/office/drawing/2014/main" id="{89927A95-D669-4686-9124-A3E04826199F}"/>
                </a:ext>
              </a:extLst>
            </p:cNvPr>
            <p:cNvSpPr>
              <a:spLocks/>
            </p:cNvSpPr>
            <p:nvPr/>
          </p:nvSpPr>
          <p:spPr bwMode="auto">
            <a:xfrm>
              <a:off x="4093" y="1557"/>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02" name="Oval 57">
              <a:extLst>
                <a:ext uri="{FF2B5EF4-FFF2-40B4-BE49-F238E27FC236}">
                  <a16:creationId xmlns:a16="http://schemas.microsoft.com/office/drawing/2014/main" id="{86A8B35B-C563-4C6F-B2F1-2F582814894B}"/>
                </a:ext>
              </a:extLst>
            </p:cNvPr>
            <p:cNvSpPr>
              <a:spLocks noChangeArrowheads="1"/>
            </p:cNvSpPr>
            <p:nvPr/>
          </p:nvSpPr>
          <p:spPr bwMode="auto">
            <a:xfrm rot="-720003">
              <a:off x="4114" y="1572"/>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89" name="Line 58">
              <a:extLst>
                <a:ext uri="{FF2B5EF4-FFF2-40B4-BE49-F238E27FC236}">
                  <a16:creationId xmlns:a16="http://schemas.microsoft.com/office/drawing/2014/main" id="{398B9999-DC60-4AFE-A2B5-1FF486562B2E}"/>
                </a:ext>
              </a:extLst>
            </p:cNvPr>
            <p:cNvSpPr>
              <a:spLocks noChangeShapeType="1"/>
            </p:cNvSpPr>
            <p:nvPr/>
          </p:nvSpPr>
          <p:spPr bwMode="auto">
            <a:xfrm flipV="1">
              <a:off x="4165" y="1641"/>
              <a:ext cx="14"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90" name="Line 59">
              <a:extLst>
                <a:ext uri="{FF2B5EF4-FFF2-40B4-BE49-F238E27FC236}">
                  <a16:creationId xmlns:a16="http://schemas.microsoft.com/office/drawing/2014/main" id="{21949B07-BA6B-4B36-9DB1-84BC8FF04F9F}"/>
                </a:ext>
              </a:extLst>
            </p:cNvPr>
            <p:cNvSpPr>
              <a:spLocks noChangeShapeType="1"/>
            </p:cNvSpPr>
            <p:nvPr/>
          </p:nvSpPr>
          <p:spPr bwMode="auto">
            <a:xfrm flipV="1">
              <a:off x="4164" y="1607"/>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91" name="Line 60">
              <a:extLst>
                <a:ext uri="{FF2B5EF4-FFF2-40B4-BE49-F238E27FC236}">
                  <a16:creationId xmlns:a16="http://schemas.microsoft.com/office/drawing/2014/main" id="{48416865-E3E6-40BC-84E4-C0838167B7F6}"/>
                </a:ext>
              </a:extLst>
            </p:cNvPr>
            <p:cNvSpPr>
              <a:spLocks noChangeShapeType="1"/>
            </p:cNvSpPr>
            <p:nvPr/>
          </p:nvSpPr>
          <p:spPr bwMode="auto">
            <a:xfrm flipV="1">
              <a:off x="4142" y="1665"/>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06" name="Oval 61">
              <a:extLst>
                <a:ext uri="{FF2B5EF4-FFF2-40B4-BE49-F238E27FC236}">
                  <a16:creationId xmlns:a16="http://schemas.microsoft.com/office/drawing/2014/main" id="{73F78B2C-1F07-4614-AFDA-256B4A901784}"/>
                </a:ext>
              </a:extLst>
            </p:cNvPr>
            <p:cNvSpPr>
              <a:spLocks noChangeArrowheads="1"/>
            </p:cNvSpPr>
            <p:nvPr/>
          </p:nvSpPr>
          <p:spPr bwMode="auto">
            <a:xfrm rot="-720003">
              <a:off x="4098" y="1577"/>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nvGrpSpPr>
            <p:cNvPr id="7307" name="Group 62">
              <a:extLst>
                <a:ext uri="{FF2B5EF4-FFF2-40B4-BE49-F238E27FC236}">
                  <a16:creationId xmlns:a16="http://schemas.microsoft.com/office/drawing/2014/main" id="{1A6B11BE-3954-44B7-A45F-A3FE2CF1BDB6}"/>
                </a:ext>
              </a:extLst>
            </p:cNvPr>
            <p:cNvGrpSpPr>
              <a:grpSpLocks/>
            </p:cNvGrpSpPr>
            <p:nvPr/>
          </p:nvGrpSpPr>
          <p:grpSpPr bwMode="auto">
            <a:xfrm>
              <a:off x="4152" y="1666"/>
              <a:ext cx="33" cy="28"/>
              <a:chOff x="3008" y="3015"/>
              <a:chExt cx="188" cy="158"/>
            </a:xfrm>
          </p:grpSpPr>
          <p:sp>
            <p:nvSpPr>
              <p:cNvPr id="110" name="Freeform 63">
                <a:extLst>
                  <a:ext uri="{FF2B5EF4-FFF2-40B4-BE49-F238E27FC236}">
                    <a16:creationId xmlns:a16="http://schemas.microsoft.com/office/drawing/2014/main" id="{DDD9DEEB-22A5-4436-83A6-97D2C6DF7429}"/>
                  </a:ext>
                </a:extLst>
              </p:cNvPr>
              <p:cNvSpPr>
                <a:spLocks/>
              </p:cNvSpPr>
              <p:nvPr/>
            </p:nvSpPr>
            <p:spPr bwMode="auto">
              <a:xfrm>
                <a:off x="3011" y="3014"/>
                <a:ext cx="186" cy="149"/>
              </a:xfrm>
              <a:custGeom>
                <a:avLst/>
                <a:gdLst>
                  <a:gd name="T0" fmla="*/ 5 w 188"/>
                  <a:gd name="T1" fmla="*/ 40 h 152"/>
                  <a:gd name="T2" fmla="*/ 22 w 188"/>
                  <a:gd name="T3" fmla="*/ 100 h 152"/>
                  <a:gd name="T4" fmla="*/ 62 w 188"/>
                  <a:gd name="T5" fmla="*/ 147 h 152"/>
                  <a:gd name="T6" fmla="*/ 105 w 188"/>
                  <a:gd name="T7" fmla="*/ 130 h 152"/>
                  <a:gd name="T8" fmla="*/ 131 w 188"/>
                  <a:gd name="T9" fmla="*/ 79 h 152"/>
                  <a:gd name="T10" fmla="*/ 188 w 188"/>
                  <a:gd name="T11" fmla="*/ 28 h 152"/>
                  <a:gd name="T12" fmla="*/ 174 w 188"/>
                  <a:gd name="T13" fmla="*/ 2 h 152"/>
                  <a:gd name="T14" fmla="*/ 92 w 188"/>
                  <a:gd name="T15" fmla="*/ 15 h 152"/>
                  <a:gd name="T16" fmla="*/ 40 w 188"/>
                  <a:gd name="T17" fmla="*/ 12 h 152"/>
                  <a:gd name="T18" fmla="*/ 5 w 188"/>
                  <a:gd name="T19" fmla="*/ 4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8"/>
                  <a:gd name="T31" fmla="*/ 0 h 152"/>
                  <a:gd name="T32" fmla="*/ 188 w 188"/>
                  <a:gd name="T33" fmla="*/ 152 h 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8" h="152">
                    <a:moveTo>
                      <a:pt x="5" y="40"/>
                    </a:moveTo>
                    <a:cubicBezTo>
                      <a:pt x="0" y="56"/>
                      <a:pt x="11" y="82"/>
                      <a:pt x="22" y="100"/>
                    </a:cubicBezTo>
                    <a:cubicBezTo>
                      <a:pt x="31" y="118"/>
                      <a:pt x="48" y="143"/>
                      <a:pt x="62" y="147"/>
                    </a:cubicBezTo>
                    <a:cubicBezTo>
                      <a:pt x="76" y="152"/>
                      <a:pt x="94" y="142"/>
                      <a:pt x="105" y="130"/>
                    </a:cubicBezTo>
                    <a:cubicBezTo>
                      <a:pt x="116" y="117"/>
                      <a:pt x="122" y="99"/>
                      <a:pt x="131" y="79"/>
                    </a:cubicBezTo>
                    <a:cubicBezTo>
                      <a:pt x="140" y="66"/>
                      <a:pt x="181" y="41"/>
                      <a:pt x="188" y="28"/>
                    </a:cubicBezTo>
                    <a:cubicBezTo>
                      <a:pt x="188" y="25"/>
                      <a:pt x="172" y="1"/>
                      <a:pt x="174" y="2"/>
                    </a:cubicBezTo>
                    <a:cubicBezTo>
                      <a:pt x="158" y="0"/>
                      <a:pt x="115" y="14"/>
                      <a:pt x="92" y="15"/>
                    </a:cubicBezTo>
                    <a:cubicBezTo>
                      <a:pt x="71" y="12"/>
                      <a:pt x="54" y="8"/>
                      <a:pt x="40" y="12"/>
                    </a:cubicBezTo>
                    <a:cubicBezTo>
                      <a:pt x="25" y="16"/>
                      <a:pt x="9" y="23"/>
                      <a:pt x="5" y="40"/>
                    </a:cubicBezTo>
                    <a:close/>
                  </a:path>
                </a:pathLst>
              </a:custGeom>
              <a:solidFill>
                <a:srgbClr val="8080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325" name="Oval 64">
                <a:extLst>
                  <a:ext uri="{FF2B5EF4-FFF2-40B4-BE49-F238E27FC236}">
                    <a16:creationId xmlns:a16="http://schemas.microsoft.com/office/drawing/2014/main" id="{7165B854-564B-4482-9F8A-3D4A5B972093}"/>
                  </a:ext>
                </a:extLst>
              </p:cNvPr>
              <p:cNvSpPr>
                <a:spLocks noChangeArrowheads="1"/>
              </p:cNvSpPr>
              <p:nvPr/>
            </p:nvSpPr>
            <p:spPr bwMode="auto">
              <a:xfrm rot="-1545487">
                <a:off x="3025" y="3029"/>
                <a:ext cx="57" cy="142"/>
              </a:xfrm>
              <a:prstGeom prst="ellipse">
                <a:avLst/>
              </a:prstGeom>
              <a:solidFill>
                <a:srgbClr val="333300"/>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7308" name="AutoShape 65">
              <a:extLst>
                <a:ext uri="{FF2B5EF4-FFF2-40B4-BE49-F238E27FC236}">
                  <a16:creationId xmlns:a16="http://schemas.microsoft.com/office/drawing/2014/main" id="{A866ABF1-C57F-4A86-8860-47F538D9972E}"/>
                </a:ext>
              </a:extLst>
            </p:cNvPr>
            <p:cNvSpPr>
              <a:spLocks noChangeArrowheads="1"/>
            </p:cNvSpPr>
            <p:nvPr/>
          </p:nvSpPr>
          <p:spPr bwMode="auto">
            <a:xfrm rot="-2778544" flipH="1" flipV="1">
              <a:off x="4161" y="1580"/>
              <a:ext cx="98" cy="68"/>
            </a:xfrm>
            <a:prstGeom prst="parallelogram">
              <a:avLst>
                <a:gd name="adj" fmla="val 79598"/>
              </a:avLst>
            </a:prstGeom>
            <a:solidFill>
              <a:srgbClr val="808000"/>
            </a:solidFill>
            <a:ln w="6350">
              <a:solidFill>
                <a:srgbClr val="C0C0C0"/>
              </a:solidFill>
              <a:miter lim="800000"/>
              <a:headEnd/>
              <a:tailEnd/>
            </a:ln>
          </p:spPr>
          <p:txBody>
            <a:bodyPr vert="eaVert"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95" name="Freeform 66">
              <a:extLst>
                <a:ext uri="{FF2B5EF4-FFF2-40B4-BE49-F238E27FC236}">
                  <a16:creationId xmlns:a16="http://schemas.microsoft.com/office/drawing/2014/main" id="{3FDBE9C3-89CD-408C-A2EB-56B399D9F3DC}"/>
                </a:ext>
              </a:extLst>
            </p:cNvPr>
            <p:cNvSpPr>
              <a:spLocks/>
            </p:cNvSpPr>
            <p:nvPr/>
          </p:nvSpPr>
          <p:spPr bwMode="auto">
            <a:xfrm>
              <a:off x="4116" y="1524"/>
              <a:ext cx="83" cy="41"/>
            </a:xfrm>
            <a:custGeom>
              <a:avLst/>
              <a:gdLst>
                <a:gd name="T0" fmla="*/ 0 w 474"/>
                <a:gd name="T1" fmla="*/ 0 h 240"/>
                <a:gd name="T2" fmla="*/ 0 w 474"/>
                <a:gd name="T3" fmla="*/ 0 h 240"/>
                <a:gd name="T4" fmla="*/ 0 w 474"/>
                <a:gd name="T5" fmla="*/ 0 h 240"/>
                <a:gd name="T6" fmla="*/ 0 w 474"/>
                <a:gd name="T7" fmla="*/ 0 h 240"/>
                <a:gd name="T8" fmla="*/ 0 w 474"/>
                <a:gd name="T9" fmla="*/ 0 h 240"/>
                <a:gd name="T10" fmla="*/ 0 60000 65536"/>
                <a:gd name="T11" fmla="*/ 0 60000 65536"/>
                <a:gd name="T12" fmla="*/ 0 60000 65536"/>
                <a:gd name="T13" fmla="*/ 0 60000 65536"/>
                <a:gd name="T14" fmla="*/ 0 60000 65536"/>
                <a:gd name="T15" fmla="*/ 0 w 474"/>
                <a:gd name="T16" fmla="*/ 0 h 240"/>
                <a:gd name="T17" fmla="*/ 474 w 474"/>
                <a:gd name="T18" fmla="*/ 240 h 240"/>
              </a:gdLst>
              <a:ahLst/>
              <a:cxnLst>
                <a:cxn ang="T10">
                  <a:pos x="T0" y="T1"/>
                </a:cxn>
                <a:cxn ang="T11">
                  <a:pos x="T2" y="T3"/>
                </a:cxn>
                <a:cxn ang="T12">
                  <a:pos x="T4" y="T5"/>
                </a:cxn>
                <a:cxn ang="T13">
                  <a:pos x="T6" y="T7"/>
                </a:cxn>
                <a:cxn ang="T14">
                  <a:pos x="T8" y="T9"/>
                </a:cxn>
              </a:cxnLst>
              <a:rect l="T15" t="T16" r="T17" b="T18"/>
              <a:pathLst>
                <a:path w="474" h="240">
                  <a:moveTo>
                    <a:pt x="0" y="188"/>
                  </a:moveTo>
                  <a:lnTo>
                    <a:pt x="178" y="0"/>
                  </a:lnTo>
                  <a:lnTo>
                    <a:pt x="474" y="48"/>
                  </a:lnTo>
                  <a:lnTo>
                    <a:pt x="292" y="240"/>
                  </a:lnTo>
                  <a:lnTo>
                    <a:pt x="0" y="188"/>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96" name="Freeform 67">
              <a:extLst>
                <a:ext uri="{FF2B5EF4-FFF2-40B4-BE49-F238E27FC236}">
                  <a16:creationId xmlns:a16="http://schemas.microsoft.com/office/drawing/2014/main" id="{EA7D0ED1-CF34-46DD-9B62-1E6DDC4E6C91}"/>
                </a:ext>
              </a:extLst>
            </p:cNvPr>
            <p:cNvSpPr>
              <a:spLocks/>
            </p:cNvSpPr>
            <p:nvPr/>
          </p:nvSpPr>
          <p:spPr bwMode="auto">
            <a:xfrm>
              <a:off x="4093" y="1524"/>
              <a:ext cx="54" cy="52"/>
            </a:xfrm>
            <a:custGeom>
              <a:avLst/>
              <a:gdLst>
                <a:gd name="T0" fmla="*/ 0 w 314"/>
                <a:gd name="T1" fmla="*/ 0 h 290"/>
                <a:gd name="T2" fmla="*/ 0 w 314"/>
                <a:gd name="T3" fmla="*/ 0 h 290"/>
                <a:gd name="T4" fmla="*/ 0 w 314"/>
                <a:gd name="T5" fmla="*/ 0 h 290"/>
                <a:gd name="T6" fmla="*/ 0 w 314"/>
                <a:gd name="T7" fmla="*/ 0 h 290"/>
                <a:gd name="T8" fmla="*/ 0 w 314"/>
                <a:gd name="T9" fmla="*/ 0 h 290"/>
                <a:gd name="T10" fmla="*/ 0 60000 65536"/>
                <a:gd name="T11" fmla="*/ 0 60000 65536"/>
                <a:gd name="T12" fmla="*/ 0 60000 65536"/>
                <a:gd name="T13" fmla="*/ 0 60000 65536"/>
                <a:gd name="T14" fmla="*/ 0 60000 65536"/>
                <a:gd name="T15" fmla="*/ 0 w 314"/>
                <a:gd name="T16" fmla="*/ 0 h 290"/>
                <a:gd name="T17" fmla="*/ 314 w 314"/>
                <a:gd name="T18" fmla="*/ 290 h 290"/>
              </a:gdLst>
              <a:ahLst/>
              <a:cxnLst>
                <a:cxn ang="T10">
                  <a:pos x="T0" y="T1"/>
                </a:cxn>
                <a:cxn ang="T11">
                  <a:pos x="T2" y="T3"/>
                </a:cxn>
                <a:cxn ang="T12">
                  <a:pos x="T4" y="T5"/>
                </a:cxn>
                <a:cxn ang="T13">
                  <a:pos x="T6" y="T7"/>
                </a:cxn>
                <a:cxn ang="T14">
                  <a:pos x="T8" y="T9"/>
                </a:cxn>
              </a:cxnLst>
              <a:rect l="T15" t="T16" r="T17" b="T18"/>
              <a:pathLst>
                <a:path w="314" h="290">
                  <a:moveTo>
                    <a:pt x="314" y="0"/>
                  </a:moveTo>
                  <a:lnTo>
                    <a:pt x="132" y="186"/>
                  </a:lnTo>
                  <a:lnTo>
                    <a:pt x="0" y="290"/>
                  </a:lnTo>
                  <a:lnTo>
                    <a:pt x="174" y="104"/>
                  </a:lnTo>
                  <a:lnTo>
                    <a:pt x="314" y="0"/>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311" name="Group 68">
              <a:extLst>
                <a:ext uri="{FF2B5EF4-FFF2-40B4-BE49-F238E27FC236}">
                  <a16:creationId xmlns:a16="http://schemas.microsoft.com/office/drawing/2014/main" id="{DD68D1D4-76F9-4774-A8BC-210F7890B06C}"/>
                </a:ext>
              </a:extLst>
            </p:cNvPr>
            <p:cNvGrpSpPr>
              <a:grpSpLocks/>
            </p:cNvGrpSpPr>
            <p:nvPr/>
          </p:nvGrpSpPr>
          <p:grpSpPr bwMode="auto">
            <a:xfrm>
              <a:off x="4192" y="1506"/>
              <a:ext cx="143" cy="229"/>
              <a:chOff x="4192" y="1492"/>
              <a:chExt cx="143" cy="229"/>
            </a:xfrm>
          </p:grpSpPr>
          <p:sp>
            <p:nvSpPr>
              <p:cNvPr id="7320" name="AutoShape 69">
                <a:extLst>
                  <a:ext uri="{FF2B5EF4-FFF2-40B4-BE49-F238E27FC236}">
                    <a16:creationId xmlns:a16="http://schemas.microsoft.com/office/drawing/2014/main" id="{242D04B1-D509-4BDB-BD1E-18CCF341882A}"/>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1" name="AutoShape 70">
                <a:extLst>
                  <a:ext uri="{FF2B5EF4-FFF2-40B4-BE49-F238E27FC236}">
                    <a16:creationId xmlns:a16="http://schemas.microsoft.com/office/drawing/2014/main" id="{AE02C889-12DD-4246-A6BC-B9B4C13BBA06}"/>
                  </a:ext>
                </a:extLst>
              </p:cNvPr>
              <p:cNvSpPr>
                <a:spLocks noChangeArrowheads="1"/>
              </p:cNvSpPr>
              <p:nvPr/>
            </p:nvSpPr>
            <p:spPr bwMode="auto">
              <a:xfrm rot="449281" flipH="1">
                <a:off x="4202" y="1553"/>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2" name="AutoShape 71">
                <a:extLst>
                  <a:ext uri="{FF2B5EF4-FFF2-40B4-BE49-F238E27FC236}">
                    <a16:creationId xmlns:a16="http://schemas.microsoft.com/office/drawing/2014/main" id="{A2496A47-4266-4F32-8828-454B6847B622}"/>
                  </a:ext>
                </a:extLst>
              </p:cNvPr>
              <p:cNvSpPr>
                <a:spLocks noChangeArrowheads="1"/>
              </p:cNvSpPr>
              <p:nvPr/>
            </p:nvSpPr>
            <p:spPr bwMode="auto">
              <a:xfrm rot="449281" flipH="1">
                <a:off x="4213" y="161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323" name="AutoShape 72">
                <a:extLst>
                  <a:ext uri="{FF2B5EF4-FFF2-40B4-BE49-F238E27FC236}">
                    <a16:creationId xmlns:a16="http://schemas.microsoft.com/office/drawing/2014/main" id="{D94CA193-0A40-4EEC-8894-99A42E44B935}"/>
                  </a:ext>
                </a:extLst>
              </p:cNvPr>
              <p:cNvSpPr>
                <a:spLocks noChangeArrowheads="1"/>
              </p:cNvSpPr>
              <p:nvPr/>
            </p:nvSpPr>
            <p:spPr bwMode="auto">
              <a:xfrm rot="449281" flipH="1">
                <a:off x="4222" y="1671"/>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98" name="Line 73">
              <a:extLst>
                <a:ext uri="{FF2B5EF4-FFF2-40B4-BE49-F238E27FC236}">
                  <a16:creationId xmlns:a16="http://schemas.microsoft.com/office/drawing/2014/main" id="{50CC364A-2D76-42BC-8642-B8261888D486}"/>
                </a:ext>
              </a:extLst>
            </p:cNvPr>
            <p:cNvSpPr>
              <a:spLocks noChangeShapeType="1"/>
            </p:cNvSpPr>
            <p:nvPr/>
          </p:nvSpPr>
          <p:spPr bwMode="auto">
            <a:xfrm flipH="1">
              <a:off x="4067" y="1673"/>
              <a:ext cx="57" cy="29"/>
            </a:xfrm>
            <a:prstGeom prst="line">
              <a:avLst/>
            </a:pr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99" name="Freeform 74">
              <a:extLst>
                <a:ext uri="{FF2B5EF4-FFF2-40B4-BE49-F238E27FC236}">
                  <a16:creationId xmlns:a16="http://schemas.microsoft.com/office/drawing/2014/main" id="{3252F7AB-DBD1-4717-B70A-42F7F3D6105C}"/>
                </a:ext>
              </a:extLst>
            </p:cNvPr>
            <p:cNvSpPr>
              <a:spLocks/>
            </p:cNvSpPr>
            <p:nvPr/>
          </p:nvSpPr>
          <p:spPr bwMode="auto">
            <a:xfrm>
              <a:off x="4098" y="1593"/>
              <a:ext cx="20" cy="8"/>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0" name="Freeform 75">
              <a:extLst>
                <a:ext uri="{FF2B5EF4-FFF2-40B4-BE49-F238E27FC236}">
                  <a16:creationId xmlns:a16="http://schemas.microsoft.com/office/drawing/2014/main" id="{B2B780A4-9C57-49C8-A5FA-F2C159789956}"/>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1" name="Freeform 76">
              <a:extLst>
                <a:ext uri="{FF2B5EF4-FFF2-40B4-BE49-F238E27FC236}">
                  <a16:creationId xmlns:a16="http://schemas.microsoft.com/office/drawing/2014/main" id="{9602D36A-9410-4EBE-8D1C-8A4956E4628B}"/>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2" name="Freeform 77">
              <a:extLst>
                <a:ext uri="{FF2B5EF4-FFF2-40B4-BE49-F238E27FC236}">
                  <a16:creationId xmlns:a16="http://schemas.microsoft.com/office/drawing/2014/main" id="{52474A00-FF85-4424-A294-29CFBC45DD3A}"/>
                </a:ext>
              </a:extLst>
            </p:cNvPr>
            <p:cNvSpPr>
              <a:spLocks/>
            </p:cNvSpPr>
            <p:nvPr/>
          </p:nvSpPr>
          <p:spPr bwMode="auto">
            <a:xfrm>
              <a:off x="4098"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3" name="Freeform 78">
              <a:extLst>
                <a:ext uri="{FF2B5EF4-FFF2-40B4-BE49-F238E27FC236}">
                  <a16:creationId xmlns:a16="http://schemas.microsoft.com/office/drawing/2014/main" id="{ED5D3FC4-20CA-4C86-8D78-A2489CE5529D}"/>
                </a:ext>
              </a:extLst>
            </p:cNvPr>
            <p:cNvSpPr>
              <a:spLocks/>
            </p:cNvSpPr>
            <p:nvPr/>
          </p:nvSpPr>
          <p:spPr bwMode="auto">
            <a:xfrm>
              <a:off x="4127"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4" name="Freeform 79">
              <a:extLst>
                <a:ext uri="{FF2B5EF4-FFF2-40B4-BE49-F238E27FC236}">
                  <a16:creationId xmlns:a16="http://schemas.microsoft.com/office/drawing/2014/main" id="{02F40A3B-B8AD-4811-B82C-C11548688AED}"/>
                </a:ext>
              </a:extLst>
            </p:cNvPr>
            <p:cNvSpPr>
              <a:spLocks/>
            </p:cNvSpPr>
            <p:nvPr/>
          </p:nvSpPr>
          <p:spPr bwMode="auto">
            <a:xfrm>
              <a:off x="4125" y="1599"/>
              <a:ext cx="21" cy="6"/>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05" name="Freeform 80">
              <a:extLst>
                <a:ext uri="{FF2B5EF4-FFF2-40B4-BE49-F238E27FC236}">
                  <a16:creationId xmlns:a16="http://schemas.microsoft.com/office/drawing/2014/main" id="{5C51B042-A110-4AD9-83E2-5FE3D06BF67A}"/>
                </a:ext>
              </a:extLst>
            </p:cNvPr>
            <p:cNvSpPr>
              <a:spLocks/>
            </p:cNvSpPr>
            <p:nvPr/>
          </p:nvSpPr>
          <p:spPr bwMode="auto">
            <a:xfrm>
              <a:off x="4098"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grpSp>
        <p:nvGrpSpPr>
          <p:cNvPr id="7186" name="Group 81">
            <a:extLst>
              <a:ext uri="{FF2B5EF4-FFF2-40B4-BE49-F238E27FC236}">
                <a16:creationId xmlns:a16="http://schemas.microsoft.com/office/drawing/2014/main" id="{BADB2ADC-500E-422E-B0FE-72C8A63F61E2}"/>
              </a:ext>
            </a:extLst>
          </p:cNvPr>
          <p:cNvGrpSpPr>
            <a:grpSpLocks/>
          </p:cNvGrpSpPr>
          <p:nvPr/>
        </p:nvGrpSpPr>
        <p:grpSpPr bwMode="auto">
          <a:xfrm flipH="1">
            <a:off x="10082336" y="1599541"/>
            <a:ext cx="278407" cy="211673"/>
            <a:chOff x="3999" y="1480"/>
            <a:chExt cx="336" cy="255"/>
          </a:xfrm>
        </p:grpSpPr>
        <p:grpSp>
          <p:nvGrpSpPr>
            <p:cNvPr id="7268" name="Group 82">
              <a:extLst>
                <a:ext uri="{FF2B5EF4-FFF2-40B4-BE49-F238E27FC236}">
                  <a16:creationId xmlns:a16="http://schemas.microsoft.com/office/drawing/2014/main" id="{0C96F831-B833-412D-86C9-D740D5C3317A}"/>
                </a:ext>
              </a:extLst>
            </p:cNvPr>
            <p:cNvGrpSpPr>
              <a:grpSpLocks/>
            </p:cNvGrpSpPr>
            <p:nvPr/>
          </p:nvGrpSpPr>
          <p:grpSpPr bwMode="auto">
            <a:xfrm>
              <a:off x="3999" y="1480"/>
              <a:ext cx="143" cy="229"/>
              <a:chOff x="4192" y="1492"/>
              <a:chExt cx="143" cy="229"/>
            </a:xfrm>
          </p:grpSpPr>
          <p:sp>
            <p:nvSpPr>
              <p:cNvPr id="7295" name="AutoShape 83">
                <a:extLst>
                  <a:ext uri="{FF2B5EF4-FFF2-40B4-BE49-F238E27FC236}">
                    <a16:creationId xmlns:a16="http://schemas.microsoft.com/office/drawing/2014/main" id="{BA44DF3E-161D-44EF-B0FC-2280038BE347}"/>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6" name="AutoShape 84">
                <a:extLst>
                  <a:ext uri="{FF2B5EF4-FFF2-40B4-BE49-F238E27FC236}">
                    <a16:creationId xmlns:a16="http://schemas.microsoft.com/office/drawing/2014/main" id="{E0BA3666-3C71-449D-B371-CA9544F28EC4}"/>
                  </a:ext>
                </a:extLst>
              </p:cNvPr>
              <p:cNvSpPr>
                <a:spLocks noChangeArrowheads="1"/>
              </p:cNvSpPr>
              <p:nvPr/>
            </p:nvSpPr>
            <p:spPr bwMode="auto">
              <a:xfrm rot="449281" flipH="1">
                <a:off x="4202" y="1552"/>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7" name="AutoShape 85">
                <a:extLst>
                  <a:ext uri="{FF2B5EF4-FFF2-40B4-BE49-F238E27FC236}">
                    <a16:creationId xmlns:a16="http://schemas.microsoft.com/office/drawing/2014/main" id="{38BC1406-B2C6-4043-86D6-4198CDE23457}"/>
                  </a:ext>
                </a:extLst>
              </p:cNvPr>
              <p:cNvSpPr>
                <a:spLocks noChangeArrowheads="1"/>
              </p:cNvSpPr>
              <p:nvPr/>
            </p:nvSpPr>
            <p:spPr bwMode="auto">
              <a:xfrm rot="449281" flipH="1">
                <a:off x="4213" y="1611"/>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8" name="AutoShape 86">
                <a:extLst>
                  <a:ext uri="{FF2B5EF4-FFF2-40B4-BE49-F238E27FC236}">
                    <a16:creationId xmlns:a16="http://schemas.microsoft.com/office/drawing/2014/main" id="{6635A03D-1832-428C-825F-63F0DE02E864}"/>
                  </a:ext>
                </a:extLst>
              </p:cNvPr>
              <p:cNvSpPr>
                <a:spLocks noChangeArrowheads="1"/>
              </p:cNvSpPr>
              <p:nvPr/>
            </p:nvSpPr>
            <p:spPr bwMode="auto">
              <a:xfrm rot="449281" flipH="1">
                <a:off x="4222" y="1669"/>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118" name="Freeform 87">
              <a:extLst>
                <a:ext uri="{FF2B5EF4-FFF2-40B4-BE49-F238E27FC236}">
                  <a16:creationId xmlns:a16="http://schemas.microsoft.com/office/drawing/2014/main" id="{CD789E36-13D5-4BE7-B9B9-9F5D25383EAE}"/>
                </a:ext>
              </a:extLst>
            </p:cNvPr>
            <p:cNvSpPr>
              <a:spLocks/>
            </p:cNvSpPr>
            <p:nvPr/>
          </p:nvSpPr>
          <p:spPr bwMode="auto">
            <a:xfrm>
              <a:off x="4125" y="1524"/>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19" name="Freeform 88">
              <a:extLst>
                <a:ext uri="{FF2B5EF4-FFF2-40B4-BE49-F238E27FC236}">
                  <a16:creationId xmlns:a16="http://schemas.microsoft.com/office/drawing/2014/main" id="{9085D987-20D4-4BDC-ADDA-A49241FADCB7}"/>
                </a:ext>
              </a:extLst>
            </p:cNvPr>
            <p:cNvSpPr>
              <a:spLocks/>
            </p:cNvSpPr>
            <p:nvPr/>
          </p:nvSpPr>
          <p:spPr bwMode="auto">
            <a:xfrm>
              <a:off x="4093" y="1557"/>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71" name="Oval 89">
              <a:extLst>
                <a:ext uri="{FF2B5EF4-FFF2-40B4-BE49-F238E27FC236}">
                  <a16:creationId xmlns:a16="http://schemas.microsoft.com/office/drawing/2014/main" id="{233F9ED5-C09D-4B7A-A01E-2A3DE056F077}"/>
                </a:ext>
              </a:extLst>
            </p:cNvPr>
            <p:cNvSpPr>
              <a:spLocks noChangeArrowheads="1"/>
            </p:cNvSpPr>
            <p:nvPr/>
          </p:nvSpPr>
          <p:spPr bwMode="auto">
            <a:xfrm rot="-720003">
              <a:off x="4114" y="1572"/>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121" name="Line 90">
              <a:extLst>
                <a:ext uri="{FF2B5EF4-FFF2-40B4-BE49-F238E27FC236}">
                  <a16:creationId xmlns:a16="http://schemas.microsoft.com/office/drawing/2014/main" id="{9D769C76-FC4C-46BC-9907-6FBC2CC162A3}"/>
                </a:ext>
              </a:extLst>
            </p:cNvPr>
            <p:cNvSpPr>
              <a:spLocks noChangeShapeType="1"/>
            </p:cNvSpPr>
            <p:nvPr/>
          </p:nvSpPr>
          <p:spPr bwMode="auto">
            <a:xfrm flipV="1">
              <a:off x="4165" y="1641"/>
              <a:ext cx="14"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22" name="Line 91">
              <a:extLst>
                <a:ext uri="{FF2B5EF4-FFF2-40B4-BE49-F238E27FC236}">
                  <a16:creationId xmlns:a16="http://schemas.microsoft.com/office/drawing/2014/main" id="{1A83E408-3CFD-4CA7-8F08-3206D143CEF4}"/>
                </a:ext>
              </a:extLst>
            </p:cNvPr>
            <p:cNvSpPr>
              <a:spLocks noChangeShapeType="1"/>
            </p:cNvSpPr>
            <p:nvPr/>
          </p:nvSpPr>
          <p:spPr bwMode="auto">
            <a:xfrm flipV="1">
              <a:off x="4164" y="1607"/>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23" name="Line 92">
              <a:extLst>
                <a:ext uri="{FF2B5EF4-FFF2-40B4-BE49-F238E27FC236}">
                  <a16:creationId xmlns:a16="http://schemas.microsoft.com/office/drawing/2014/main" id="{F085EA58-C24B-4505-8AB2-6FAED9E3A093}"/>
                </a:ext>
              </a:extLst>
            </p:cNvPr>
            <p:cNvSpPr>
              <a:spLocks noChangeShapeType="1"/>
            </p:cNvSpPr>
            <p:nvPr/>
          </p:nvSpPr>
          <p:spPr bwMode="auto">
            <a:xfrm flipV="1">
              <a:off x="4142" y="1665"/>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75" name="Oval 93">
              <a:extLst>
                <a:ext uri="{FF2B5EF4-FFF2-40B4-BE49-F238E27FC236}">
                  <a16:creationId xmlns:a16="http://schemas.microsoft.com/office/drawing/2014/main" id="{9CF47BCE-34DD-451A-B4EF-061F547EB527}"/>
                </a:ext>
              </a:extLst>
            </p:cNvPr>
            <p:cNvSpPr>
              <a:spLocks noChangeArrowheads="1"/>
            </p:cNvSpPr>
            <p:nvPr/>
          </p:nvSpPr>
          <p:spPr bwMode="auto">
            <a:xfrm rot="-720003">
              <a:off x="4098" y="1577"/>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nvGrpSpPr>
            <p:cNvPr id="7276" name="Group 94">
              <a:extLst>
                <a:ext uri="{FF2B5EF4-FFF2-40B4-BE49-F238E27FC236}">
                  <a16:creationId xmlns:a16="http://schemas.microsoft.com/office/drawing/2014/main" id="{D70E50E3-D35F-4D22-9E30-7BF0C24C8D3E}"/>
                </a:ext>
              </a:extLst>
            </p:cNvPr>
            <p:cNvGrpSpPr>
              <a:grpSpLocks/>
            </p:cNvGrpSpPr>
            <p:nvPr/>
          </p:nvGrpSpPr>
          <p:grpSpPr bwMode="auto">
            <a:xfrm>
              <a:off x="4152" y="1666"/>
              <a:ext cx="33" cy="28"/>
              <a:chOff x="3008" y="3015"/>
              <a:chExt cx="188" cy="158"/>
            </a:xfrm>
          </p:grpSpPr>
          <p:sp>
            <p:nvSpPr>
              <p:cNvPr id="142" name="Freeform 95">
                <a:extLst>
                  <a:ext uri="{FF2B5EF4-FFF2-40B4-BE49-F238E27FC236}">
                    <a16:creationId xmlns:a16="http://schemas.microsoft.com/office/drawing/2014/main" id="{BE66DA56-69F3-4FBB-8103-B6473523AA36}"/>
                  </a:ext>
                </a:extLst>
              </p:cNvPr>
              <p:cNvSpPr>
                <a:spLocks/>
              </p:cNvSpPr>
              <p:nvPr/>
            </p:nvSpPr>
            <p:spPr bwMode="auto">
              <a:xfrm>
                <a:off x="3011" y="3014"/>
                <a:ext cx="186" cy="149"/>
              </a:xfrm>
              <a:custGeom>
                <a:avLst/>
                <a:gdLst>
                  <a:gd name="T0" fmla="*/ 5 w 188"/>
                  <a:gd name="T1" fmla="*/ 40 h 152"/>
                  <a:gd name="T2" fmla="*/ 22 w 188"/>
                  <a:gd name="T3" fmla="*/ 100 h 152"/>
                  <a:gd name="T4" fmla="*/ 62 w 188"/>
                  <a:gd name="T5" fmla="*/ 147 h 152"/>
                  <a:gd name="T6" fmla="*/ 105 w 188"/>
                  <a:gd name="T7" fmla="*/ 130 h 152"/>
                  <a:gd name="T8" fmla="*/ 131 w 188"/>
                  <a:gd name="T9" fmla="*/ 79 h 152"/>
                  <a:gd name="T10" fmla="*/ 188 w 188"/>
                  <a:gd name="T11" fmla="*/ 28 h 152"/>
                  <a:gd name="T12" fmla="*/ 174 w 188"/>
                  <a:gd name="T13" fmla="*/ 2 h 152"/>
                  <a:gd name="T14" fmla="*/ 92 w 188"/>
                  <a:gd name="T15" fmla="*/ 15 h 152"/>
                  <a:gd name="T16" fmla="*/ 40 w 188"/>
                  <a:gd name="T17" fmla="*/ 12 h 152"/>
                  <a:gd name="T18" fmla="*/ 5 w 188"/>
                  <a:gd name="T19" fmla="*/ 4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8"/>
                  <a:gd name="T31" fmla="*/ 0 h 152"/>
                  <a:gd name="T32" fmla="*/ 188 w 188"/>
                  <a:gd name="T33" fmla="*/ 152 h 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8" h="152">
                    <a:moveTo>
                      <a:pt x="5" y="40"/>
                    </a:moveTo>
                    <a:cubicBezTo>
                      <a:pt x="0" y="56"/>
                      <a:pt x="11" y="82"/>
                      <a:pt x="22" y="100"/>
                    </a:cubicBezTo>
                    <a:cubicBezTo>
                      <a:pt x="31" y="118"/>
                      <a:pt x="48" y="143"/>
                      <a:pt x="62" y="147"/>
                    </a:cubicBezTo>
                    <a:cubicBezTo>
                      <a:pt x="76" y="152"/>
                      <a:pt x="94" y="142"/>
                      <a:pt x="105" y="130"/>
                    </a:cubicBezTo>
                    <a:cubicBezTo>
                      <a:pt x="116" y="117"/>
                      <a:pt x="122" y="99"/>
                      <a:pt x="131" y="79"/>
                    </a:cubicBezTo>
                    <a:cubicBezTo>
                      <a:pt x="140" y="66"/>
                      <a:pt x="181" y="41"/>
                      <a:pt x="188" y="28"/>
                    </a:cubicBezTo>
                    <a:cubicBezTo>
                      <a:pt x="188" y="25"/>
                      <a:pt x="172" y="1"/>
                      <a:pt x="174" y="2"/>
                    </a:cubicBezTo>
                    <a:cubicBezTo>
                      <a:pt x="158" y="0"/>
                      <a:pt x="115" y="14"/>
                      <a:pt x="92" y="15"/>
                    </a:cubicBezTo>
                    <a:cubicBezTo>
                      <a:pt x="71" y="12"/>
                      <a:pt x="54" y="8"/>
                      <a:pt x="40" y="12"/>
                    </a:cubicBezTo>
                    <a:cubicBezTo>
                      <a:pt x="25" y="16"/>
                      <a:pt x="9" y="23"/>
                      <a:pt x="5" y="40"/>
                    </a:cubicBezTo>
                    <a:close/>
                  </a:path>
                </a:pathLst>
              </a:custGeom>
              <a:solidFill>
                <a:srgbClr val="8080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94" name="Oval 96">
                <a:extLst>
                  <a:ext uri="{FF2B5EF4-FFF2-40B4-BE49-F238E27FC236}">
                    <a16:creationId xmlns:a16="http://schemas.microsoft.com/office/drawing/2014/main" id="{5616D4D9-00ED-426E-A82E-5ADF0529E159}"/>
                  </a:ext>
                </a:extLst>
              </p:cNvPr>
              <p:cNvSpPr>
                <a:spLocks noChangeArrowheads="1"/>
              </p:cNvSpPr>
              <p:nvPr/>
            </p:nvSpPr>
            <p:spPr bwMode="auto">
              <a:xfrm rot="-1545487">
                <a:off x="3025" y="3029"/>
                <a:ext cx="57" cy="142"/>
              </a:xfrm>
              <a:prstGeom prst="ellipse">
                <a:avLst/>
              </a:prstGeom>
              <a:solidFill>
                <a:srgbClr val="333300"/>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7277" name="AutoShape 97">
              <a:extLst>
                <a:ext uri="{FF2B5EF4-FFF2-40B4-BE49-F238E27FC236}">
                  <a16:creationId xmlns:a16="http://schemas.microsoft.com/office/drawing/2014/main" id="{A267F53F-371E-4151-A877-911053539FDA}"/>
                </a:ext>
              </a:extLst>
            </p:cNvPr>
            <p:cNvSpPr>
              <a:spLocks noChangeArrowheads="1"/>
            </p:cNvSpPr>
            <p:nvPr/>
          </p:nvSpPr>
          <p:spPr bwMode="auto">
            <a:xfrm rot="-2778544" flipH="1" flipV="1">
              <a:off x="4161" y="1580"/>
              <a:ext cx="98" cy="68"/>
            </a:xfrm>
            <a:prstGeom prst="parallelogram">
              <a:avLst>
                <a:gd name="adj" fmla="val 79598"/>
              </a:avLst>
            </a:prstGeom>
            <a:solidFill>
              <a:srgbClr val="808000"/>
            </a:solidFill>
            <a:ln w="6350">
              <a:solidFill>
                <a:srgbClr val="C0C0C0"/>
              </a:solidFill>
              <a:miter lim="800000"/>
              <a:headEnd/>
              <a:tailEnd/>
            </a:ln>
          </p:spPr>
          <p:txBody>
            <a:bodyPr vert="eaVert"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127" name="Freeform 98">
              <a:extLst>
                <a:ext uri="{FF2B5EF4-FFF2-40B4-BE49-F238E27FC236}">
                  <a16:creationId xmlns:a16="http://schemas.microsoft.com/office/drawing/2014/main" id="{4C799F55-250A-4612-AE2A-F24DC999C7B7}"/>
                </a:ext>
              </a:extLst>
            </p:cNvPr>
            <p:cNvSpPr>
              <a:spLocks/>
            </p:cNvSpPr>
            <p:nvPr/>
          </p:nvSpPr>
          <p:spPr bwMode="auto">
            <a:xfrm>
              <a:off x="4116" y="1524"/>
              <a:ext cx="83" cy="41"/>
            </a:xfrm>
            <a:custGeom>
              <a:avLst/>
              <a:gdLst>
                <a:gd name="T0" fmla="*/ 0 w 474"/>
                <a:gd name="T1" fmla="*/ 0 h 240"/>
                <a:gd name="T2" fmla="*/ 0 w 474"/>
                <a:gd name="T3" fmla="*/ 0 h 240"/>
                <a:gd name="T4" fmla="*/ 0 w 474"/>
                <a:gd name="T5" fmla="*/ 0 h 240"/>
                <a:gd name="T6" fmla="*/ 0 w 474"/>
                <a:gd name="T7" fmla="*/ 0 h 240"/>
                <a:gd name="T8" fmla="*/ 0 w 474"/>
                <a:gd name="T9" fmla="*/ 0 h 240"/>
                <a:gd name="T10" fmla="*/ 0 60000 65536"/>
                <a:gd name="T11" fmla="*/ 0 60000 65536"/>
                <a:gd name="T12" fmla="*/ 0 60000 65536"/>
                <a:gd name="T13" fmla="*/ 0 60000 65536"/>
                <a:gd name="T14" fmla="*/ 0 60000 65536"/>
                <a:gd name="T15" fmla="*/ 0 w 474"/>
                <a:gd name="T16" fmla="*/ 0 h 240"/>
                <a:gd name="T17" fmla="*/ 474 w 474"/>
                <a:gd name="T18" fmla="*/ 240 h 240"/>
              </a:gdLst>
              <a:ahLst/>
              <a:cxnLst>
                <a:cxn ang="T10">
                  <a:pos x="T0" y="T1"/>
                </a:cxn>
                <a:cxn ang="T11">
                  <a:pos x="T2" y="T3"/>
                </a:cxn>
                <a:cxn ang="T12">
                  <a:pos x="T4" y="T5"/>
                </a:cxn>
                <a:cxn ang="T13">
                  <a:pos x="T6" y="T7"/>
                </a:cxn>
                <a:cxn ang="T14">
                  <a:pos x="T8" y="T9"/>
                </a:cxn>
              </a:cxnLst>
              <a:rect l="T15" t="T16" r="T17" b="T18"/>
              <a:pathLst>
                <a:path w="474" h="240">
                  <a:moveTo>
                    <a:pt x="0" y="188"/>
                  </a:moveTo>
                  <a:lnTo>
                    <a:pt x="178" y="0"/>
                  </a:lnTo>
                  <a:lnTo>
                    <a:pt x="474" y="48"/>
                  </a:lnTo>
                  <a:lnTo>
                    <a:pt x="292" y="240"/>
                  </a:lnTo>
                  <a:lnTo>
                    <a:pt x="0" y="188"/>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28" name="Freeform 99">
              <a:extLst>
                <a:ext uri="{FF2B5EF4-FFF2-40B4-BE49-F238E27FC236}">
                  <a16:creationId xmlns:a16="http://schemas.microsoft.com/office/drawing/2014/main" id="{557920D1-1952-4AE0-9461-4FCB9E247144}"/>
                </a:ext>
              </a:extLst>
            </p:cNvPr>
            <p:cNvSpPr>
              <a:spLocks/>
            </p:cNvSpPr>
            <p:nvPr/>
          </p:nvSpPr>
          <p:spPr bwMode="auto">
            <a:xfrm>
              <a:off x="4093" y="1524"/>
              <a:ext cx="54" cy="52"/>
            </a:xfrm>
            <a:custGeom>
              <a:avLst/>
              <a:gdLst>
                <a:gd name="T0" fmla="*/ 0 w 314"/>
                <a:gd name="T1" fmla="*/ 0 h 290"/>
                <a:gd name="T2" fmla="*/ 0 w 314"/>
                <a:gd name="T3" fmla="*/ 0 h 290"/>
                <a:gd name="T4" fmla="*/ 0 w 314"/>
                <a:gd name="T5" fmla="*/ 0 h 290"/>
                <a:gd name="T6" fmla="*/ 0 w 314"/>
                <a:gd name="T7" fmla="*/ 0 h 290"/>
                <a:gd name="T8" fmla="*/ 0 w 314"/>
                <a:gd name="T9" fmla="*/ 0 h 290"/>
                <a:gd name="T10" fmla="*/ 0 60000 65536"/>
                <a:gd name="T11" fmla="*/ 0 60000 65536"/>
                <a:gd name="T12" fmla="*/ 0 60000 65536"/>
                <a:gd name="T13" fmla="*/ 0 60000 65536"/>
                <a:gd name="T14" fmla="*/ 0 60000 65536"/>
                <a:gd name="T15" fmla="*/ 0 w 314"/>
                <a:gd name="T16" fmla="*/ 0 h 290"/>
                <a:gd name="T17" fmla="*/ 314 w 314"/>
                <a:gd name="T18" fmla="*/ 290 h 290"/>
              </a:gdLst>
              <a:ahLst/>
              <a:cxnLst>
                <a:cxn ang="T10">
                  <a:pos x="T0" y="T1"/>
                </a:cxn>
                <a:cxn ang="T11">
                  <a:pos x="T2" y="T3"/>
                </a:cxn>
                <a:cxn ang="T12">
                  <a:pos x="T4" y="T5"/>
                </a:cxn>
                <a:cxn ang="T13">
                  <a:pos x="T6" y="T7"/>
                </a:cxn>
                <a:cxn ang="T14">
                  <a:pos x="T8" y="T9"/>
                </a:cxn>
              </a:cxnLst>
              <a:rect l="T15" t="T16" r="T17" b="T18"/>
              <a:pathLst>
                <a:path w="314" h="290">
                  <a:moveTo>
                    <a:pt x="314" y="0"/>
                  </a:moveTo>
                  <a:lnTo>
                    <a:pt x="132" y="186"/>
                  </a:lnTo>
                  <a:lnTo>
                    <a:pt x="0" y="290"/>
                  </a:lnTo>
                  <a:lnTo>
                    <a:pt x="174" y="104"/>
                  </a:lnTo>
                  <a:lnTo>
                    <a:pt x="314" y="0"/>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280" name="Group 100">
              <a:extLst>
                <a:ext uri="{FF2B5EF4-FFF2-40B4-BE49-F238E27FC236}">
                  <a16:creationId xmlns:a16="http://schemas.microsoft.com/office/drawing/2014/main" id="{11C04B12-F40A-49B0-9C06-1C8CB67FC306}"/>
                </a:ext>
              </a:extLst>
            </p:cNvPr>
            <p:cNvGrpSpPr>
              <a:grpSpLocks/>
            </p:cNvGrpSpPr>
            <p:nvPr/>
          </p:nvGrpSpPr>
          <p:grpSpPr bwMode="auto">
            <a:xfrm>
              <a:off x="4192" y="1506"/>
              <a:ext cx="143" cy="229"/>
              <a:chOff x="4192" y="1492"/>
              <a:chExt cx="143" cy="229"/>
            </a:xfrm>
          </p:grpSpPr>
          <p:sp>
            <p:nvSpPr>
              <p:cNvPr id="7289" name="AutoShape 101">
                <a:extLst>
                  <a:ext uri="{FF2B5EF4-FFF2-40B4-BE49-F238E27FC236}">
                    <a16:creationId xmlns:a16="http://schemas.microsoft.com/office/drawing/2014/main" id="{551B7322-1610-4A61-B95B-035B14FCB90E}"/>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0" name="AutoShape 102">
                <a:extLst>
                  <a:ext uri="{FF2B5EF4-FFF2-40B4-BE49-F238E27FC236}">
                    <a16:creationId xmlns:a16="http://schemas.microsoft.com/office/drawing/2014/main" id="{E9DFBBA8-E08E-4D58-8BA4-FE6C23BA858E}"/>
                  </a:ext>
                </a:extLst>
              </p:cNvPr>
              <p:cNvSpPr>
                <a:spLocks noChangeArrowheads="1"/>
              </p:cNvSpPr>
              <p:nvPr/>
            </p:nvSpPr>
            <p:spPr bwMode="auto">
              <a:xfrm rot="449281" flipH="1">
                <a:off x="4202" y="1553"/>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1" name="AutoShape 103">
                <a:extLst>
                  <a:ext uri="{FF2B5EF4-FFF2-40B4-BE49-F238E27FC236}">
                    <a16:creationId xmlns:a16="http://schemas.microsoft.com/office/drawing/2014/main" id="{02C185EA-90A9-451A-97EB-A952912E95BD}"/>
                  </a:ext>
                </a:extLst>
              </p:cNvPr>
              <p:cNvSpPr>
                <a:spLocks noChangeArrowheads="1"/>
              </p:cNvSpPr>
              <p:nvPr/>
            </p:nvSpPr>
            <p:spPr bwMode="auto">
              <a:xfrm rot="449281" flipH="1">
                <a:off x="4213" y="161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92" name="AutoShape 104">
                <a:extLst>
                  <a:ext uri="{FF2B5EF4-FFF2-40B4-BE49-F238E27FC236}">
                    <a16:creationId xmlns:a16="http://schemas.microsoft.com/office/drawing/2014/main" id="{DED658B8-AD12-41DB-A2C8-835504D3A259}"/>
                  </a:ext>
                </a:extLst>
              </p:cNvPr>
              <p:cNvSpPr>
                <a:spLocks noChangeArrowheads="1"/>
              </p:cNvSpPr>
              <p:nvPr/>
            </p:nvSpPr>
            <p:spPr bwMode="auto">
              <a:xfrm rot="449281" flipH="1">
                <a:off x="4222" y="1671"/>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130" name="Line 105">
              <a:extLst>
                <a:ext uri="{FF2B5EF4-FFF2-40B4-BE49-F238E27FC236}">
                  <a16:creationId xmlns:a16="http://schemas.microsoft.com/office/drawing/2014/main" id="{C881843F-7E9B-4DEA-8AED-3AA513B984C0}"/>
                </a:ext>
              </a:extLst>
            </p:cNvPr>
            <p:cNvSpPr>
              <a:spLocks noChangeShapeType="1"/>
            </p:cNvSpPr>
            <p:nvPr/>
          </p:nvSpPr>
          <p:spPr bwMode="auto">
            <a:xfrm flipH="1">
              <a:off x="4067" y="1673"/>
              <a:ext cx="57" cy="29"/>
            </a:xfrm>
            <a:prstGeom prst="line">
              <a:avLst/>
            </a:pr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1" name="Freeform 106">
              <a:extLst>
                <a:ext uri="{FF2B5EF4-FFF2-40B4-BE49-F238E27FC236}">
                  <a16:creationId xmlns:a16="http://schemas.microsoft.com/office/drawing/2014/main" id="{0568D9AE-EFDD-4D8E-82AA-A1AE69ECDDDD}"/>
                </a:ext>
              </a:extLst>
            </p:cNvPr>
            <p:cNvSpPr>
              <a:spLocks/>
            </p:cNvSpPr>
            <p:nvPr/>
          </p:nvSpPr>
          <p:spPr bwMode="auto">
            <a:xfrm>
              <a:off x="4098" y="1593"/>
              <a:ext cx="20" cy="8"/>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2" name="Freeform 107">
              <a:extLst>
                <a:ext uri="{FF2B5EF4-FFF2-40B4-BE49-F238E27FC236}">
                  <a16:creationId xmlns:a16="http://schemas.microsoft.com/office/drawing/2014/main" id="{6BF1E0D7-1B39-4E4B-8729-1FD246E5386D}"/>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3" name="Freeform 108">
              <a:extLst>
                <a:ext uri="{FF2B5EF4-FFF2-40B4-BE49-F238E27FC236}">
                  <a16:creationId xmlns:a16="http://schemas.microsoft.com/office/drawing/2014/main" id="{07BDC0E6-8165-4CB4-8E83-B4857B7441F7}"/>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4" name="Freeform 109">
              <a:extLst>
                <a:ext uri="{FF2B5EF4-FFF2-40B4-BE49-F238E27FC236}">
                  <a16:creationId xmlns:a16="http://schemas.microsoft.com/office/drawing/2014/main" id="{A722FE84-1BF3-4992-9B6B-F98A5556BFB5}"/>
                </a:ext>
              </a:extLst>
            </p:cNvPr>
            <p:cNvSpPr>
              <a:spLocks/>
            </p:cNvSpPr>
            <p:nvPr/>
          </p:nvSpPr>
          <p:spPr bwMode="auto">
            <a:xfrm>
              <a:off x="4098"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5" name="Freeform 110">
              <a:extLst>
                <a:ext uri="{FF2B5EF4-FFF2-40B4-BE49-F238E27FC236}">
                  <a16:creationId xmlns:a16="http://schemas.microsoft.com/office/drawing/2014/main" id="{F2C6D522-E05E-4700-A2A2-26579D322CD0}"/>
                </a:ext>
              </a:extLst>
            </p:cNvPr>
            <p:cNvSpPr>
              <a:spLocks/>
            </p:cNvSpPr>
            <p:nvPr/>
          </p:nvSpPr>
          <p:spPr bwMode="auto">
            <a:xfrm>
              <a:off x="4127"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6" name="Freeform 111">
              <a:extLst>
                <a:ext uri="{FF2B5EF4-FFF2-40B4-BE49-F238E27FC236}">
                  <a16:creationId xmlns:a16="http://schemas.microsoft.com/office/drawing/2014/main" id="{2C836016-AEBC-4A3E-BD4E-30C44EB6CAB2}"/>
                </a:ext>
              </a:extLst>
            </p:cNvPr>
            <p:cNvSpPr>
              <a:spLocks/>
            </p:cNvSpPr>
            <p:nvPr/>
          </p:nvSpPr>
          <p:spPr bwMode="auto">
            <a:xfrm>
              <a:off x="4125" y="1599"/>
              <a:ext cx="21" cy="6"/>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37" name="Freeform 112">
              <a:extLst>
                <a:ext uri="{FF2B5EF4-FFF2-40B4-BE49-F238E27FC236}">
                  <a16:creationId xmlns:a16="http://schemas.microsoft.com/office/drawing/2014/main" id="{188AC11B-9F9A-4974-A928-DCBE3D65B0FC}"/>
                </a:ext>
              </a:extLst>
            </p:cNvPr>
            <p:cNvSpPr>
              <a:spLocks/>
            </p:cNvSpPr>
            <p:nvPr/>
          </p:nvSpPr>
          <p:spPr bwMode="auto">
            <a:xfrm>
              <a:off x="4098"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pic>
        <p:nvPicPr>
          <p:cNvPr id="7187" name="Picture 114">
            <a:extLst>
              <a:ext uri="{FF2B5EF4-FFF2-40B4-BE49-F238E27FC236}">
                <a16:creationId xmlns:a16="http://schemas.microsoft.com/office/drawing/2014/main" id="{D7769333-51C8-4041-9246-AC9244A9F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76925">
            <a:off x="8784143" y="776831"/>
            <a:ext cx="755976" cy="44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8" name="Picture 9" descr="BL00310_">
            <a:extLst>
              <a:ext uri="{FF2B5EF4-FFF2-40B4-BE49-F238E27FC236}">
                <a16:creationId xmlns:a16="http://schemas.microsoft.com/office/drawing/2014/main" id="{4406641D-4DE2-4AA9-8424-AEBE685B4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9519" y="1906101"/>
            <a:ext cx="1106331" cy="1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Line 7">
            <a:extLst>
              <a:ext uri="{FF2B5EF4-FFF2-40B4-BE49-F238E27FC236}">
                <a16:creationId xmlns:a16="http://schemas.microsoft.com/office/drawing/2014/main" id="{BEA9C26C-CE30-45A6-8C1B-4E6FA5491798}"/>
              </a:ext>
            </a:extLst>
          </p:cNvPr>
          <p:cNvSpPr>
            <a:spLocks noChangeShapeType="1"/>
          </p:cNvSpPr>
          <p:nvPr/>
        </p:nvSpPr>
        <p:spPr bwMode="auto">
          <a:xfrm flipH="1">
            <a:off x="10225189" y="1780974"/>
            <a:ext cx="450457" cy="400406"/>
          </a:xfrm>
          <a:prstGeom prst="line">
            <a:avLst/>
          </a:prstGeom>
          <a:noFill/>
          <a:ln w="9525">
            <a:solidFill>
              <a:schemeClr val="tx1"/>
            </a:solidFill>
            <a:round/>
            <a:headEnd/>
            <a:tailEnd type="triangle" w="med" len="me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190" name="Group 265">
            <a:extLst>
              <a:ext uri="{FF2B5EF4-FFF2-40B4-BE49-F238E27FC236}">
                <a16:creationId xmlns:a16="http://schemas.microsoft.com/office/drawing/2014/main" id="{EC5042FA-351A-4796-A914-B242952159EA}"/>
              </a:ext>
            </a:extLst>
          </p:cNvPr>
          <p:cNvGrpSpPr>
            <a:grpSpLocks/>
          </p:cNvGrpSpPr>
          <p:nvPr/>
        </p:nvGrpSpPr>
        <p:grpSpPr bwMode="auto">
          <a:xfrm rot="1912776">
            <a:off x="10125088" y="2112561"/>
            <a:ext cx="200203" cy="200203"/>
            <a:chOff x="4944" y="2352"/>
            <a:chExt cx="192" cy="192"/>
          </a:xfrm>
        </p:grpSpPr>
        <p:sp>
          <p:nvSpPr>
            <p:cNvPr id="152" name="Line 266">
              <a:extLst>
                <a:ext uri="{FF2B5EF4-FFF2-40B4-BE49-F238E27FC236}">
                  <a16:creationId xmlns:a16="http://schemas.microsoft.com/office/drawing/2014/main" id="{16BE2E65-DC7C-4F30-9BDF-EC32A418A1D0}"/>
                </a:ext>
              </a:extLst>
            </p:cNvPr>
            <p:cNvSpPr>
              <a:spLocks noChangeShapeType="1"/>
            </p:cNvSpPr>
            <p:nvPr/>
          </p:nvSpPr>
          <p:spPr bwMode="auto">
            <a:xfrm flipH="1">
              <a:off x="4944" y="2352"/>
              <a:ext cx="192" cy="192"/>
            </a:xfrm>
            <a:prstGeom prst="line">
              <a:avLst/>
            </a:prstGeom>
            <a:noFill/>
            <a:ln w="28575">
              <a:solidFill>
                <a:schemeClr val="tx1"/>
              </a:solidFill>
              <a:round/>
              <a:headEnd/>
              <a:tailEnd/>
            </a:ln>
          </p:spPr>
          <p:txBody>
            <a:bodyPr wrap="none">
              <a:spAutoFit/>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53" name="Line 267">
              <a:extLst>
                <a:ext uri="{FF2B5EF4-FFF2-40B4-BE49-F238E27FC236}">
                  <a16:creationId xmlns:a16="http://schemas.microsoft.com/office/drawing/2014/main" id="{3D4AFEE8-4761-4A74-AA29-47CFDF446693}"/>
                </a:ext>
              </a:extLst>
            </p:cNvPr>
            <p:cNvSpPr>
              <a:spLocks noChangeShapeType="1"/>
            </p:cNvSpPr>
            <p:nvPr/>
          </p:nvSpPr>
          <p:spPr bwMode="auto">
            <a:xfrm>
              <a:off x="4944" y="2352"/>
              <a:ext cx="192" cy="192"/>
            </a:xfrm>
            <a:prstGeom prst="line">
              <a:avLst/>
            </a:prstGeom>
            <a:noFill/>
            <a:ln w="28575">
              <a:solidFill>
                <a:schemeClr val="tx1"/>
              </a:solidFill>
              <a:round/>
              <a:headEnd/>
              <a:tailEnd/>
            </a:ln>
          </p:spPr>
          <p:txBody>
            <a:bodyPr wrap="none">
              <a:spAutoFit/>
            </a:bodyPr>
            <a:lstStyle/>
            <a:p>
              <a:pPr>
                <a:defRPr/>
              </a:pPr>
              <a:endParaRPr lang="ja-JP" altLang="en-US" sz="690">
                <a:latin typeface="メイリオ" pitchFamily="50" charset="-128"/>
                <a:ea typeface="メイリオ" pitchFamily="50" charset="-128"/>
                <a:cs typeface="メイリオ" pitchFamily="50" charset="-128"/>
              </a:endParaRPr>
            </a:p>
          </p:txBody>
        </p:sp>
      </p:grpSp>
      <p:grpSp>
        <p:nvGrpSpPr>
          <p:cNvPr id="7191" name="Group 81">
            <a:extLst>
              <a:ext uri="{FF2B5EF4-FFF2-40B4-BE49-F238E27FC236}">
                <a16:creationId xmlns:a16="http://schemas.microsoft.com/office/drawing/2014/main" id="{BA15B04F-A6DC-4EC2-BBDB-642617E9616C}"/>
              </a:ext>
            </a:extLst>
          </p:cNvPr>
          <p:cNvGrpSpPr>
            <a:grpSpLocks/>
          </p:cNvGrpSpPr>
          <p:nvPr/>
        </p:nvGrpSpPr>
        <p:grpSpPr bwMode="auto">
          <a:xfrm flipH="1">
            <a:off x="10675646" y="1580772"/>
            <a:ext cx="278408" cy="211673"/>
            <a:chOff x="3999" y="1480"/>
            <a:chExt cx="336" cy="255"/>
          </a:xfrm>
        </p:grpSpPr>
        <p:grpSp>
          <p:nvGrpSpPr>
            <p:cNvPr id="7235" name="Group 82">
              <a:extLst>
                <a:ext uri="{FF2B5EF4-FFF2-40B4-BE49-F238E27FC236}">
                  <a16:creationId xmlns:a16="http://schemas.microsoft.com/office/drawing/2014/main" id="{24E17A4E-5E72-4E57-8064-1B51DEBF1BCE}"/>
                </a:ext>
              </a:extLst>
            </p:cNvPr>
            <p:cNvGrpSpPr>
              <a:grpSpLocks/>
            </p:cNvGrpSpPr>
            <p:nvPr/>
          </p:nvGrpSpPr>
          <p:grpSpPr bwMode="auto">
            <a:xfrm>
              <a:off x="3999" y="1480"/>
              <a:ext cx="143" cy="229"/>
              <a:chOff x="4192" y="1492"/>
              <a:chExt cx="143" cy="229"/>
            </a:xfrm>
          </p:grpSpPr>
          <p:sp>
            <p:nvSpPr>
              <p:cNvPr id="7262" name="AutoShape 83">
                <a:extLst>
                  <a:ext uri="{FF2B5EF4-FFF2-40B4-BE49-F238E27FC236}">
                    <a16:creationId xmlns:a16="http://schemas.microsoft.com/office/drawing/2014/main" id="{CC5A49DE-4003-415C-B03E-6A294DC40852}"/>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63" name="AutoShape 84">
                <a:extLst>
                  <a:ext uri="{FF2B5EF4-FFF2-40B4-BE49-F238E27FC236}">
                    <a16:creationId xmlns:a16="http://schemas.microsoft.com/office/drawing/2014/main" id="{78377630-79B3-4CE5-A5BB-1E83B6E116DF}"/>
                  </a:ext>
                </a:extLst>
              </p:cNvPr>
              <p:cNvSpPr>
                <a:spLocks noChangeArrowheads="1"/>
              </p:cNvSpPr>
              <p:nvPr/>
            </p:nvSpPr>
            <p:spPr bwMode="auto">
              <a:xfrm rot="449281" flipH="1">
                <a:off x="4202" y="1552"/>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64" name="AutoShape 85">
                <a:extLst>
                  <a:ext uri="{FF2B5EF4-FFF2-40B4-BE49-F238E27FC236}">
                    <a16:creationId xmlns:a16="http://schemas.microsoft.com/office/drawing/2014/main" id="{4E735AEB-01EC-4E07-9C1F-A53072D908D6}"/>
                  </a:ext>
                </a:extLst>
              </p:cNvPr>
              <p:cNvSpPr>
                <a:spLocks noChangeArrowheads="1"/>
              </p:cNvSpPr>
              <p:nvPr/>
            </p:nvSpPr>
            <p:spPr bwMode="auto">
              <a:xfrm rot="449281" flipH="1">
                <a:off x="4213" y="1611"/>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65" name="AutoShape 86">
                <a:extLst>
                  <a:ext uri="{FF2B5EF4-FFF2-40B4-BE49-F238E27FC236}">
                    <a16:creationId xmlns:a16="http://schemas.microsoft.com/office/drawing/2014/main" id="{30882A76-4459-4DE3-AB33-09C292C68AB6}"/>
                  </a:ext>
                </a:extLst>
              </p:cNvPr>
              <p:cNvSpPr>
                <a:spLocks noChangeArrowheads="1"/>
              </p:cNvSpPr>
              <p:nvPr/>
            </p:nvSpPr>
            <p:spPr bwMode="auto">
              <a:xfrm rot="449281" flipH="1">
                <a:off x="4222" y="1669"/>
                <a:ext cx="113" cy="49"/>
              </a:xfrm>
              <a:prstGeom prst="parallelogram">
                <a:avLst>
                  <a:gd name="adj" fmla="val 31859"/>
                </a:avLst>
              </a:prstGeom>
              <a:solidFill>
                <a:srgbClr val="666633"/>
              </a:solidFill>
              <a:ln w="3175">
                <a:solidFill>
                  <a:srgbClr val="C0C0C0"/>
                </a:solidFill>
                <a:miter lim="800000"/>
                <a:headEnd/>
                <a:tailEnd/>
              </a:ln>
            </p:spPr>
            <p:txBody>
              <a:bodyPr wrap="none" anchor="ctr"/>
              <a:lstStyle>
                <a:lvl1pPr marL="342900" indent="-34290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lvl="1">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156" name="Freeform 87">
              <a:extLst>
                <a:ext uri="{FF2B5EF4-FFF2-40B4-BE49-F238E27FC236}">
                  <a16:creationId xmlns:a16="http://schemas.microsoft.com/office/drawing/2014/main" id="{82796085-9416-4E4B-8441-905A0EA9F8D4}"/>
                </a:ext>
              </a:extLst>
            </p:cNvPr>
            <p:cNvSpPr>
              <a:spLocks/>
            </p:cNvSpPr>
            <p:nvPr/>
          </p:nvSpPr>
          <p:spPr bwMode="auto">
            <a:xfrm>
              <a:off x="4125" y="1524"/>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57" name="Freeform 88">
              <a:extLst>
                <a:ext uri="{FF2B5EF4-FFF2-40B4-BE49-F238E27FC236}">
                  <a16:creationId xmlns:a16="http://schemas.microsoft.com/office/drawing/2014/main" id="{C42D7B92-C6C7-4FBF-AF25-7889B16EDC75}"/>
                </a:ext>
              </a:extLst>
            </p:cNvPr>
            <p:cNvSpPr>
              <a:spLocks/>
            </p:cNvSpPr>
            <p:nvPr/>
          </p:nvSpPr>
          <p:spPr bwMode="auto">
            <a:xfrm>
              <a:off x="4093" y="1557"/>
              <a:ext cx="108" cy="139"/>
            </a:xfrm>
            <a:custGeom>
              <a:avLst/>
              <a:gdLst>
                <a:gd name="T0" fmla="*/ 0 w 538"/>
                <a:gd name="T1" fmla="*/ 0 h 879"/>
                <a:gd name="T2" fmla="*/ 0 w 538"/>
                <a:gd name="T3" fmla="*/ 0 h 879"/>
                <a:gd name="T4" fmla="*/ 0 w 538"/>
                <a:gd name="T5" fmla="*/ 0 h 879"/>
                <a:gd name="T6" fmla="*/ 0 w 538"/>
                <a:gd name="T7" fmla="*/ 0 h 879"/>
                <a:gd name="T8" fmla="*/ 0 w 538"/>
                <a:gd name="T9" fmla="*/ 0 h 879"/>
                <a:gd name="T10" fmla="*/ 0 w 538"/>
                <a:gd name="T11" fmla="*/ 0 h 879"/>
                <a:gd name="T12" fmla="*/ 0 w 538"/>
                <a:gd name="T13" fmla="*/ 0 h 879"/>
                <a:gd name="T14" fmla="*/ 0 w 538"/>
                <a:gd name="T15" fmla="*/ 0 h 879"/>
                <a:gd name="T16" fmla="*/ 0 w 538"/>
                <a:gd name="T17" fmla="*/ 0 h 8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879"/>
                <a:gd name="T29" fmla="*/ 538 w 538"/>
                <a:gd name="T30" fmla="*/ 879 h 8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879">
                  <a:moveTo>
                    <a:pt x="538" y="737"/>
                  </a:moveTo>
                  <a:lnTo>
                    <a:pt x="482" y="199"/>
                  </a:lnTo>
                  <a:lnTo>
                    <a:pt x="368" y="57"/>
                  </a:lnTo>
                  <a:lnTo>
                    <a:pt x="113" y="0"/>
                  </a:lnTo>
                  <a:lnTo>
                    <a:pt x="0" y="113"/>
                  </a:lnTo>
                  <a:lnTo>
                    <a:pt x="56" y="680"/>
                  </a:lnTo>
                  <a:lnTo>
                    <a:pt x="141" y="822"/>
                  </a:lnTo>
                  <a:lnTo>
                    <a:pt x="397" y="879"/>
                  </a:lnTo>
                  <a:lnTo>
                    <a:pt x="538" y="737"/>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38" name="Oval 89">
              <a:extLst>
                <a:ext uri="{FF2B5EF4-FFF2-40B4-BE49-F238E27FC236}">
                  <a16:creationId xmlns:a16="http://schemas.microsoft.com/office/drawing/2014/main" id="{DC74B161-AD5F-4785-8ED2-27E5F7D1B9C3}"/>
                </a:ext>
              </a:extLst>
            </p:cNvPr>
            <p:cNvSpPr>
              <a:spLocks noChangeArrowheads="1"/>
            </p:cNvSpPr>
            <p:nvPr/>
          </p:nvSpPr>
          <p:spPr bwMode="auto">
            <a:xfrm rot="-720003">
              <a:off x="4114" y="1572"/>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159" name="Line 90">
              <a:extLst>
                <a:ext uri="{FF2B5EF4-FFF2-40B4-BE49-F238E27FC236}">
                  <a16:creationId xmlns:a16="http://schemas.microsoft.com/office/drawing/2014/main" id="{92BE5AD3-99A5-49D6-B44F-29DA9F41C40E}"/>
                </a:ext>
              </a:extLst>
            </p:cNvPr>
            <p:cNvSpPr>
              <a:spLocks noChangeShapeType="1"/>
            </p:cNvSpPr>
            <p:nvPr/>
          </p:nvSpPr>
          <p:spPr bwMode="auto">
            <a:xfrm flipV="1">
              <a:off x="4165" y="1641"/>
              <a:ext cx="14"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60" name="Line 91">
              <a:extLst>
                <a:ext uri="{FF2B5EF4-FFF2-40B4-BE49-F238E27FC236}">
                  <a16:creationId xmlns:a16="http://schemas.microsoft.com/office/drawing/2014/main" id="{744608F6-8FC0-41BF-B90E-05348E0DAC0B}"/>
                </a:ext>
              </a:extLst>
            </p:cNvPr>
            <p:cNvSpPr>
              <a:spLocks noChangeShapeType="1"/>
            </p:cNvSpPr>
            <p:nvPr/>
          </p:nvSpPr>
          <p:spPr bwMode="auto">
            <a:xfrm flipV="1">
              <a:off x="4164" y="1607"/>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61" name="Line 92">
              <a:extLst>
                <a:ext uri="{FF2B5EF4-FFF2-40B4-BE49-F238E27FC236}">
                  <a16:creationId xmlns:a16="http://schemas.microsoft.com/office/drawing/2014/main" id="{26592C44-BCAC-40B4-BFAA-E956419EB6CF}"/>
                </a:ext>
              </a:extLst>
            </p:cNvPr>
            <p:cNvSpPr>
              <a:spLocks noChangeShapeType="1"/>
            </p:cNvSpPr>
            <p:nvPr/>
          </p:nvSpPr>
          <p:spPr bwMode="auto">
            <a:xfrm flipV="1">
              <a:off x="4142" y="1665"/>
              <a:ext cx="15" cy="5"/>
            </a:xfrm>
            <a:prstGeom prst="line">
              <a:avLst/>
            </a:prstGeom>
            <a:no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42" name="Oval 93">
              <a:extLst>
                <a:ext uri="{FF2B5EF4-FFF2-40B4-BE49-F238E27FC236}">
                  <a16:creationId xmlns:a16="http://schemas.microsoft.com/office/drawing/2014/main" id="{84E2D70B-5984-4EFE-9A4B-BE7DC33C4B9F}"/>
                </a:ext>
              </a:extLst>
            </p:cNvPr>
            <p:cNvSpPr>
              <a:spLocks noChangeArrowheads="1"/>
            </p:cNvSpPr>
            <p:nvPr/>
          </p:nvSpPr>
          <p:spPr bwMode="auto">
            <a:xfrm rot="-720003">
              <a:off x="4098" y="1577"/>
              <a:ext cx="68" cy="94"/>
            </a:xfrm>
            <a:prstGeom prst="ellipse">
              <a:avLst/>
            </a:prstGeom>
            <a:solidFill>
              <a:schemeClr val="bg2"/>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nvGrpSpPr>
            <p:cNvPr id="7243" name="Group 94">
              <a:extLst>
                <a:ext uri="{FF2B5EF4-FFF2-40B4-BE49-F238E27FC236}">
                  <a16:creationId xmlns:a16="http://schemas.microsoft.com/office/drawing/2014/main" id="{4902C444-336C-412D-8F37-94269BB26C1F}"/>
                </a:ext>
              </a:extLst>
            </p:cNvPr>
            <p:cNvGrpSpPr>
              <a:grpSpLocks/>
            </p:cNvGrpSpPr>
            <p:nvPr/>
          </p:nvGrpSpPr>
          <p:grpSpPr bwMode="auto">
            <a:xfrm>
              <a:off x="4152" y="1666"/>
              <a:ext cx="33" cy="28"/>
              <a:chOff x="3008" y="3015"/>
              <a:chExt cx="188" cy="158"/>
            </a:xfrm>
          </p:grpSpPr>
          <p:sp>
            <p:nvSpPr>
              <p:cNvPr id="180" name="Freeform 95">
                <a:extLst>
                  <a:ext uri="{FF2B5EF4-FFF2-40B4-BE49-F238E27FC236}">
                    <a16:creationId xmlns:a16="http://schemas.microsoft.com/office/drawing/2014/main" id="{E960FE42-F6D8-450A-9846-9ABD42744D0A}"/>
                  </a:ext>
                </a:extLst>
              </p:cNvPr>
              <p:cNvSpPr>
                <a:spLocks/>
              </p:cNvSpPr>
              <p:nvPr/>
            </p:nvSpPr>
            <p:spPr bwMode="auto">
              <a:xfrm>
                <a:off x="3011" y="3014"/>
                <a:ext cx="186" cy="149"/>
              </a:xfrm>
              <a:custGeom>
                <a:avLst/>
                <a:gdLst>
                  <a:gd name="T0" fmla="*/ 5 w 188"/>
                  <a:gd name="T1" fmla="*/ 40 h 152"/>
                  <a:gd name="T2" fmla="*/ 22 w 188"/>
                  <a:gd name="T3" fmla="*/ 100 h 152"/>
                  <a:gd name="T4" fmla="*/ 62 w 188"/>
                  <a:gd name="T5" fmla="*/ 147 h 152"/>
                  <a:gd name="T6" fmla="*/ 105 w 188"/>
                  <a:gd name="T7" fmla="*/ 130 h 152"/>
                  <a:gd name="T8" fmla="*/ 131 w 188"/>
                  <a:gd name="T9" fmla="*/ 79 h 152"/>
                  <a:gd name="T10" fmla="*/ 188 w 188"/>
                  <a:gd name="T11" fmla="*/ 28 h 152"/>
                  <a:gd name="T12" fmla="*/ 174 w 188"/>
                  <a:gd name="T13" fmla="*/ 2 h 152"/>
                  <a:gd name="T14" fmla="*/ 92 w 188"/>
                  <a:gd name="T15" fmla="*/ 15 h 152"/>
                  <a:gd name="T16" fmla="*/ 40 w 188"/>
                  <a:gd name="T17" fmla="*/ 12 h 152"/>
                  <a:gd name="T18" fmla="*/ 5 w 188"/>
                  <a:gd name="T19" fmla="*/ 4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8"/>
                  <a:gd name="T31" fmla="*/ 0 h 152"/>
                  <a:gd name="T32" fmla="*/ 188 w 188"/>
                  <a:gd name="T33" fmla="*/ 152 h 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8" h="152">
                    <a:moveTo>
                      <a:pt x="5" y="40"/>
                    </a:moveTo>
                    <a:cubicBezTo>
                      <a:pt x="0" y="56"/>
                      <a:pt x="11" y="82"/>
                      <a:pt x="22" y="100"/>
                    </a:cubicBezTo>
                    <a:cubicBezTo>
                      <a:pt x="31" y="118"/>
                      <a:pt x="48" y="143"/>
                      <a:pt x="62" y="147"/>
                    </a:cubicBezTo>
                    <a:cubicBezTo>
                      <a:pt x="76" y="152"/>
                      <a:pt x="94" y="142"/>
                      <a:pt x="105" y="130"/>
                    </a:cubicBezTo>
                    <a:cubicBezTo>
                      <a:pt x="116" y="117"/>
                      <a:pt x="122" y="99"/>
                      <a:pt x="131" y="79"/>
                    </a:cubicBezTo>
                    <a:cubicBezTo>
                      <a:pt x="140" y="66"/>
                      <a:pt x="181" y="41"/>
                      <a:pt x="188" y="28"/>
                    </a:cubicBezTo>
                    <a:cubicBezTo>
                      <a:pt x="188" y="25"/>
                      <a:pt x="172" y="1"/>
                      <a:pt x="174" y="2"/>
                    </a:cubicBezTo>
                    <a:cubicBezTo>
                      <a:pt x="158" y="0"/>
                      <a:pt x="115" y="14"/>
                      <a:pt x="92" y="15"/>
                    </a:cubicBezTo>
                    <a:cubicBezTo>
                      <a:pt x="71" y="12"/>
                      <a:pt x="54" y="8"/>
                      <a:pt x="40" y="12"/>
                    </a:cubicBezTo>
                    <a:cubicBezTo>
                      <a:pt x="25" y="16"/>
                      <a:pt x="9" y="23"/>
                      <a:pt x="5" y="40"/>
                    </a:cubicBezTo>
                    <a:close/>
                  </a:path>
                </a:pathLst>
              </a:custGeom>
              <a:solidFill>
                <a:srgbClr val="8080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261" name="Oval 96">
                <a:extLst>
                  <a:ext uri="{FF2B5EF4-FFF2-40B4-BE49-F238E27FC236}">
                    <a16:creationId xmlns:a16="http://schemas.microsoft.com/office/drawing/2014/main" id="{8AB76BC4-E58A-4B2C-91BF-F85D48D2CF50}"/>
                  </a:ext>
                </a:extLst>
              </p:cNvPr>
              <p:cNvSpPr>
                <a:spLocks noChangeArrowheads="1"/>
              </p:cNvSpPr>
              <p:nvPr/>
            </p:nvSpPr>
            <p:spPr bwMode="auto">
              <a:xfrm rot="-1545487">
                <a:off x="3025" y="3029"/>
                <a:ext cx="57" cy="142"/>
              </a:xfrm>
              <a:prstGeom prst="ellipse">
                <a:avLst/>
              </a:prstGeom>
              <a:solidFill>
                <a:srgbClr val="333300"/>
              </a:solidFill>
              <a:ln w="6350">
                <a:solidFill>
                  <a:srgbClr val="C0C0C0"/>
                </a:solidFill>
                <a:round/>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7244" name="AutoShape 97">
              <a:extLst>
                <a:ext uri="{FF2B5EF4-FFF2-40B4-BE49-F238E27FC236}">
                  <a16:creationId xmlns:a16="http://schemas.microsoft.com/office/drawing/2014/main" id="{F3AB773F-7F29-4521-9555-5F1EF29DBF3C}"/>
                </a:ext>
              </a:extLst>
            </p:cNvPr>
            <p:cNvSpPr>
              <a:spLocks noChangeArrowheads="1"/>
            </p:cNvSpPr>
            <p:nvPr/>
          </p:nvSpPr>
          <p:spPr bwMode="auto">
            <a:xfrm rot="-2778544" flipH="1" flipV="1">
              <a:off x="4161" y="1580"/>
              <a:ext cx="98" cy="68"/>
            </a:xfrm>
            <a:prstGeom prst="parallelogram">
              <a:avLst>
                <a:gd name="adj" fmla="val 79598"/>
              </a:avLst>
            </a:prstGeom>
            <a:solidFill>
              <a:srgbClr val="808000"/>
            </a:solidFill>
            <a:ln w="6350">
              <a:solidFill>
                <a:srgbClr val="C0C0C0"/>
              </a:solidFill>
              <a:miter lim="800000"/>
              <a:headEnd/>
              <a:tailEnd/>
            </a:ln>
          </p:spPr>
          <p:txBody>
            <a:bodyPr vert="eaVert"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165" name="Freeform 98">
              <a:extLst>
                <a:ext uri="{FF2B5EF4-FFF2-40B4-BE49-F238E27FC236}">
                  <a16:creationId xmlns:a16="http://schemas.microsoft.com/office/drawing/2014/main" id="{4D4A2540-0A29-4D82-AA0B-1B2627BF1AD2}"/>
                </a:ext>
              </a:extLst>
            </p:cNvPr>
            <p:cNvSpPr>
              <a:spLocks/>
            </p:cNvSpPr>
            <p:nvPr/>
          </p:nvSpPr>
          <p:spPr bwMode="auto">
            <a:xfrm>
              <a:off x="4116" y="1524"/>
              <a:ext cx="83" cy="41"/>
            </a:xfrm>
            <a:custGeom>
              <a:avLst/>
              <a:gdLst>
                <a:gd name="T0" fmla="*/ 0 w 474"/>
                <a:gd name="T1" fmla="*/ 0 h 240"/>
                <a:gd name="T2" fmla="*/ 0 w 474"/>
                <a:gd name="T3" fmla="*/ 0 h 240"/>
                <a:gd name="T4" fmla="*/ 0 w 474"/>
                <a:gd name="T5" fmla="*/ 0 h 240"/>
                <a:gd name="T6" fmla="*/ 0 w 474"/>
                <a:gd name="T7" fmla="*/ 0 h 240"/>
                <a:gd name="T8" fmla="*/ 0 w 474"/>
                <a:gd name="T9" fmla="*/ 0 h 240"/>
                <a:gd name="T10" fmla="*/ 0 60000 65536"/>
                <a:gd name="T11" fmla="*/ 0 60000 65536"/>
                <a:gd name="T12" fmla="*/ 0 60000 65536"/>
                <a:gd name="T13" fmla="*/ 0 60000 65536"/>
                <a:gd name="T14" fmla="*/ 0 60000 65536"/>
                <a:gd name="T15" fmla="*/ 0 w 474"/>
                <a:gd name="T16" fmla="*/ 0 h 240"/>
                <a:gd name="T17" fmla="*/ 474 w 474"/>
                <a:gd name="T18" fmla="*/ 240 h 240"/>
              </a:gdLst>
              <a:ahLst/>
              <a:cxnLst>
                <a:cxn ang="T10">
                  <a:pos x="T0" y="T1"/>
                </a:cxn>
                <a:cxn ang="T11">
                  <a:pos x="T2" y="T3"/>
                </a:cxn>
                <a:cxn ang="T12">
                  <a:pos x="T4" y="T5"/>
                </a:cxn>
                <a:cxn ang="T13">
                  <a:pos x="T6" y="T7"/>
                </a:cxn>
                <a:cxn ang="T14">
                  <a:pos x="T8" y="T9"/>
                </a:cxn>
              </a:cxnLst>
              <a:rect l="T15" t="T16" r="T17" b="T18"/>
              <a:pathLst>
                <a:path w="474" h="240">
                  <a:moveTo>
                    <a:pt x="0" y="188"/>
                  </a:moveTo>
                  <a:lnTo>
                    <a:pt x="178" y="0"/>
                  </a:lnTo>
                  <a:lnTo>
                    <a:pt x="474" y="48"/>
                  </a:lnTo>
                  <a:lnTo>
                    <a:pt x="292" y="240"/>
                  </a:lnTo>
                  <a:lnTo>
                    <a:pt x="0" y="188"/>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66" name="Freeform 99">
              <a:extLst>
                <a:ext uri="{FF2B5EF4-FFF2-40B4-BE49-F238E27FC236}">
                  <a16:creationId xmlns:a16="http://schemas.microsoft.com/office/drawing/2014/main" id="{D1BA8D8B-8CB7-4ADB-AF01-C72FE2CCCC0B}"/>
                </a:ext>
              </a:extLst>
            </p:cNvPr>
            <p:cNvSpPr>
              <a:spLocks/>
            </p:cNvSpPr>
            <p:nvPr/>
          </p:nvSpPr>
          <p:spPr bwMode="auto">
            <a:xfrm>
              <a:off x="4093" y="1524"/>
              <a:ext cx="54" cy="52"/>
            </a:xfrm>
            <a:custGeom>
              <a:avLst/>
              <a:gdLst>
                <a:gd name="T0" fmla="*/ 0 w 314"/>
                <a:gd name="T1" fmla="*/ 0 h 290"/>
                <a:gd name="T2" fmla="*/ 0 w 314"/>
                <a:gd name="T3" fmla="*/ 0 h 290"/>
                <a:gd name="T4" fmla="*/ 0 w 314"/>
                <a:gd name="T5" fmla="*/ 0 h 290"/>
                <a:gd name="T6" fmla="*/ 0 w 314"/>
                <a:gd name="T7" fmla="*/ 0 h 290"/>
                <a:gd name="T8" fmla="*/ 0 w 314"/>
                <a:gd name="T9" fmla="*/ 0 h 290"/>
                <a:gd name="T10" fmla="*/ 0 60000 65536"/>
                <a:gd name="T11" fmla="*/ 0 60000 65536"/>
                <a:gd name="T12" fmla="*/ 0 60000 65536"/>
                <a:gd name="T13" fmla="*/ 0 60000 65536"/>
                <a:gd name="T14" fmla="*/ 0 60000 65536"/>
                <a:gd name="T15" fmla="*/ 0 w 314"/>
                <a:gd name="T16" fmla="*/ 0 h 290"/>
                <a:gd name="T17" fmla="*/ 314 w 314"/>
                <a:gd name="T18" fmla="*/ 290 h 290"/>
              </a:gdLst>
              <a:ahLst/>
              <a:cxnLst>
                <a:cxn ang="T10">
                  <a:pos x="T0" y="T1"/>
                </a:cxn>
                <a:cxn ang="T11">
                  <a:pos x="T2" y="T3"/>
                </a:cxn>
                <a:cxn ang="T12">
                  <a:pos x="T4" y="T5"/>
                </a:cxn>
                <a:cxn ang="T13">
                  <a:pos x="T6" y="T7"/>
                </a:cxn>
                <a:cxn ang="T14">
                  <a:pos x="T8" y="T9"/>
                </a:cxn>
              </a:cxnLst>
              <a:rect l="T15" t="T16" r="T17" b="T18"/>
              <a:pathLst>
                <a:path w="314" h="290">
                  <a:moveTo>
                    <a:pt x="314" y="0"/>
                  </a:moveTo>
                  <a:lnTo>
                    <a:pt x="132" y="186"/>
                  </a:lnTo>
                  <a:lnTo>
                    <a:pt x="0" y="290"/>
                  </a:lnTo>
                  <a:lnTo>
                    <a:pt x="174" y="104"/>
                  </a:lnTo>
                  <a:lnTo>
                    <a:pt x="314" y="0"/>
                  </a:lnTo>
                  <a:close/>
                </a:path>
              </a:pathLst>
            </a:custGeom>
            <a:solidFill>
              <a:srgbClr val="CCCC00"/>
            </a:solidFill>
            <a:ln w="6350">
              <a:solidFill>
                <a:srgbClr val="C0C0C0"/>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nvGrpSpPr>
            <p:cNvPr id="7247" name="Group 100">
              <a:extLst>
                <a:ext uri="{FF2B5EF4-FFF2-40B4-BE49-F238E27FC236}">
                  <a16:creationId xmlns:a16="http://schemas.microsoft.com/office/drawing/2014/main" id="{8F0CC7A5-AAC1-45EB-A05C-08ACEFB6A23A}"/>
                </a:ext>
              </a:extLst>
            </p:cNvPr>
            <p:cNvGrpSpPr>
              <a:grpSpLocks/>
            </p:cNvGrpSpPr>
            <p:nvPr/>
          </p:nvGrpSpPr>
          <p:grpSpPr bwMode="auto">
            <a:xfrm>
              <a:off x="4192" y="1506"/>
              <a:ext cx="143" cy="229"/>
              <a:chOff x="4192" y="1492"/>
              <a:chExt cx="143" cy="229"/>
            </a:xfrm>
          </p:grpSpPr>
          <p:sp>
            <p:nvSpPr>
              <p:cNvPr id="7256" name="AutoShape 101">
                <a:extLst>
                  <a:ext uri="{FF2B5EF4-FFF2-40B4-BE49-F238E27FC236}">
                    <a16:creationId xmlns:a16="http://schemas.microsoft.com/office/drawing/2014/main" id="{8924D214-056E-406F-8B76-AB577C8C79C4}"/>
                  </a:ext>
                </a:extLst>
              </p:cNvPr>
              <p:cNvSpPr>
                <a:spLocks noChangeArrowheads="1"/>
              </p:cNvSpPr>
              <p:nvPr/>
            </p:nvSpPr>
            <p:spPr bwMode="auto">
              <a:xfrm rot="449281" flipH="1">
                <a:off x="4192" y="149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57" name="AutoShape 102">
                <a:extLst>
                  <a:ext uri="{FF2B5EF4-FFF2-40B4-BE49-F238E27FC236}">
                    <a16:creationId xmlns:a16="http://schemas.microsoft.com/office/drawing/2014/main" id="{E0142050-C319-4710-8E80-8F6B8EA37F7B}"/>
                  </a:ext>
                </a:extLst>
              </p:cNvPr>
              <p:cNvSpPr>
                <a:spLocks noChangeArrowheads="1"/>
              </p:cNvSpPr>
              <p:nvPr/>
            </p:nvSpPr>
            <p:spPr bwMode="auto">
              <a:xfrm rot="449281" flipH="1">
                <a:off x="4202" y="1553"/>
                <a:ext cx="113" cy="49"/>
              </a:xfrm>
              <a:prstGeom prst="parallelogram">
                <a:avLst>
                  <a:gd name="adj" fmla="val 3251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58" name="AutoShape 103">
                <a:extLst>
                  <a:ext uri="{FF2B5EF4-FFF2-40B4-BE49-F238E27FC236}">
                    <a16:creationId xmlns:a16="http://schemas.microsoft.com/office/drawing/2014/main" id="{607CF186-3E76-4808-B7C9-71D71AAE52AE}"/>
                  </a:ext>
                </a:extLst>
              </p:cNvPr>
              <p:cNvSpPr>
                <a:spLocks noChangeArrowheads="1"/>
              </p:cNvSpPr>
              <p:nvPr/>
            </p:nvSpPr>
            <p:spPr bwMode="auto">
              <a:xfrm rot="449281" flipH="1">
                <a:off x="4213" y="1612"/>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sp>
            <p:nvSpPr>
              <p:cNvPr id="7259" name="AutoShape 104">
                <a:extLst>
                  <a:ext uri="{FF2B5EF4-FFF2-40B4-BE49-F238E27FC236}">
                    <a16:creationId xmlns:a16="http://schemas.microsoft.com/office/drawing/2014/main" id="{97307D57-3721-45D1-ABAA-39DC187ECCB4}"/>
                  </a:ext>
                </a:extLst>
              </p:cNvPr>
              <p:cNvSpPr>
                <a:spLocks noChangeArrowheads="1"/>
              </p:cNvSpPr>
              <p:nvPr/>
            </p:nvSpPr>
            <p:spPr bwMode="auto">
              <a:xfrm rot="449281" flipH="1">
                <a:off x="4222" y="1671"/>
                <a:ext cx="113" cy="50"/>
              </a:xfrm>
              <a:prstGeom prst="parallelogram">
                <a:avLst>
                  <a:gd name="adj" fmla="val 31860"/>
                </a:avLst>
              </a:prstGeom>
              <a:solidFill>
                <a:srgbClr val="666633"/>
              </a:solidFill>
              <a:ln w="3175">
                <a:solidFill>
                  <a:srgbClr val="C0C0C0"/>
                </a:solidFill>
                <a:miter lim="800000"/>
                <a:headEnd/>
                <a:tailEnd/>
              </a:ln>
            </p:spPr>
            <p:txBody>
              <a:bodyPr wrap="none"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nSpc>
                    <a:spcPct val="150000"/>
                  </a:lnSpc>
                  <a:buFont typeface="Wingdings" panose="05000000000000000000" pitchFamily="2" charset="2"/>
                  <a:buChar char="Ø"/>
                </a:pPr>
                <a:endParaRPr lang="ja-JP" altLang="en-US" sz="2627">
                  <a:solidFill>
                    <a:schemeClr val="tx2"/>
                  </a:solidFill>
                  <a:latin typeface="メイリオ" panose="020B0604030504040204" pitchFamily="50" charset="-128"/>
                  <a:ea typeface="メイリオ" panose="020B0604030504040204" pitchFamily="50" charset="-128"/>
                </a:endParaRPr>
              </a:p>
            </p:txBody>
          </p:sp>
        </p:grpSp>
        <p:sp>
          <p:nvSpPr>
            <p:cNvPr id="168" name="Line 105">
              <a:extLst>
                <a:ext uri="{FF2B5EF4-FFF2-40B4-BE49-F238E27FC236}">
                  <a16:creationId xmlns:a16="http://schemas.microsoft.com/office/drawing/2014/main" id="{C0FB717F-4CB7-4941-B7D1-95368F816CDB}"/>
                </a:ext>
              </a:extLst>
            </p:cNvPr>
            <p:cNvSpPr>
              <a:spLocks noChangeShapeType="1"/>
            </p:cNvSpPr>
            <p:nvPr/>
          </p:nvSpPr>
          <p:spPr bwMode="auto">
            <a:xfrm flipH="1">
              <a:off x="4067" y="1673"/>
              <a:ext cx="57" cy="29"/>
            </a:xfrm>
            <a:prstGeom prst="line">
              <a:avLst/>
            </a:pr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69" name="Freeform 106">
              <a:extLst>
                <a:ext uri="{FF2B5EF4-FFF2-40B4-BE49-F238E27FC236}">
                  <a16:creationId xmlns:a16="http://schemas.microsoft.com/office/drawing/2014/main" id="{777BD703-F45A-48BF-AC6B-A7804B89739C}"/>
                </a:ext>
              </a:extLst>
            </p:cNvPr>
            <p:cNvSpPr>
              <a:spLocks/>
            </p:cNvSpPr>
            <p:nvPr/>
          </p:nvSpPr>
          <p:spPr bwMode="auto">
            <a:xfrm>
              <a:off x="4098" y="1593"/>
              <a:ext cx="20" cy="8"/>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0" name="Freeform 107">
              <a:extLst>
                <a:ext uri="{FF2B5EF4-FFF2-40B4-BE49-F238E27FC236}">
                  <a16:creationId xmlns:a16="http://schemas.microsoft.com/office/drawing/2014/main" id="{DF5943F1-9838-4818-83D7-F07DDEB3BB60}"/>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1" name="Freeform 108">
              <a:extLst>
                <a:ext uri="{FF2B5EF4-FFF2-40B4-BE49-F238E27FC236}">
                  <a16:creationId xmlns:a16="http://schemas.microsoft.com/office/drawing/2014/main" id="{E9FB35A1-F1C3-4198-95BA-785AA8D430DB}"/>
                </a:ext>
              </a:extLst>
            </p:cNvPr>
            <p:cNvSpPr>
              <a:spLocks/>
            </p:cNvSpPr>
            <p:nvPr/>
          </p:nvSpPr>
          <p:spPr bwMode="auto">
            <a:xfrm>
              <a:off x="4127"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2" name="Freeform 109">
              <a:extLst>
                <a:ext uri="{FF2B5EF4-FFF2-40B4-BE49-F238E27FC236}">
                  <a16:creationId xmlns:a16="http://schemas.microsoft.com/office/drawing/2014/main" id="{E0462442-6E7D-440A-9C87-3D62790F44E6}"/>
                </a:ext>
              </a:extLst>
            </p:cNvPr>
            <p:cNvSpPr>
              <a:spLocks/>
            </p:cNvSpPr>
            <p:nvPr/>
          </p:nvSpPr>
          <p:spPr bwMode="auto">
            <a:xfrm>
              <a:off x="4098" y="1621"/>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3" name="Freeform 110">
              <a:extLst>
                <a:ext uri="{FF2B5EF4-FFF2-40B4-BE49-F238E27FC236}">
                  <a16:creationId xmlns:a16="http://schemas.microsoft.com/office/drawing/2014/main" id="{0583EE17-6368-4587-9C78-A15576645305}"/>
                </a:ext>
              </a:extLst>
            </p:cNvPr>
            <p:cNvSpPr>
              <a:spLocks/>
            </p:cNvSpPr>
            <p:nvPr/>
          </p:nvSpPr>
          <p:spPr bwMode="auto">
            <a:xfrm>
              <a:off x="4127"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4" name="Freeform 111">
              <a:extLst>
                <a:ext uri="{FF2B5EF4-FFF2-40B4-BE49-F238E27FC236}">
                  <a16:creationId xmlns:a16="http://schemas.microsoft.com/office/drawing/2014/main" id="{C3212C0B-AEA4-48D5-BD0A-F8782102C60D}"/>
                </a:ext>
              </a:extLst>
            </p:cNvPr>
            <p:cNvSpPr>
              <a:spLocks/>
            </p:cNvSpPr>
            <p:nvPr/>
          </p:nvSpPr>
          <p:spPr bwMode="auto">
            <a:xfrm>
              <a:off x="4125" y="1599"/>
              <a:ext cx="21" cy="6"/>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75" name="Freeform 112">
              <a:extLst>
                <a:ext uri="{FF2B5EF4-FFF2-40B4-BE49-F238E27FC236}">
                  <a16:creationId xmlns:a16="http://schemas.microsoft.com/office/drawing/2014/main" id="{2CBFD592-2D0B-4C85-BADB-60891D2E8FB0}"/>
                </a:ext>
              </a:extLst>
            </p:cNvPr>
            <p:cNvSpPr>
              <a:spLocks/>
            </p:cNvSpPr>
            <p:nvPr/>
          </p:nvSpPr>
          <p:spPr bwMode="auto">
            <a:xfrm>
              <a:off x="4098" y="1650"/>
              <a:ext cx="20" cy="9"/>
            </a:xfrm>
            <a:custGeom>
              <a:avLst/>
              <a:gdLst>
                <a:gd name="T0" fmla="*/ 21 w 21"/>
                <a:gd name="T1" fmla="*/ 0 h 7"/>
                <a:gd name="T2" fmla="*/ 0 w 21"/>
                <a:gd name="T3" fmla="*/ 7 h 7"/>
                <a:gd name="T4" fmla="*/ 0 60000 65536"/>
                <a:gd name="T5" fmla="*/ 0 60000 65536"/>
                <a:gd name="T6" fmla="*/ 0 w 21"/>
                <a:gd name="T7" fmla="*/ 0 h 7"/>
                <a:gd name="T8" fmla="*/ 21 w 21"/>
                <a:gd name="T9" fmla="*/ 7 h 7"/>
              </a:gdLst>
              <a:ahLst/>
              <a:cxnLst>
                <a:cxn ang="T4">
                  <a:pos x="T0" y="T1"/>
                </a:cxn>
                <a:cxn ang="T5">
                  <a:pos x="T2" y="T3"/>
                </a:cxn>
              </a:cxnLst>
              <a:rect l="T6" t="T7" r="T8" b="T9"/>
              <a:pathLst>
                <a:path w="21" h="7">
                  <a:moveTo>
                    <a:pt x="21" y="0"/>
                  </a:moveTo>
                  <a:lnTo>
                    <a:pt x="0" y="7"/>
                  </a:lnTo>
                </a:path>
              </a:pathLst>
            </a:custGeom>
            <a:noFill/>
            <a:ln w="12700">
              <a:solidFill>
                <a:srgbClr val="4D4D4D"/>
              </a:solidFill>
              <a:round/>
              <a:headEnd/>
              <a:tailEnd/>
            </a:ln>
          </p:spPr>
          <p:txBody>
            <a:bodyPr/>
            <a:lstStyle/>
            <a:p>
              <a:pPr>
                <a:defRPr/>
              </a:pPr>
              <a:endParaRPr lang="ja-JP" altLang="en-US" sz="690">
                <a:latin typeface="メイリオ" pitchFamily="50" charset="-128"/>
                <a:ea typeface="メイリオ" pitchFamily="50" charset="-128"/>
                <a:cs typeface="メイリオ" pitchFamily="50" charset="-128"/>
              </a:endParaRPr>
            </a:p>
          </p:txBody>
        </p:sp>
      </p:grpSp>
      <p:sp>
        <p:nvSpPr>
          <p:cNvPr id="7192" name="Text Box 15">
            <a:extLst>
              <a:ext uri="{FF2B5EF4-FFF2-40B4-BE49-F238E27FC236}">
                <a16:creationId xmlns:a16="http://schemas.microsoft.com/office/drawing/2014/main" id="{D69EEA00-8EA8-42AD-9C78-F8D82759BCD2}"/>
              </a:ext>
            </a:extLst>
          </p:cNvPr>
          <p:cNvSpPr txBox="1">
            <a:spLocks noChangeArrowheads="1"/>
          </p:cNvSpPr>
          <p:nvPr/>
        </p:nvSpPr>
        <p:spPr bwMode="auto">
          <a:xfrm>
            <a:off x="10373611" y="739209"/>
            <a:ext cx="1011815" cy="415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ja-JP" altLang="en-US" sz="1051" b="1" dirty="0">
                <a:latin typeface="メイリオ" panose="020B0604030504040204" pitchFamily="50" charset="-128"/>
                <a:ea typeface="メイリオ" panose="020B0604030504040204" pitchFamily="50" charset="-128"/>
              </a:rPr>
              <a:t>「</a:t>
            </a:r>
            <a:r>
              <a:rPr lang="en-US" altLang="ja-JP" sz="1051" b="1" dirty="0">
                <a:latin typeface="メイリオ" panose="020B0604030504040204" pitchFamily="50" charset="-128"/>
                <a:ea typeface="メイリオ" panose="020B0604030504040204" pitchFamily="50" charset="-128"/>
              </a:rPr>
              <a:t>GPS</a:t>
            </a:r>
            <a:r>
              <a:rPr lang="ja-JP" altLang="en-US" sz="1051" b="1" dirty="0">
                <a:latin typeface="メイリオ" panose="020B0604030504040204" pitchFamily="50" charset="-128"/>
                <a:ea typeface="メイリオ" panose="020B0604030504040204" pitchFamily="50" charset="-128"/>
              </a:rPr>
              <a:t>を補強</a:t>
            </a:r>
            <a:br>
              <a:rPr lang="ja-JP" altLang="en-US" sz="1051" b="1" dirty="0">
                <a:latin typeface="メイリオ" panose="020B0604030504040204" pitchFamily="50" charset="-128"/>
                <a:ea typeface="メイリオ" panose="020B0604030504040204" pitchFamily="50" charset="-128"/>
              </a:rPr>
            </a:br>
            <a:r>
              <a:rPr lang="ja-JP" altLang="en-US" sz="1051" b="1" dirty="0">
                <a:latin typeface="メイリオ" panose="020B0604030504040204" pitchFamily="50" charset="-128"/>
                <a:ea typeface="メイリオ" panose="020B0604030504040204" pitchFamily="50" charset="-128"/>
              </a:rPr>
              <a:t>　する信号」</a:t>
            </a:r>
          </a:p>
        </p:txBody>
      </p:sp>
      <p:sp>
        <p:nvSpPr>
          <p:cNvPr id="187" name="Line 8">
            <a:extLst>
              <a:ext uri="{FF2B5EF4-FFF2-40B4-BE49-F238E27FC236}">
                <a16:creationId xmlns:a16="http://schemas.microsoft.com/office/drawing/2014/main" id="{234B03B6-B7F3-4EF0-8EF0-CA1707AEE2E1}"/>
              </a:ext>
            </a:extLst>
          </p:cNvPr>
          <p:cNvSpPr>
            <a:spLocks noChangeShapeType="1"/>
          </p:cNvSpPr>
          <p:nvPr/>
        </p:nvSpPr>
        <p:spPr bwMode="auto">
          <a:xfrm>
            <a:off x="8567257" y="1786188"/>
            <a:ext cx="450457" cy="1351371"/>
          </a:xfrm>
          <a:prstGeom prst="line">
            <a:avLst/>
          </a:prstGeom>
          <a:noFill/>
          <a:ln w="9525">
            <a:solidFill>
              <a:schemeClr val="tx1"/>
            </a:solidFill>
            <a:round/>
            <a:headEnd/>
            <a:tailEnd type="triangle" w="med" len="me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188" name="Line 5">
            <a:extLst>
              <a:ext uri="{FF2B5EF4-FFF2-40B4-BE49-F238E27FC236}">
                <a16:creationId xmlns:a16="http://schemas.microsoft.com/office/drawing/2014/main" id="{26E32B28-9D40-48D1-986D-54A6E02412CD}"/>
              </a:ext>
            </a:extLst>
          </p:cNvPr>
          <p:cNvSpPr>
            <a:spLocks noChangeShapeType="1"/>
          </p:cNvSpPr>
          <p:nvPr/>
        </p:nvSpPr>
        <p:spPr bwMode="auto">
          <a:xfrm flipH="1">
            <a:off x="9217917" y="1686086"/>
            <a:ext cx="450457" cy="1451473"/>
          </a:xfrm>
          <a:prstGeom prst="line">
            <a:avLst/>
          </a:prstGeom>
          <a:noFill/>
          <a:ln w="9525">
            <a:solidFill>
              <a:schemeClr val="tx1"/>
            </a:solidFill>
            <a:round/>
            <a:headEnd/>
            <a:tailEnd type="triangle" w="med" len="med"/>
          </a:ln>
        </p:spPr>
        <p:txBody>
          <a:bodyPr/>
          <a:lstStyle/>
          <a:p>
            <a:pPr>
              <a:defRPr/>
            </a:pPr>
            <a:endParaRPr lang="ja-JP" altLang="en-US" sz="690">
              <a:latin typeface="メイリオ" pitchFamily="50" charset="-128"/>
              <a:ea typeface="メイリオ" pitchFamily="50" charset="-128"/>
              <a:cs typeface="メイリオ" pitchFamily="50" charset="-128"/>
            </a:endParaRPr>
          </a:p>
        </p:txBody>
      </p:sp>
      <p:sp>
        <p:nvSpPr>
          <p:cNvPr id="7195" name="Text Box 11">
            <a:extLst>
              <a:ext uri="{FF2B5EF4-FFF2-40B4-BE49-F238E27FC236}">
                <a16:creationId xmlns:a16="http://schemas.microsoft.com/office/drawing/2014/main" id="{6705D82A-8A81-4998-859C-098A2EF59E4A}"/>
              </a:ext>
            </a:extLst>
          </p:cNvPr>
          <p:cNvSpPr txBox="1">
            <a:spLocks noChangeArrowheads="1"/>
          </p:cNvSpPr>
          <p:nvPr/>
        </p:nvSpPr>
        <p:spPr bwMode="auto">
          <a:xfrm>
            <a:off x="9934863" y="1340855"/>
            <a:ext cx="716863"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en-US" altLang="ja-JP" sz="1051" dirty="0">
                <a:latin typeface="メイリオ" panose="020B0604030504040204" pitchFamily="50" charset="-128"/>
                <a:ea typeface="メイリオ" panose="020B0604030504040204" pitchFamily="50" charset="-128"/>
              </a:rPr>
              <a:t>GPS</a:t>
            </a:r>
            <a:r>
              <a:rPr lang="ja-JP" altLang="en-US" sz="1051" dirty="0">
                <a:latin typeface="メイリオ" panose="020B0604030504040204" pitchFamily="50" charset="-128"/>
                <a:ea typeface="メイリオ" panose="020B0604030504040204" pitchFamily="50" charset="-128"/>
              </a:rPr>
              <a:t>衛星</a:t>
            </a:r>
          </a:p>
        </p:txBody>
      </p:sp>
      <p:sp>
        <p:nvSpPr>
          <p:cNvPr id="7196" name="Text Box 11">
            <a:extLst>
              <a:ext uri="{FF2B5EF4-FFF2-40B4-BE49-F238E27FC236}">
                <a16:creationId xmlns:a16="http://schemas.microsoft.com/office/drawing/2014/main" id="{BBAC9209-DD5F-4826-AB59-99BDFAF9E05D}"/>
              </a:ext>
            </a:extLst>
          </p:cNvPr>
          <p:cNvSpPr txBox="1">
            <a:spLocks noChangeArrowheads="1"/>
          </p:cNvSpPr>
          <p:nvPr/>
        </p:nvSpPr>
        <p:spPr bwMode="auto">
          <a:xfrm>
            <a:off x="10539278" y="1390574"/>
            <a:ext cx="716863"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50000"/>
              </a:spcBef>
            </a:pPr>
            <a:r>
              <a:rPr lang="en-US" altLang="ja-JP" sz="1051">
                <a:latin typeface="メイリオ" panose="020B0604030504040204" pitchFamily="50" charset="-128"/>
                <a:ea typeface="メイリオ" panose="020B0604030504040204" pitchFamily="50" charset="-128"/>
              </a:rPr>
              <a:t>GPS</a:t>
            </a:r>
            <a:r>
              <a:rPr lang="ja-JP" altLang="en-US" sz="1051">
                <a:latin typeface="メイリオ" panose="020B0604030504040204" pitchFamily="50" charset="-128"/>
                <a:ea typeface="メイリオ" panose="020B0604030504040204" pitchFamily="50" charset="-128"/>
              </a:rPr>
              <a:t>衛星</a:t>
            </a:r>
          </a:p>
        </p:txBody>
      </p:sp>
      <p:sp>
        <p:nvSpPr>
          <p:cNvPr id="192" name="Text Box 116">
            <a:extLst>
              <a:ext uri="{FF2B5EF4-FFF2-40B4-BE49-F238E27FC236}">
                <a16:creationId xmlns:a16="http://schemas.microsoft.com/office/drawing/2014/main" id="{ACCF8BC4-20E3-4058-BA9F-0188F62948C1}"/>
              </a:ext>
            </a:extLst>
          </p:cNvPr>
          <p:cNvSpPr txBox="1">
            <a:spLocks noChangeArrowheads="1"/>
          </p:cNvSpPr>
          <p:nvPr/>
        </p:nvSpPr>
        <p:spPr bwMode="auto">
          <a:xfrm>
            <a:off x="7597524" y="4096865"/>
            <a:ext cx="4178840" cy="749179"/>
          </a:xfrm>
          <a:prstGeom prst="rect">
            <a:avLst/>
          </a:prstGeom>
          <a:noFill/>
          <a:ln w="28575">
            <a:solidFill>
              <a:srgbClr val="FF0000"/>
            </a:solidFill>
            <a:miter lim="800000"/>
            <a:headEnd/>
            <a:tailEnd/>
          </a:ln>
        </p:spPr>
        <p:txBody>
          <a:bodyPr wrap="square">
            <a:spAutoFit/>
          </a:bodyPr>
          <a:lstStyle/>
          <a:p>
            <a:pPr>
              <a:lnSpc>
                <a:spcPct val="50000"/>
              </a:lnSpc>
              <a:spcBef>
                <a:spcPct val="50000"/>
              </a:spcBef>
              <a:defRPr/>
            </a:pPr>
            <a:endParaRPr lang="ja-JP" altLang="en-US" sz="131" b="1" dirty="0">
              <a:cs typeface="Arial" pitchFamily="34" charset="0"/>
            </a:endParaRPr>
          </a:p>
          <a:p>
            <a:pPr>
              <a:lnSpc>
                <a:spcPct val="50000"/>
              </a:lnSpc>
              <a:spcBef>
                <a:spcPct val="50000"/>
              </a:spcBef>
              <a:defRPr/>
            </a:pPr>
            <a:r>
              <a:rPr lang="en-US" altLang="ja-JP" sz="1576" b="1" dirty="0">
                <a:cs typeface="Arial" pitchFamily="34" charset="0"/>
              </a:rPr>
              <a:t>『GPS</a:t>
            </a:r>
            <a:r>
              <a:rPr lang="ja-JP" altLang="en-US" sz="1576" b="1" dirty="0">
                <a:cs typeface="Arial" pitchFamily="34" charset="0"/>
              </a:rPr>
              <a:t>補完</a:t>
            </a:r>
            <a:r>
              <a:rPr lang="en-US" altLang="ja-JP" sz="1576" b="1" dirty="0">
                <a:cs typeface="Arial" pitchFamily="34" charset="0"/>
              </a:rPr>
              <a:t>』</a:t>
            </a:r>
          </a:p>
          <a:p>
            <a:pPr>
              <a:spcBef>
                <a:spcPct val="50000"/>
              </a:spcBef>
              <a:defRPr/>
            </a:pP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互換信号を送信し、</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との組み合わせによって、</a:t>
            </a:r>
            <a:r>
              <a:rPr lang="ja-JP" altLang="en-US" sz="1051" dirty="0">
                <a:solidFill>
                  <a:srgbClr val="0000FF"/>
                </a:solidFill>
                <a:latin typeface="メイリオ" pitchFamily="50" charset="-128"/>
                <a:ea typeface="メイリオ" pitchFamily="50" charset="-128"/>
                <a:cs typeface="メイリオ" pitchFamily="50" charset="-128"/>
              </a:rPr>
              <a:t>利用可能エリアの拡大</a:t>
            </a:r>
            <a:r>
              <a:rPr lang="ja-JP" altLang="en-US" sz="1051" dirty="0">
                <a:latin typeface="メイリオ" pitchFamily="50" charset="-128"/>
                <a:ea typeface="メイリオ" pitchFamily="50" charset="-128"/>
                <a:cs typeface="メイリオ" pitchFamily="50" charset="-128"/>
              </a:rPr>
              <a:t>や</a:t>
            </a:r>
            <a:r>
              <a:rPr lang="ja-JP" altLang="en-US" sz="1051" dirty="0">
                <a:solidFill>
                  <a:srgbClr val="0000FF"/>
                </a:solidFill>
                <a:latin typeface="メイリオ" pitchFamily="50" charset="-128"/>
                <a:ea typeface="メイリオ" pitchFamily="50" charset="-128"/>
                <a:cs typeface="メイリオ" pitchFamily="50" charset="-128"/>
              </a:rPr>
              <a:t>利用可能時間を増加</a:t>
            </a:r>
            <a:r>
              <a:rPr lang="ja-JP" altLang="en-US" sz="1051" dirty="0">
                <a:latin typeface="メイリオ" pitchFamily="50" charset="-128"/>
                <a:ea typeface="メイリオ" pitchFamily="50" charset="-128"/>
                <a:cs typeface="メイリオ" pitchFamily="50" charset="-128"/>
              </a:rPr>
              <a:t>させる。</a:t>
            </a:r>
          </a:p>
        </p:txBody>
      </p:sp>
      <p:sp>
        <p:nvSpPr>
          <p:cNvPr id="193" name="Text Box 12">
            <a:extLst>
              <a:ext uri="{FF2B5EF4-FFF2-40B4-BE49-F238E27FC236}">
                <a16:creationId xmlns:a16="http://schemas.microsoft.com/office/drawing/2014/main" id="{E3434041-A4C7-4E7A-8D6D-150A2A3A8F92}"/>
              </a:ext>
            </a:extLst>
          </p:cNvPr>
          <p:cNvSpPr txBox="1">
            <a:spLocks noChangeArrowheads="1"/>
          </p:cNvSpPr>
          <p:nvPr/>
        </p:nvSpPr>
        <p:spPr bwMode="auto">
          <a:xfrm>
            <a:off x="7597524" y="5039488"/>
            <a:ext cx="4178840" cy="749179"/>
          </a:xfrm>
          <a:prstGeom prst="rect">
            <a:avLst/>
          </a:prstGeom>
          <a:noFill/>
          <a:ln w="28575">
            <a:solidFill>
              <a:srgbClr val="FF0000"/>
            </a:solidFill>
            <a:miter lim="800000"/>
            <a:headEnd/>
            <a:tailEnd/>
          </a:ln>
        </p:spPr>
        <p:txBody>
          <a:bodyPr wrap="square">
            <a:spAutoFit/>
          </a:bodyPr>
          <a:lstStyle/>
          <a:p>
            <a:pPr>
              <a:lnSpc>
                <a:spcPct val="50000"/>
              </a:lnSpc>
              <a:spcBef>
                <a:spcPct val="50000"/>
              </a:spcBef>
              <a:defRPr/>
            </a:pPr>
            <a:endParaRPr lang="ja-JP" altLang="en-US" sz="131" b="1" dirty="0">
              <a:cs typeface="Arial" pitchFamily="34" charset="0"/>
            </a:endParaRPr>
          </a:p>
          <a:p>
            <a:pPr>
              <a:lnSpc>
                <a:spcPct val="50000"/>
              </a:lnSpc>
              <a:spcBef>
                <a:spcPct val="50000"/>
              </a:spcBef>
              <a:defRPr/>
            </a:pPr>
            <a:r>
              <a:rPr lang="en-US" altLang="ja-JP" sz="1576" b="1" dirty="0">
                <a:cs typeface="Arial" pitchFamily="34" charset="0"/>
              </a:rPr>
              <a:t>『GPS</a:t>
            </a:r>
            <a:r>
              <a:rPr lang="ja-JP" altLang="en-US" sz="1576" b="1" dirty="0">
                <a:cs typeface="Arial" pitchFamily="34" charset="0"/>
              </a:rPr>
              <a:t>補強</a:t>
            </a:r>
            <a:r>
              <a:rPr lang="en-US" altLang="ja-JP" sz="1576" b="1" dirty="0">
                <a:cs typeface="Arial" pitchFamily="34" charset="0"/>
              </a:rPr>
              <a:t>』</a:t>
            </a:r>
          </a:p>
          <a:p>
            <a:pPr>
              <a:spcBef>
                <a:spcPct val="50000"/>
              </a:spcBef>
              <a:defRPr/>
            </a:pPr>
            <a:r>
              <a:rPr lang="ja-JP" altLang="en-US" sz="1051" b="1" dirty="0">
                <a:latin typeface="メイリオ" pitchFamily="50" charset="-128"/>
                <a:ea typeface="メイリオ" pitchFamily="50" charset="-128"/>
                <a:cs typeface="メイリオ" pitchFamily="50" charset="-128"/>
              </a:rPr>
              <a:t>基準点で受信した</a:t>
            </a:r>
            <a:r>
              <a:rPr lang="en-US" altLang="ja-JP" sz="1051" b="1" dirty="0">
                <a:latin typeface="メイリオ" pitchFamily="50" charset="-128"/>
                <a:ea typeface="メイリオ" pitchFamily="50" charset="-128"/>
                <a:cs typeface="メイリオ" pitchFamily="50" charset="-128"/>
              </a:rPr>
              <a:t>GPS</a:t>
            </a:r>
            <a:r>
              <a:rPr lang="ja-JP" altLang="en-US" sz="1051" b="1" dirty="0">
                <a:latin typeface="メイリオ" pitchFamily="50" charset="-128"/>
                <a:ea typeface="メイリオ" pitchFamily="50" charset="-128"/>
                <a:cs typeface="メイリオ" pitchFamily="50" charset="-128"/>
              </a:rPr>
              <a:t>信号の誤差情報や</a:t>
            </a:r>
            <a:r>
              <a:rPr lang="en-US" altLang="ja-JP" sz="1051" b="1" dirty="0">
                <a:latin typeface="メイリオ" pitchFamily="50" charset="-128"/>
                <a:ea typeface="メイリオ" pitchFamily="50" charset="-128"/>
                <a:cs typeface="メイリオ" pitchFamily="50" charset="-128"/>
              </a:rPr>
              <a:t>GPS</a:t>
            </a:r>
            <a:r>
              <a:rPr lang="ja-JP" altLang="en-US" sz="1051" b="1" dirty="0">
                <a:latin typeface="メイリオ" pitchFamily="50" charset="-128"/>
                <a:ea typeface="メイリオ" pitchFamily="50" charset="-128"/>
                <a:cs typeface="メイリオ" pitchFamily="50" charset="-128"/>
              </a:rPr>
              <a:t>信号の使用可否情報等を送信して、測位の精度の</a:t>
            </a:r>
            <a:r>
              <a:rPr lang="ja-JP" altLang="en-US" sz="1051" b="1" dirty="0">
                <a:solidFill>
                  <a:srgbClr val="0000FF"/>
                </a:solidFill>
                <a:latin typeface="メイリオ" pitchFamily="50" charset="-128"/>
                <a:ea typeface="メイリオ" pitchFamily="50" charset="-128"/>
                <a:cs typeface="メイリオ" pitchFamily="50" charset="-128"/>
              </a:rPr>
              <a:t>高精度化や高信頼性化</a:t>
            </a:r>
            <a:r>
              <a:rPr lang="ja-JP" altLang="en-US" sz="1051" b="1" dirty="0">
                <a:latin typeface="メイリオ" pitchFamily="50" charset="-128"/>
                <a:ea typeface="メイリオ" pitchFamily="50" charset="-128"/>
                <a:cs typeface="メイリオ" pitchFamily="50" charset="-128"/>
              </a:rPr>
              <a:t>を測る。</a:t>
            </a:r>
          </a:p>
        </p:txBody>
      </p:sp>
      <p:sp>
        <p:nvSpPr>
          <p:cNvPr id="194" name="Text Box 6">
            <a:extLst>
              <a:ext uri="{FF2B5EF4-FFF2-40B4-BE49-F238E27FC236}">
                <a16:creationId xmlns:a16="http://schemas.microsoft.com/office/drawing/2014/main" id="{D885FED9-4F59-4BB8-A99B-C12A63078410}"/>
              </a:ext>
            </a:extLst>
          </p:cNvPr>
          <p:cNvSpPr txBox="1">
            <a:spLocks noChangeArrowheads="1"/>
          </p:cNvSpPr>
          <p:nvPr/>
        </p:nvSpPr>
        <p:spPr bwMode="auto">
          <a:xfrm>
            <a:off x="7597524" y="5977941"/>
            <a:ext cx="4178840" cy="749179"/>
          </a:xfrm>
          <a:prstGeom prst="rect">
            <a:avLst/>
          </a:prstGeom>
          <a:noFill/>
          <a:ln w="28575">
            <a:solidFill>
              <a:srgbClr val="FF0000"/>
            </a:solidFill>
            <a:miter lim="800000"/>
            <a:headEnd/>
            <a:tailEnd/>
          </a:ln>
        </p:spPr>
        <p:txBody>
          <a:bodyPr wrap="square">
            <a:spAutoFit/>
          </a:bodyPr>
          <a:lstStyle/>
          <a:p>
            <a:pPr>
              <a:lnSpc>
                <a:spcPct val="50000"/>
              </a:lnSpc>
              <a:spcBef>
                <a:spcPct val="50000"/>
              </a:spcBef>
              <a:defRPr/>
            </a:pPr>
            <a:endParaRPr lang="ja-JP" altLang="en-US" sz="131" b="1" dirty="0">
              <a:cs typeface="Arial" pitchFamily="34" charset="0"/>
            </a:endParaRPr>
          </a:p>
          <a:p>
            <a:pPr>
              <a:lnSpc>
                <a:spcPct val="50000"/>
              </a:lnSpc>
              <a:spcBef>
                <a:spcPct val="50000"/>
              </a:spcBef>
              <a:defRPr/>
            </a:pPr>
            <a:r>
              <a:rPr lang="en-US" altLang="ja-JP" sz="1576" b="1" dirty="0">
                <a:cs typeface="Arial" pitchFamily="34" charset="0"/>
              </a:rPr>
              <a:t>『</a:t>
            </a:r>
            <a:r>
              <a:rPr lang="ja-JP" altLang="en-US" sz="1576" b="1" dirty="0">
                <a:cs typeface="Arial" pitchFamily="34" charset="0"/>
              </a:rPr>
              <a:t>次世代基盤技術修得</a:t>
            </a:r>
            <a:r>
              <a:rPr lang="en-US" altLang="ja-JP" sz="1576" b="1" dirty="0">
                <a:cs typeface="Arial" pitchFamily="34" charset="0"/>
              </a:rPr>
              <a:t>』</a:t>
            </a:r>
          </a:p>
          <a:p>
            <a:pPr>
              <a:spcBef>
                <a:spcPct val="50000"/>
              </a:spcBef>
              <a:defRPr/>
            </a:pPr>
            <a:r>
              <a:rPr lang="ja-JP" altLang="en-US" sz="1051" dirty="0">
                <a:latin typeface="メイリオ" pitchFamily="50" charset="-128"/>
                <a:ea typeface="メイリオ" pitchFamily="50" charset="-128"/>
                <a:cs typeface="メイリオ" pitchFamily="50" charset="-128"/>
              </a:rPr>
              <a:t>実験用信号</a:t>
            </a:r>
            <a:r>
              <a:rPr lang="en-US" altLang="ja-JP" sz="1051" dirty="0">
                <a:latin typeface="メイリオ" pitchFamily="50" charset="-128"/>
                <a:ea typeface="メイリオ" pitchFamily="50" charset="-128"/>
                <a:cs typeface="メイリオ" pitchFamily="50" charset="-128"/>
              </a:rPr>
              <a:t>(LEX)</a:t>
            </a:r>
            <a:r>
              <a:rPr lang="ja-JP" altLang="en-US" sz="1051" dirty="0">
                <a:latin typeface="メイリオ" pitchFamily="50" charset="-128"/>
                <a:ea typeface="メイリオ" pitchFamily="50" charset="-128"/>
                <a:cs typeface="メイリオ" pitchFamily="50" charset="-128"/>
              </a:rPr>
              <a:t>による衛星測位実験や擬似時計技術の研究開発及び軌道上実験を行う。</a:t>
            </a:r>
          </a:p>
        </p:txBody>
      </p:sp>
      <p:pic>
        <p:nvPicPr>
          <p:cNvPr id="7200" name="Picture 30" descr="reafletC02">
            <a:extLst>
              <a:ext uri="{FF2B5EF4-FFF2-40B4-BE49-F238E27FC236}">
                <a16:creationId xmlns:a16="http://schemas.microsoft.com/office/drawing/2014/main" id="{BFCCC505-DEBC-4AFD-9EB9-048CEA7967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2168" y="3403453"/>
            <a:ext cx="6005051" cy="341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1" name="Line 4">
            <a:extLst>
              <a:ext uri="{FF2B5EF4-FFF2-40B4-BE49-F238E27FC236}">
                <a16:creationId xmlns:a16="http://schemas.microsoft.com/office/drawing/2014/main" id="{F6C1CC56-3A73-49BC-BB32-E0B137487084}"/>
              </a:ext>
            </a:extLst>
          </p:cNvPr>
          <p:cNvSpPr>
            <a:spLocks noChangeShapeType="1"/>
          </p:cNvSpPr>
          <p:nvPr/>
        </p:nvSpPr>
        <p:spPr bwMode="auto">
          <a:xfrm flipH="1" flipV="1">
            <a:off x="3893766" y="6063444"/>
            <a:ext cx="606866" cy="208545"/>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bIns="78032">
            <a:spAutoFit/>
          </a:bodyPr>
          <a:lstStyle/>
          <a:p>
            <a:endParaRPr lang="ja-JP" altLang="en-US" sz="1182"/>
          </a:p>
        </p:txBody>
      </p:sp>
      <p:sp>
        <p:nvSpPr>
          <p:cNvPr id="7202" name="Text Box 5">
            <a:extLst>
              <a:ext uri="{FF2B5EF4-FFF2-40B4-BE49-F238E27FC236}">
                <a16:creationId xmlns:a16="http://schemas.microsoft.com/office/drawing/2014/main" id="{5B5A3083-46D5-47E9-9FBA-FE475D0B0DA9}"/>
              </a:ext>
            </a:extLst>
          </p:cNvPr>
          <p:cNvSpPr txBox="1">
            <a:spLocks noChangeArrowheads="1"/>
          </p:cNvSpPr>
          <p:nvPr/>
        </p:nvSpPr>
        <p:spPr bwMode="auto">
          <a:xfrm>
            <a:off x="4494375" y="6313698"/>
            <a:ext cx="1542190" cy="49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314" b="1" u="sng">
                <a:solidFill>
                  <a:schemeClr val="bg1"/>
                </a:solidFill>
              </a:rPr>
              <a:t>L</a:t>
            </a:r>
            <a:r>
              <a:rPr lang="ja-JP" altLang="en-US" sz="1314" b="1" u="sng">
                <a:solidFill>
                  <a:schemeClr val="bg1"/>
                </a:solidFill>
              </a:rPr>
              <a:t>帯ヘリカルアレイアンテナ（</a:t>
            </a:r>
            <a:r>
              <a:rPr lang="en-US" altLang="ja-JP" sz="1314" b="1" u="sng">
                <a:solidFill>
                  <a:schemeClr val="bg1"/>
                </a:solidFill>
              </a:rPr>
              <a:t>L-ANT</a:t>
            </a:r>
            <a:r>
              <a:rPr lang="ja-JP" altLang="en-US" sz="1314" b="1" u="sng">
                <a:solidFill>
                  <a:schemeClr val="bg1"/>
                </a:solidFill>
              </a:rPr>
              <a:t>）</a:t>
            </a:r>
          </a:p>
        </p:txBody>
      </p:sp>
      <p:sp>
        <p:nvSpPr>
          <p:cNvPr id="7203" name="Text Box 6">
            <a:extLst>
              <a:ext uri="{FF2B5EF4-FFF2-40B4-BE49-F238E27FC236}">
                <a16:creationId xmlns:a16="http://schemas.microsoft.com/office/drawing/2014/main" id="{CDAAC1BD-757B-46FE-B657-9BA79C08B2D4}"/>
              </a:ext>
            </a:extLst>
          </p:cNvPr>
          <p:cNvSpPr txBox="1">
            <a:spLocks noChangeArrowheads="1"/>
          </p:cNvSpPr>
          <p:nvPr/>
        </p:nvSpPr>
        <p:spPr bwMode="auto">
          <a:xfrm>
            <a:off x="1541379" y="6263647"/>
            <a:ext cx="1402465" cy="41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051">
                <a:solidFill>
                  <a:schemeClr val="bg1"/>
                </a:solidFill>
              </a:rPr>
              <a:t>L1-SAIF</a:t>
            </a:r>
            <a:r>
              <a:rPr lang="ja-JP" altLang="en-US" sz="1051" baseline="30000">
                <a:solidFill>
                  <a:schemeClr val="bg1"/>
                </a:solidFill>
              </a:rPr>
              <a:t>＊１</a:t>
            </a:r>
            <a:r>
              <a:rPr lang="ja-JP" altLang="en-US" sz="1051">
                <a:solidFill>
                  <a:schemeClr val="bg1"/>
                </a:solidFill>
              </a:rPr>
              <a:t>用アンテナ</a:t>
            </a:r>
          </a:p>
        </p:txBody>
      </p:sp>
      <p:sp>
        <p:nvSpPr>
          <p:cNvPr id="7204" name="Line 7">
            <a:extLst>
              <a:ext uri="{FF2B5EF4-FFF2-40B4-BE49-F238E27FC236}">
                <a16:creationId xmlns:a16="http://schemas.microsoft.com/office/drawing/2014/main" id="{392D00CC-F962-4816-9D1A-FAC8DF2DE5FD}"/>
              </a:ext>
            </a:extLst>
          </p:cNvPr>
          <p:cNvSpPr>
            <a:spLocks noChangeShapeType="1"/>
          </p:cNvSpPr>
          <p:nvPr/>
        </p:nvSpPr>
        <p:spPr bwMode="auto">
          <a:xfrm flipV="1">
            <a:off x="2842699" y="5813191"/>
            <a:ext cx="469226" cy="41500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bIns="78032">
            <a:spAutoFit/>
          </a:bodyPr>
          <a:lstStyle/>
          <a:p>
            <a:endParaRPr lang="ja-JP" altLang="en-US" sz="1182"/>
          </a:p>
        </p:txBody>
      </p:sp>
      <p:sp>
        <p:nvSpPr>
          <p:cNvPr id="7205" name="Text Box 11">
            <a:extLst>
              <a:ext uri="{FF2B5EF4-FFF2-40B4-BE49-F238E27FC236}">
                <a16:creationId xmlns:a16="http://schemas.microsoft.com/office/drawing/2014/main" id="{94CA0E6A-3C04-4515-9707-1616DA4CA272}"/>
              </a:ext>
            </a:extLst>
          </p:cNvPr>
          <p:cNvSpPr txBox="1">
            <a:spLocks noChangeArrowheads="1"/>
          </p:cNvSpPr>
          <p:nvPr/>
        </p:nvSpPr>
        <p:spPr bwMode="auto">
          <a:xfrm>
            <a:off x="4794680" y="5813190"/>
            <a:ext cx="1138655"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1051">
                <a:solidFill>
                  <a:schemeClr val="bg1"/>
                </a:solidFill>
              </a:rPr>
              <a:t>レーザリフレクタ</a:t>
            </a:r>
          </a:p>
        </p:txBody>
      </p:sp>
      <p:sp>
        <p:nvSpPr>
          <p:cNvPr id="7206" name="Line 12">
            <a:extLst>
              <a:ext uri="{FF2B5EF4-FFF2-40B4-BE49-F238E27FC236}">
                <a16:creationId xmlns:a16="http://schemas.microsoft.com/office/drawing/2014/main" id="{621C26F5-03CD-4ED6-BFB7-0410D9DC76DD}"/>
              </a:ext>
            </a:extLst>
          </p:cNvPr>
          <p:cNvSpPr>
            <a:spLocks noChangeShapeType="1"/>
          </p:cNvSpPr>
          <p:nvPr/>
        </p:nvSpPr>
        <p:spPr bwMode="auto">
          <a:xfrm flipH="1" flipV="1">
            <a:off x="3993867" y="5813190"/>
            <a:ext cx="713224" cy="105315"/>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bIns="78032">
            <a:spAutoFit/>
          </a:bodyPr>
          <a:lstStyle/>
          <a:p>
            <a:endParaRPr lang="ja-JP" altLang="en-US" sz="1182"/>
          </a:p>
        </p:txBody>
      </p:sp>
      <p:sp>
        <p:nvSpPr>
          <p:cNvPr id="7207" name="Line 15">
            <a:extLst>
              <a:ext uri="{FF2B5EF4-FFF2-40B4-BE49-F238E27FC236}">
                <a16:creationId xmlns:a16="http://schemas.microsoft.com/office/drawing/2014/main" id="{39312C1F-4252-4142-8033-71A54D97E2E9}"/>
              </a:ext>
            </a:extLst>
          </p:cNvPr>
          <p:cNvSpPr>
            <a:spLocks noChangeShapeType="1"/>
          </p:cNvSpPr>
          <p:nvPr/>
        </p:nvSpPr>
        <p:spPr bwMode="auto">
          <a:xfrm flipH="1">
            <a:off x="3793664" y="5412784"/>
            <a:ext cx="1251270" cy="207502"/>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bIns="78032">
            <a:spAutoFit/>
          </a:bodyPr>
          <a:lstStyle/>
          <a:p>
            <a:endParaRPr lang="ja-JP" altLang="en-US" sz="1182"/>
          </a:p>
        </p:txBody>
      </p:sp>
      <p:sp>
        <p:nvSpPr>
          <p:cNvPr id="7208" name="Text Box 16">
            <a:extLst>
              <a:ext uri="{FF2B5EF4-FFF2-40B4-BE49-F238E27FC236}">
                <a16:creationId xmlns:a16="http://schemas.microsoft.com/office/drawing/2014/main" id="{7F71777C-F814-4099-8CA0-B6127B138A59}"/>
              </a:ext>
            </a:extLst>
          </p:cNvPr>
          <p:cNvSpPr txBox="1">
            <a:spLocks noChangeArrowheads="1"/>
          </p:cNvSpPr>
          <p:nvPr/>
        </p:nvSpPr>
        <p:spPr bwMode="auto">
          <a:xfrm>
            <a:off x="5094984" y="5162530"/>
            <a:ext cx="1418106" cy="577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051">
                <a:solidFill>
                  <a:schemeClr val="bg1"/>
                </a:solidFill>
              </a:rPr>
              <a:t>Ku</a:t>
            </a:r>
            <a:r>
              <a:rPr lang="ja-JP" altLang="en-US" sz="1051">
                <a:solidFill>
                  <a:schemeClr val="bg1"/>
                </a:solidFill>
              </a:rPr>
              <a:t>帯双方向時刻比較アンテナ　</a:t>
            </a:r>
            <a:r>
              <a:rPr lang="en-US" altLang="ja-JP" sz="1051">
                <a:solidFill>
                  <a:schemeClr val="bg1"/>
                </a:solidFill>
              </a:rPr>
              <a:t>(NICT</a:t>
            </a:r>
            <a:r>
              <a:rPr lang="ja-JP" altLang="en-US" sz="1051">
                <a:solidFill>
                  <a:schemeClr val="bg1"/>
                </a:solidFill>
              </a:rPr>
              <a:t>担当</a:t>
            </a:r>
            <a:r>
              <a:rPr lang="en-US" altLang="ja-JP" sz="1051">
                <a:solidFill>
                  <a:schemeClr val="bg1"/>
                </a:solidFill>
              </a:rPr>
              <a:t>)</a:t>
            </a:r>
          </a:p>
        </p:txBody>
      </p:sp>
      <p:sp>
        <p:nvSpPr>
          <p:cNvPr id="7209" name="Line 18">
            <a:extLst>
              <a:ext uri="{FF2B5EF4-FFF2-40B4-BE49-F238E27FC236}">
                <a16:creationId xmlns:a16="http://schemas.microsoft.com/office/drawing/2014/main" id="{96C99E70-E0D2-4C27-BC2D-4582463ABD3B}"/>
              </a:ext>
            </a:extLst>
          </p:cNvPr>
          <p:cNvSpPr>
            <a:spLocks noChangeShapeType="1"/>
          </p:cNvSpPr>
          <p:nvPr/>
        </p:nvSpPr>
        <p:spPr bwMode="auto">
          <a:xfrm>
            <a:off x="5795696" y="3911260"/>
            <a:ext cx="441073" cy="197075"/>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sz="1182"/>
          </a:p>
        </p:txBody>
      </p:sp>
      <p:sp>
        <p:nvSpPr>
          <p:cNvPr id="7210" name="Text Box 19">
            <a:extLst>
              <a:ext uri="{FF2B5EF4-FFF2-40B4-BE49-F238E27FC236}">
                <a16:creationId xmlns:a16="http://schemas.microsoft.com/office/drawing/2014/main" id="{BA469F8A-FC57-4A80-A78E-65C252B3F259}"/>
              </a:ext>
            </a:extLst>
          </p:cNvPr>
          <p:cNvSpPr txBox="1">
            <a:spLocks noChangeArrowheads="1"/>
          </p:cNvSpPr>
          <p:nvPr/>
        </p:nvSpPr>
        <p:spPr bwMode="auto">
          <a:xfrm>
            <a:off x="4744629" y="3661006"/>
            <a:ext cx="1087157" cy="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1051">
                <a:solidFill>
                  <a:schemeClr val="bg1"/>
                </a:solidFill>
              </a:rPr>
              <a:t>太陽電池パドル</a:t>
            </a:r>
          </a:p>
        </p:txBody>
      </p:sp>
      <p:sp>
        <p:nvSpPr>
          <p:cNvPr id="7211" name="Line 22">
            <a:extLst>
              <a:ext uri="{FF2B5EF4-FFF2-40B4-BE49-F238E27FC236}">
                <a16:creationId xmlns:a16="http://schemas.microsoft.com/office/drawing/2014/main" id="{5C6EF7CE-023C-4C31-81B1-3B87A94119E2}"/>
              </a:ext>
            </a:extLst>
          </p:cNvPr>
          <p:cNvSpPr>
            <a:spLocks noChangeShapeType="1"/>
          </p:cNvSpPr>
          <p:nvPr/>
        </p:nvSpPr>
        <p:spPr bwMode="auto">
          <a:xfrm flipV="1">
            <a:off x="1441277" y="3610955"/>
            <a:ext cx="5405485" cy="1951981"/>
          </a:xfrm>
          <a:prstGeom prst="line">
            <a:avLst/>
          </a:prstGeom>
          <a:noFill/>
          <a:ln w="9525">
            <a:solidFill>
              <a:srgbClr val="00FFFF"/>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ja-JP" altLang="en-US" sz="1182"/>
          </a:p>
        </p:txBody>
      </p:sp>
      <p:sp>
        <p:nvSpPr>
          <p:cNvPr id="7212" name="Text Box 25">
            <a:extLst>
              <a:ext uri="{FF2B5EF4-FFF2-40B4-BE49-F238E27FC236}">
                <a16:creationId xmlns:a16="http://schemas.microsoft.com/office/drawing/2014/main" id="{23A78035-4644-43F3-AFC5-501F715B5FA2}"/>
              </a:ext>
            </a:extLst>
          </p:cNvPr>
          <p:cNvSpPr txBox="1">
            <a:spLocks noChangeArrowheads="1"/>
          </p:cNvSpPr>
          <p:nvPr/>
        </p:nvSpPr>
        <p:spPr bwMode="auto">
          <a:xfrm>
            <a:off x="4200327" y="4211565"/>
            <a:ext cx="511679" cy="27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lnSpc>
                <a:spcPct val="150000"/>
              </a:lnSpc>
              <a:buFont typeface="Wingdings" panose="05000000000000000000" pitchFamily="2" charset="2"/>
              <a:buNone/>
            </a:pPr>
            <a:r>
              <a:rPr lang="en-US" altLang="ja-JP" sz="920">
                <a:solidFill>
                  <a:srgbClr val="00FFFF"/>
                </a:solidFill>
              </a:rPr>
              <a:t>25.3m</a:t>
            </a:r>
          </a:p>
        </p:txBody>
      </p:sp>
      <p:sp>
        <p:nvSpPr>
          <p:cNvPr id="7213" name="Text Box 6">
            <a:extLst>
              <a:ext uri="{FF2B5EF4-FFF2-40B4-BE49-F238E27FC236}">
                <a16:creationId xmlns:a16="http://schemas.microsoft.com/office/drawing/2014/main" id="{D111D797-3C62-4427-9308-317E0663D433}"/>
              </a:ext>
            </a:extLst>
          </p:cNvPr>
          <p:cNvSpPr txBox="1">
            <a:spLocks noChangeArrowheads="1"/>
          </p:cNvSpPr>
          <p:nvPr/>
        </p:nvSpPr>
        <p:spPr bwMode="auto">
          <a:xfrm>
            <a:off x="1291125" y="6614003"/>
            <a:ext cx="4104164"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920">
                <a:solidFill>
                  <a:schemeClr val="bg1"/>
                </a:solidFill>
              </a:rPr>
              <a:t>＊１　</a:t>
            </a:r>
            <a:r>
              <a:rPr lang="en-US" altLang="ja-JP" sz="920">
                <a:solidFill>
                  <a:schemeClr val="bg1"/>
                </a:solidFill>
              </a:rPr>
              <a:t>L1-SAIF</a:t>
            </a:r>
            <a:r>
              <a:rPr lang="ja-JP" altLang="en-US" sz="920">
                <a:solidFill>
                  <a:schemeClr val="bg1"/>
                </a:solidFill>
              </a:rPr>
              <a:t>；高速移動体向け補強信号</a:t>
            </a:r>
          </a:p>
        </p:txBody>
      </p:sp>
      <p:graphicFrame>
        <p:nvGraphicFramePr>
          <p:cNvPr id="209" name="Group 239">
            <a:extLst>
              <a:ext uri="{FF2B5EF4-FFF2-40B4-BE49-F238E27FC236}">
                <a16:creationId xmlns:a16="http://schemas.microsoft.com/office/drawing/2014/main" id="{CAF332EF-093A-429E-9B69-9E39EE6AABF4}"/>
              </a:ext>
            </a:extLst>
          </p:cNvPr>
          <p:cNvGraphicFramePr>
            <a:graphicFrameLocks noGrp="1"/>
          </p:cNvGraphicFramePr>
          <p:nvPr/>
        </p:nvGraphicFramePr>
        <p:xfrm>
          <a:off x="1316150" y="3419095"/>
          <a:ext cx="2244986" cy="1252313"/>
        </p:xfrm>
        <a:graphic>
          <a:graphicData uri="http://schemas.openxmlformats.org/drawingml/2006/table">
            <a:tbl>
              <a:tblPr/>
              <a:tblGrid>
                <a:gridCol w="687522">
                  <a:extLst>
                    <a:ext uri="{9D8B030D-6E8A-4147-A177-3AD203B41FA5}">
                      <a16:colId xmlns:a16="http://schemas.microsoft.com/office/drawing/2014/main" val="20000"/>
                    </a:ext>
                  </a:extLst>
                </a:gridCol>
                <a:gridCol w="1557464">
                  <a:extLst>
                    <a:ext uri="{9D8B030D-6E8A-4147-A177-3AD203B41FA5}">
                      <a16:colId xmlns:a16="http://schemas.microsoft.com/office/drawing/2014/main" val="20001"/>
                    </a:ext>
                  </a:extLst>
                </a:gridCol>
              </a:tblGrid>
              <a:tr h="4819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外観形状</a:t>
                      </a:r>
                    </a:p>
                  </a:txBody>
                  <a:tcPr marL="59117" marR="59117" marT="30745" marB="307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箱型外形：</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2.9m×3.1m×6.2m</a:t>
                      </a: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　　　　</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a:t>
                      </a: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打上げ時</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 </a:t>
                      </a:r>
                    </a:p>
                  </a:txBody>
                  <a:tcPr marL="59117" marR="59117" marT="30745" marB="307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02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a:ln>
                            <a:noFill/>
                          </a:ln>
                          <a:solidFill>
                            <a:schemeClr val="bg1"/>
                          </a:solidFill>
                          <a:effectLst/>
                          <a:latin typeface="Arial" pitchFamily="34" charset="0"/>
                          <a:ea typeface="ＭＳ Ｐゴシック" pitchFamily="50" charset="-128"/>
                          <a:cs typeface="Arial" pitchFamily="34" charset="0"/>
                        </a:rPr>
                        <a:t>質量</a:t>
                      </a:r>
                    </a:p>
                  </a:txBody>
                  <a:tcPr marL="60063" marR="60063" marT="30036" marB="300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約</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4</a:t>
                      </a: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トン（打上げ時）</a:t>
                      </a:r>
                    </a:p>
                  </a:txBody>
                  <a:tcPr marL="60063" marR="60063" marT="30036" marB="300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02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寿命</a:t>
                      </a:r>
                    </a:p>
                  </a:txBody>
                  <a:tcPr marL="60063" marR="60063" marT="30036" marB="300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10</a:t>
                      </a: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年以上</a:t>
                      </a:r>
                    </a:p>
                  </a:txBody>
                  <a:tcPr marL="60063" marR="60063" marT="30036" marB="3003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軌道高度</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8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（初期軌道）</a:t>
                      </a:r>
                      <a:endPar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endParaRPr>
                    </a:p>
                  </a:txBody>
                  <a:tcPr marL="59117" marR="59117" marT="30745" marB="307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遠地点高度：約</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39,000km</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近地点高度：約</a:t>
                      </a:r>
                      <a:r>
                        <a:rPr kumimoji="1" lang="en-US" altLang="ja-JP"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rPr>
                        <a:t>33,000km</a:t>
                      </a:r>
                      <a:endParaRPr kumimoji="1" lang="ja-JP" altLang="en-US" sz="900" b="0" i="0" u="none" strike="noStrike" cap="none" normalizeH="0" baseline="0" dirty="0">
                        <a:ln>
                          <a:noFill/>
                        </a:ln>
                        <a:solidFill>
                          <a:schemeClr val="bg1"/>
                        </a:solidFill>
                        <a:effectLst/>
                        <a:latin typeface="Arial" pitchFamily="34" charset="0"/>
                        <a:ea typeface="ＭＳ Ｐゴシック" pitchFamily="50" charset="-128"/>
                        <a:cs typeface="Arial" pitchFamily="34" charset="0"/>
                      </a:endParaRPr>
                    </a:p>
                  </a:txBody>
                  <a:tcPr marL="59117" marR="59117" marT="30745" marB="3074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231" name="スライド番号プレースホルダ 3">
            <a:extLst>
              <a:ext uri="{FF2B5EF4-FFF2-40B4-BE49-F238E27FC236}">
                <a16:creationId xmlns:a16="http://schemas.microsoft.com/office/drawing/2014/main" id="{7A135048-704A-4EA2-BE62-4754D256B28B}"/>
              </a:ext>
            </a:extLst>
          </p:cNvPr>
          <p:cNvSpPr>
            <a:spLocks noGrp="1"/>
          </p:cNvSpPr>
          <p:nvPr>
            <p:ph type="sldNum" sz="quarter" idx="12"/>
          </p:nvPr>
        </p:nvSpPr>
        <p:spPr>
          <a:xfrm>
            <a:off x="5564210" y="4175069"/>
            <a:ext cx="1401422" cy="23982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39350">
              <a:defRPr kumimoji="1" sz="591">
                <a:solidFill>
                  <a:schemeClr val="tx1"/>
                </a:solidFill>
                <a:latin typeface="Arial" panose="020B0604020202020204" pitchFamily="34" charset="0"/>
                <a:ea typeface="ＭＳ Ｐゴシック" panose="020B0600070205080204" pitchFamily="50" charset="-128"/>
              </a:defRPr>
            </a:lvl1pPr>
            <a:lvl2pPr marL="487970" indent="-187681" defTabSz="839350">
              <a:defRPr kumimoji="1" sz="591">
                <a:solidFill>
                  <a:schemeClr val="tx1"/>
                </a:solidFill>
                <a:latin typeface="Arial" panose="020B0604020202020204" pitchFamily="34" charset="0"/>
                <a:ea typeface="ＭＳ Ｐゴシック" panose="020B0600070205080204" pitchFamily="50" charset="-128"/>
              </a:defRPr>
            </a:lvl2pPr>
            <a:lvl3pPr marL="750722" indent="-150144" defTabSz="839350">
              <a:defRPr kumimoji="1" sz="591">
                <a:solidFill>
                  <a:schemeClr val="tx1"/>
                </a:solidFill>
                <a:latin typeface="Arial" panose="020B0604020202020204" pitchFamily="34" charset="0"/>
                <a:ea typeface="ＭＳ Ｐゴシック" panose="020B0600070205080204" pitchFamily="50" charset="-128"/>
              </a:defRPr>
            </a:lvl3pPr>
            <a:lvl4pPr marL="1051011" indent="-150144" defTabSz="839350">
              <a:defRPr kumimoji="1" sz="591">
                <a:solidFill>
                  <a:schemeClr val="tx1"/>
                </a:solidFill>
                <a:latin typeface="Arial" panose="020B0604020202020204" pitchFamily="34" charset="0"/>
                <a:ea typeface="ＭＳ Ｐゴシック" panose="020B0600070205080204" pitchFamily="50" charset="-128"/>
              </a:defRPr>
            </a:lvl4pPr>
            <a:lvl5pPr marL="1351300" indent="-150144" defTabSz="839350">
              <a:defRPr kumimoji="1" sz="591">
                <a:solidFill>
                  <a:schemeClr val="tx1"/>
                </a:solidFill>
                <a:latin typeface="Arial" panose="020B0604020202020204" pitchFamily="34" charset="0"/>
                <a:ea typeface="ＭＳ Ｐゴシック" panose="020B0600070205080204" pitchFamily="50" charset="-128"/>
              </a:defRPr>
            </a:lvl5pPr>
            <a:lvl6pPr marL="1651589" indent="-150144" defTabSz="839350" eaLnBrk="0" fontAlgn="base" hangingPunct="0">
              <a:spcBef>
                <a:spcPct val="0"/>
              </a:spcBef>
              <a:spcAft>
                <a:spcPct val="0"/>
              </a:spcAft>
              <a:defRPr kumimoji="1" sz="591">
                <a:solidFill>
                  <a:schemeClr val="tx1"/>
                </a:solidFill>
                <a:latin typeface="Arial" panose="020B0604020202020204" pitchFamily="34" charset="0"/>
                <a:ea typeface="ＭＳ Ｐゴシック" panose="020B0600070205080204" pitchFamily="50" charset="-128"/>
              </a:defRPr>
            </a:lvl6pPr>
            <a:lvl7pPr marL="1951878" indent="-150144" defTabSz="839350" eaLnBrk="0" fontAlgn="base" hangingPunct="0">
              <a:spcBef>
                <a:spcPct val="0"/>
              </a:spcBef>
              <a:spcAft>
                <a:spcPct val="0"/>
              </a:spcAft>
              <a:defRPr kumimoji="1" sz="591">
                <a:solidFill>
                  <a:schemeClr val="tx1"/>
                </a:solidFill>
                <a:latin typeface="Arial" panose="020B0604020202020204" pitchFamily="34" charset="0"/>
                <a:ea typeface="ＭＳ Ｐゴシック" panose="020B0600070205080204" pitchFamily="50" charset="-128"/>
              </a:defRPr>
            </a:lvl7pPr>
            <a:lvl8pPr marL="2252167" indent="-150144" defTabSz="839350" eaLnBrk="0" fontAlgn="base" hangingPunct="0">
              <a:spcBef>
                <a:spcPct val="0"/>
              </a:spcBef>
              <a:spcAft>
                <a:spcPct val="0"/>
              </a:spcAft>
              <a:defRPr kumimoji="1" sz="591">
                <a:solidFill>
                  <a:schemeClr val="tx1"/>
                </a:solidFill>
                <a:latin typeface="Arial" panose="020B0604020202020204" pitchFamily="34" charset="0"/>
                <a:ea typeface="ＭＳ Ｐゴシック" panose="020B0600070205080204" pitchFamily="50" charset="-128"/>
              </a:defRPr>
            </a:lvl8pPr>
            <a:lvl9pPr marL="2552456" indent="-150144" defTabSz="839350" eaLnBrk="0" fontAlgn="base" hangingPunct="0">
              <a:spcBef>
                <a:spcPct val="0"/>
              </a:spcBef>
              <a:spcAft>
                <a:spcPct val="0"/>
              </a:spcAft>
              <a:defRPr kumimoji="1" sz="591">
                <a:solidFill>
                  <a:schemeClr val="tx1"/>
                </a:solidFill>
                <a:latin typeface="Arial" panose="020B0604020202020204" pitchFamily="34" charset="0"/>
                <a:ea typeface="ＭＳ Ｐゴシック" panose="020B0600070205080204" pitchFamily="50" charset="-128"/>
              </a:defRPr>
            </a:lvl9pPr>
          </a:lstStyle>
          <a:p>
            <a:fld id="{329CF6A3-A16D-4206-AEFF-FE41E846D458}" type="slidenum">
              <a:rPr lang="ja-JP" altLang="en-US" sz="1314"/>
              <a:pPr/>
              <a:t>25</a:t>
            </a:fld>
            <a:endParaRPr lang="en-US" altLang="ja-JP" sz="1314"/>
          </a:p>
        </p:txBody>
      </p:sp>
      <p:sp>
        <p:nvSpPr>
          <p:cNvPr id="211" name="Rectangle 2">
            <a:extLst>
              <a:ext uri="{FF2B5EF4-FFF2-40B4-BE49-F238E27FC236}">
                <a16:creationId xmlns:a16="http://schemas.microsoft.com/office/drawing/2014/main" id="{CEFB3AA7-2262-4C23-80E7-3C6BB9C86E9A}"/>
              </a:ext>
            </a:extLst>
          </p:cNvPr>
          <p:cNvSpPr txBox="1">
            <a:spLocks noChangeArrowheads="1"/>
          </p:cNvSpPr>
          <p:nvPr/>
        </p:nvSpPr>
        <p:spPr bwMode="auto">
          <a:xfrm>
            <a:off x="817798" y="2107346"/>
            <a:ext cx="7398328" cy="1246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079" tIns="42039" rIns="84079" bIns="42039"/>
          <a:lstStyle>
            <a:lvl1pPr marL="479425" indent="-479425" algn="l" defTabSz="1277938" rtl="0" eaLnBrk="0" fontAlgn="base" hangingPunct="0">
              <a:spcBef>
                <a:spcPct val="20000"/>
              </a:spcBef>
              <a:spcAft>
                <a:spcPct val="0"/>
              </a:spcAft>
              <a:buChar char="•"/>
              <a:defRPr kumimoji="1" sz="4600">
                <a:solidFill>
                  <a:schemeClr val="tx1"/>
                </a:solidFill>
                <a:latin typeface="+mn-lt"/>
                <a:ea typeface="+mn-ea"/>
                <a:cs typeface="+mn-cs"/>
              </a:defRPr>
            </a:lvl1pPr>
            <a:lvl2pPr marL="1038225" indent="-398463" algn="l" defTabSz="1277938" rtl="0" eaLnBrk="0" fontAlgn="base" hangingPunct="0">
              <a:spcBef>
                <a:spcPct val="20000"/>
              </a:spcBef>
              <a:spcAft>
                <a:spcPct val="0"/>
              </a:spcAft>
              <a:buChar char="–"/>
              <a:defRPr kumimoji="1" sz="3900">
                <a:solidFill>
                  <a:schemeClr val="tx1"/>
                </a:solidFill>
                <a:latin typeface="+mn-lt"/>
                <a:ea typeface="+mn-ea"/>
              </a:defRPr>
            </a:lvl2pPr>
            <a:lvl3pPr marL="1600200" indent="-322263" algn="l" defTabSz="1277938" rtl="0" eaLnBrk="0" fontAlgn="base" hangingPunct="0">
              <a:spcBef>
                <a:spcPct val="20000"/>
              </a:spcBef>
              <a:spcAft>
                <a:spcPct val="0"/>
              </a:spcAft>
              <a:buChar char="•"/>
              <a:defRPr kumimoji="1" sz="3500">
                <a:solidFill>
                  <a:schemeClr val="tx1"/>
                </a:solidFill>
                <a:latin typeface="+mn-lt"/>
                <a:ea typeface="+mn-ea"/>
              </a:defRPr>
            </a:lvl3pPr>
            <a:lvl4pPr marL="2239963" indent="-320675" algn="l" defTabSz="1277938" rtl="0" eaLnBrk="0" fontAlgn="base" hangingPunct="0">
              <a:spcBef>
                <a:spcPct val="20000"/>
              </a:spcBef>
              <a:spcAft>
                <a:spcPct val="0"/>
              </a:spcAft>
              <a:buChar char="–"/>
              <a:defRPr kumimoji="1" sz="2800">
                <a:solidFill>
                  <a:schemeClr val="tx1"/>
                </a:solidFill>
                <a:latin typeface="+mn-lt"/>
                <a:ea typeface="+mn-ea"/>
              </a:defRPr>
            </a:lvl4pPr>
            <a:lvl5pPr marL="2878138" indent="-315913" algn="l" defTabSz="1277938" rtl="0" eaLnBrk="0" fontAlgn="base" hangingPunct="0">
              <a:spcBef>
                <a:spcPct val="20000"/>
              </a:spcBef>
              <a:spcAft>
                <a:spcPct val="0"/>
              </a:spcAft>
              <a:buChar char="»"/>
              <a:defRPr kumimoji="1" sz="2800">
                <a:solidFill>
                  <a:schemeClr val="tx1"/>
                </a:solidFill>
                <a:latin typeface="+mn-lt"/>
                <a:ea typeface="+mn-ea"/>
              </a:defRPr>
            </a:lvl5pPr>
            <a:lvl6pPr marL="3335338" indent="-315913" algn="l" defTabSz="1277938" rtl="0" fontAlgn="base">
              <a:spcBef>
                <a:spcPct val="20000"/>
              </a:spcBef>
              <a:spcAft>
                <a:spcPct val="0"/>
              </a:spcAft>
              <a:buChar char="»"/>
              <a:defRPr kumimoji="1" sz="2800">
                <a:solidFill>
                  <a:schemeClr val="tx1"/>
                </a:solidFill>
                <a:latin typeface="+mn-lt"/>
                <a:ea typeface="+mn-ea"/>
              </a:defRPr>
            </a:lvl6pPr>
            <a:lvl7pPr marL="3792538" indent="-315913" algn="l" defTabSz="1277938" rtl="0" fontAlgn="base">
              <a:spcBef>
                <a:spcPct val="20000"/>
              </a:spcBef>
              <a:spcAft>
                <a:spcPct val="0"/>
              </a:spcAft>
              <a:buChar char="»"/>
              <a:defRPr kumimoji="1" sz="2800">
                <a:solidFill>
                  <a:schemeClr val="tx1"/>
                </a:solidFill>
                <a:latin typeface="+mn-lt"/>
                <a:ea typeface="+mn-ea"/>
              </a:defRPr>
            </a:lvl7pPr>
            <a:lvl8pPr marL="4249738" indent="-315913" algn="l" defTabSz="1277938" rtl="0" fontAlgn="base">
              <a:spcBef>
                <a:spcPct val="20000"/>
              </a:spcBef>
              <a:spcAft>
                <a:spcPct val="0"/>
              </a:spcAft>
              <a:buChar char="»"/>
              <a:defRPr kumimoji="1" sz="2800">
                <a:solidFill>
                  <a:schemeClr val="tx1"/>
                </a:solidFill>
                <a:latin typeface="+mn-lt"/>
                <a:ea typeface="+mn-ea"/>
              </a:defRPr>
            </a:lvl8pPr>
            <a:lvl9pPr marL="4706938" indent="-315913" algn="l" defTabSz="1277938" rtl="0" fontAlgn="base">
              <a:spcBef>
                <a:spcPct val="20000"/>
              </a:spcBef>
              <a:spcAft>
                <a:spcPct val="0"/>
              </a:spcAft>
              <a:buChar char="»"/>
              <a:defRPr kumimoji="1" sz="2800">
                <a:solidFill>
                  <a:schemeClr val="tx1"/>
                </a:solidFill>
                <a:latin typeface="+mn-lt"/>
                <a:ea typeface="+mn-ea"/>
              </a:defRPr>
            </a:lvl9pPr>
          </a:lstStyle>
          <a:p>
            <a:pPr marL="1616075" indent="-1616075" eaLnBrk="1" hangingPunct="1">
              <a:lnSpc>
                <a:spcPct val="80000"/>
              </a:lnSpc>
              <a:buNone/>
              <a:defRPr/>
            </a:pPr>
            <a:r>
              <a:rPr lang="ja-JP" altLang="en-US" sz="1182" dirty="0">
                <a:solidFill>
                  <a:srgbClr val="0000FF"/>
                </a:solidFill>
                <a:latin typeface="メイリオ" pitchFamily="50" charset="-128"/>
                <a:ea typeface="メイリオ" pitchFamily="50" charset="-128"/>
                <a:cs typeface="メイリオ" pitchFamily="50" charset="-128"/>
              </a:rPr>
              <a:t>・測位可能時間の向上：</a:t>
            </a:r>
            <a:r>
              <a:rPr lang="ja-JP" altLang="en-US" sz="1051" dirty="0">
                <a:latin typeface="メイリオ" pitchFamily="50" charset="-128"/>
                <a:ea typeface="メイリオ" pitchFamily="50" charset="-128"/>
                <a:cs typeface="メイリオ" pitchFamily="50" charset="-128"/>
              </a:rPr>
              <a:t>高仰角からの</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補完信号の送信により、ユーザーの測位可能時間率は、約</a:t>
            </a:r>
            <a:r>
              <a:rPr lang="en-US" altLang="ja-JP" sz="1051" dirty="0">
                <a:latin typeface="メイリオ" pitchFamily="50" charset="-128"/>
                <a:ea typeface="メイリオ" pitchFamily="50" charset="-128"/>
                <a:cs typeface="メイリオ" pitchFamily="50" charset="-128"/>
              </a:rPr>
              <a:t>90</a:t>
            </a:r>
            <a:r>
              <a:rPr lang="ja-JP" altLang="en-US" sz="1051" dirty="0">
                <a:latin typeface="メイリオ" pitchFamily="50" charset="-128"/>
                <a:ea typeface="メイリオ" pitchFamily="50" charset="-128"/>
                <a:cs typeface="メイリオ" pitchFamily="50" charset="-128"/>
              </a:rPr>
              <a:t>％（</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のみ）から</a:t>
            </a:r>
            <a:r>
              <a:rPr lang="en-US" altLang="ja-JP" sz="1051" dirty="0">
                <a:latin typeface="メイリオ" pitchFamily="50" charset="-128"/>
                <a:ea typeface="メイリオ" pitchFamily="50" charset="-128"/>
                <a:cs typeface="メイリオ" pitchFamily="50" charset="-128"/>
              </a:rPr>
              <a:t>99.8</a:t>
            </a:r>
            <a:r>
              <a:rPr lang="ja-JP" altLang="en-US" sz="1051" dirty="0">
                <a:latin typeface="メイリオ" pitchFamily="50" charset="-128"/>
                <a:ea typeface="メイリオ" pitchFamily="50" charset="-128"/>
                <a:cs typeface="メイリオ" pitchFamily="50" charset="-128"/>
              </a:rPr>
              <a:t>％</a:t>
            </a:r>
            <a:r>
              <a:rPr lang="en-US" altLang="ja-JP" sz="1051" baseline="30000" dirty="0">
                <a:latin typeface="メイリオ" pitchFamily="50" charset="-128"/>
                <a:ea typeface="メイリオ" pitchFamily="50" charset="-128"/>
                <a:cs typeface="メイリオ" pitchFamily="50" charset="-128"/>
              </a:rPr>
              <a:t>※</a:t>
            </a:r>
            <a:r>
              <a:rPr lang="ja-JP" altLang="en-US" sz="1051" dirty="0">
                <a:latin typeface="メイリオ" pitchFamily="50" charset="-128"/>
                <a:ea typeface="メイリオ" pitchFamily="50" charset="-128"/>
                <a:cs typeface="メイリオ" pitchFamily="50" charset="-128"/>
              </a:rPr>
              <a:t>（</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＋準天頂衛星</a:t>
            </a:r>
            <a:r>
              <a:rPr lang="en-US" altLang="ja-JP" sz="1051" dirty="0">
                <a:latin typeface="メイリオ" pitchFamily="50" charset="-128"/>
                <a:ea typeface="メイリオ" pitchFamily="50" charset="-128"/>
                <a:cs typeface="メイリオ" pitchFamily="50" charset="-128"/>
              </a:rPr>
              <a:t>3</a:t>
            </a:r>
            <a:r>
              <a:rPr lang="ja-JP" altLang="en-US" sz="1051" dirty="0">
                <a:latin typeface="メイリオ" pitchFamily="50" charset="-128"/>
                <a:ea typeface="メイリオ" pitchFamily="50" charset="-128"/>
                <a:cs typeface="メイリオ" pitchFamily="50" charset="-128"/>
              </a:rPr>
              <a:t>機）に向上</a:t>
            </a:r>
            <a:endParaRPr lang="ja-JP" altLang="en-US" sz="328" dirty="0">
              <a:latin typeface="メイリオ" pitchFamily="50" charset="-128"/>
              <a:ea typeface="メイリオ" pitchFamily="50" charset="-128"/>
              <a:cs typeface="メイリオ" pitchFamily="50" charset="-128"/>
            </a:endParaRPr>
          </a:p>
          <a:p>
            <a:pPr lvl="1" eaLnBrk="1" hangingPunct="1">
              <a:lnSpc>
                <a:spcPct val="80000"/>
              </a:lnSpc>
              <a:defRPr/>
            </a:pPr>
            <a:endParaRPr lang="ja-JP" altLang="en-US" sz="328" dirty="0">
              <a:latin typeface="メイリオ" pitchFamily="50" charset="-128"/>
              <a:ea typeface="メイリオ" pitchFamily="50" charset="-128"/>
              <a:cs typeface="メイリオ" pitchFamily="50" charset="-128"/>
            </a:endParaRPr>
          </a:p>
          <a:p>
            <a:pPr lvl="1" eaLnBrk="1" hangingPunct="1">
              <a:lnSpc>
                <a:spcPct val="80000"/>
              </a:lnSpc>
              <a:defRPr/>
            </a:pPr>
            <a:endParaRPr lang="ja-JP" altLang="en-US" sz="328" dirty="0">
              <a:latin typeface="メイリオ" pitchFamily="50" charset="-128"/>
              <a:ea typeface="メイリオ" pitchFamily="50" charset="-128"/>
              <a:cs typeface="メイリオ" pitchFamily="50" charset="-128"/>
            </a:endParaRPr>
          </a:p>
          <a:p>
            <a:pPr marL="0" indent="0" eaLnBrk="1" hangingPunct="1">
              <a:lnSpc>
                <a:spcPct val="80000"/>
              </a:lnSpc>
              <a:buNone/>
              <a:defRPr/>
            </a:pPr>
            <a:r>
              <a:rPr lang="ja-JP" altLang="en-US" sz="1182" dirty="0">
                <a:solidFill>
                  <a:srgbClr val="0000FF"/>
                </a:solidFill>
                <a:latin typeface="メイリオ" pitchFamily="50" charset="-128"/>
                <a:ea typeface="メイリオ" pitchFamily="50" charset="-128"/>
                <a:cs typeface="メイリオ" pitchFamily="50" charset="-128"/>
              </a:rPr>
              <a:t>・測位精度の向上　　：</a:t>
            </a:r>
            <a:r>
              <a:rPr lang="ja-JP" altLang="en-US" sz="1051" dirty="0">
                <a:latin typeface="メイリオ" pitchFamily="50" charset="-128"/>
                <a:ea typeface="メイリオ" pitchFamily="50" charset="-128"/>
                <a:cs typeface="メイリオ" pitchFamily="50" charset="-128"/>
              </a:rPr>
              <a:t>補強信号の送信等により、測位精度が</a:t>
            </a:r>
            <a:r>
              <a:rPr lang="en-US" altLang="ja-JP" sz="1051" dirty="0">
                <a:latin typeface="メイリオ" pitchFamily="50" charset="-128"/>
                <a:ea typeface="メイリオ" pitchFamily="50" charset="-128"/>
                <a:cs typeface="メイリオ" pitchFamily="50" charset="-128"/>
              </a:rPr>
              <a:t>1m</a:t>
            </a:r>
            <a:r>
              <a:rPr lang="ja-JP" altLang="en-US" sz="1051" dirty="0">
                <a:latin typeface="メイリオ" pitchFamily="50" charset="-128"/>
                <a:ea typeface="メイリオ" pitchFamily="50" charset="-128"/>
                <a:cs typeface="メイリオ" pitchFamily="50" charset="-128"/>
              </a:rPr>
              <a:t>～</a:t>
            </a:r>
            <a:r>
              <a:rPr lang="en-US" altLang="ja-JP" sz="1051" dirty="0">
                <a:latin typeface="メイリオ" pitchFamily="50" charset="-128"/>
                <a:ea typeface="メイリオ" pitchFamily="50" charset="-128"/>
                <a:cs typeface="メイリオ" pitchFamily="50" charset="-128"/>
              </a:rPr>
              <a:t>cm</a:t>
            </a:r>
            <a:r>
              <a:rPr lang="ja-JP" altLang="en-US" sz="1051" dirty="0">
                <a:latin typeface="メイリオ" pitchFamily="50" charset="-128"/>
                <a:ea typeface="メイリオ" pitchFamily="50" charset="-128"/>
                <a:cs typeface="メイリオ" pitchFamily="50" charset="-128"/>
              </a:rPr>
              <a:t>級に改善</a:t>
            </a:r>
          </a:p>
          <a:p>
            <a:pPr lvl="1" eaLnBrk="1" hangingPunct="1">
              <a:lnSpc>
                <a:spcPct val="80000"/>
              </a:lnSpc>
              <a:defRPr/>
            </a:pPr>
            <a:endParaRPr lang="ja-JP" altLang="en-US" sz="328" dirty="0">
              <a:latin typeface="メイリオ" pitchFamily="50" charset="-128"/>
              <a:ea typeface="メイリオ" pitchFamily="50" charset="-128"/>
              <a:cs typeface="メイリオ" pitchFamily="50" charset="-128"/>
            </a:endParaRPr>
          </a:p>
          <a:p>
            <a:pPr marL="0" indent="0" eaLnBrk="1" hangingPunct="1">
              <a:lnSpc>
                <a:spcPct val="80000"/>
              </a:lnSpc>
              <a:buNone/>
              <a:defRPr/>
            </a:pPr>
            <a:r>
              <a:rPr lang="ja-JP" altLang="en-US" sz="1182" dirty="0">
                <a:solidFill>
                  <a:srgbClr val="0000FF"/>
                </a:solidFill>
                <a:latin typeface="メイリオ" pitchFamily="50" charset="-128"/>
                <a:ea typeface="メイリオ" pitchFamily="50" charset="-128"/>
                <a:cs typeface="メイリオ" pitchFamily="50" charset="-128"/>
              </a:rPr>
              <a:t>・測位信頼性の向上　：</a:t>
            </a:r>
            <a:r>
              <a:rPr lang="ja-JP" altLang="en-US" sz="1051" dirty="0">
                <a:latin typeface="メイリオ" pitchFamily="50" charset="-128"/>
                <a:ea typeface="メイリオ" pitchFamily="50" charset="-128"/>
                <a:cs typeface="メイリオ" pitchFamily="50" charset="-128"/>
              </a:rPr>
              <a:t>準天頂衛星や</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衛星の異常を数</a:t>
            </a:r>
            <a:r>
              <a:rPr lang="en-US" altLang="ja-JP" sz="1051" dirty="0">
                <a:latin typeface="メイリオ" pitchFamily="50" charset="-128"/>
                <a:ea typeface="メイリオ" pitchFamily="50" charset="-128"/>
                <a:cs typeface="メイリオ" pitchFamily="50" charset="-128"/>
              </a:rPr>
              <a:t>10</a:t>
            </a:r>
            <a:r>
              <a:rPr lang="ja-JP" altLang="en-US" sz="1051" dirty="0">
                <a:latin typeface="メイリオ" pitchFamily="50" charset="-128"/>
                <a:ea typeface="メイリオ" pitchFamily="50" charset="-128"/>
                <a:cs typeface="メイリオ" pitchFamily="50" charset="-128"/>
              </a:rPr>
              <a:t>秒以内で通知</a:t>
            </a:r>
          </a:p>
          <a:p>
            <a:pPr lvl="1" eaLnBrk="1" hangingPunct="1">
              <a:lnSpc>
                <a:spcPct val="80000"/>
              </a:lnSpc>
              <a:defRPr/>
            </a:pPr>
            <a:endParaRPr lang="ja-JP" altLang="en-US" sz="328" dirty="0">
              <a:latin typeface="メイリオ" pitchFamily="50" charset="-128"/>
              <a:ea typeface="メイリオ" pitchFamily="50" charset="-128"/>
              <a:cs typeface="メイリオ" pitchFamily="50" charset="-128"/>
            </a:endParaRPr>
          </a:p>
          <a:p>
            <a:pPr marL="1616075" indent="-1616075" eaLnBrk="1" hangingPunct="1">
              <a:lnSpc>
                <a:spcPct val="80000"/>
              </a:lnSpc>
              <a:buNone/>
              <a:defRPr/>
            </a:pPr>
            <a:r>
              <a:rPr lang="ja-JP" altLang="en-US" sz="1182" dirty="0">
                <a:solidFill>
                  <a:srgbClr val="0000FF"/>
                </a:solidFill>
                <a:latin typeface="メイリオ" pitchFamily="50" charset="-128"/>
                <a:ea typeface="メイリオ" pitchFamily="50" charset="-128"/>
                <a:cs typeface="メイリオ" pitchFamily="50" charset="-128"/>
              </a:rPr>
              <a:t>・捕捉時間の短縮　　：</a:t>
            </a:r>
            <a:r>
              <a:rPr lang="ja-JP" altLang="en-US" sz="1051" dirty="0">
                <a:latin typeface="メイリオ" pitchFamily="50" charset="-128"/>
                <a:ea typeface="メイリオ" pitchFamily="50" charset="-128"/>
                <a:cs typeface="メイリオ" pitchFamily="50" charset="-128"/>
              </a:rPr>
              <a:t>捕捉支援情報を送信することで、</a:t>
            </a:r>
            <a:r>
              <a:rPr lang="en-US" altLang="ja-JP" sz="1051" dirty="0">
                <a:latin typeface="メイリオ" pitchFamily="50" charset="-128"/>
                <a:ea typeface="メイリオ" pitchFamily="50" charset="-128"/>
                <a:cs typeface="メイリオ" pitchFamily="50" charset="-128"/>
              </a:rPr>
              <a:t>GPS</a:t>
            </a:r>
            <a:r>
              <a:rPr lang="ja-JP" altLang="en-US" sz="1051" dirty="0">
                <a:latin typeface="メイリオ" pitchFamily="50" charset="-128"/>
                <a:ea typeface="メイリオ" pitchFamily="50" charset="-128"/>
                <a:cs typeface="メイリオ" pitchFamily="50" charset="-128"/>
              </a:rPr>
              <a:t>では</a:t>
            </a:r>
            <a:r>
              <a:rPr lang="en-US" altLang="ja-JP" sz="1051" dirty="0">
                <a:latin typeface="メイリオ" pitchFamily="50" charset="-128"/>
                <a:ea typeface="メイリオ" pitchFamily="50" charset="-128"/>
                <a:cs typeface="メイリオ" pitchFamily="50" charset="-128"/>
              </a:rPr>
              <a:t>30</a:t>
            </a:r>
            <a:r>
              <a:rPr lang="ja-JP" altLang="en-US" sz="1051" dirty="0">
                <a:latin typeface="メイリオ" pitchFamily="50" charset="-128"/>
                <a:ea typeface="メイリオ" pitchFamily="50" charset="-128"/>
                <a:cs typeface="メイリオ" pitchFamily="50" charset="-128"/>
              </a:rPr>
              <a:t>秒から</a:t>
            </a:r>
            <a:r>
              <a:rPr lang="en-US" altLang="ja-JP" sz="1051" dirty="0">
                <a:latin typeface="メイリオ" pitchFamily="50" charset="-128"/>
                <a:ea typeface="メイリオ" pitchFamily="50" charset="-128"/>
                <a:cs typeface="メイリオ" pitchFamily="50" charset="-128"/>
              </a:rPr>
              <a:t>1</a:t>
            </a:r>
            <a:r>
              <a:rPr lang="ja-JP" altLang="en-US" sz="1051" dirty="0">
                <a:latin typeface="メイリオ" pitchFamily="50" charset="-128"/>
                <a:ea typeface="メイリオ" pitchFamily="50" charset="-128"/>
                <a:cs typeface="メイリオ" pitchFamily="50" charset="-128"/>
              </a:rPr>
              <a:t>分程度必要とする補足時間を、受信機の電源投入後の初期立上げから</a:t>
            </a:r>
            <a:r>
              <a:rPr lang="en-US" altLang="ja-JP" sz="1051" dirty="0">
                <a:latin typeface="メイリオ" pitchFamily="50" charset="-128"/>
                <a:ea typeface="メイリオ" pitchFamily="50" charset="-128"/>
                <a:cs typeface="メイリオ" pitchFamily="50" charset="-128"/>
              </a:rPr>
              <a:t>15</a:t>
            </a:r>
            <a:r>
              <a:rPr lang="ja-JP" altLang="en-US" sz="1051" dirty="0">
                <a:latin typeface="メイリオ" pitchFamily="50" charset="-128"/>
                <a:ea typeface="メイリオ" pitchFamily="50" charset="-128"/>
                <a:cs typeface="メイリオ" pitchFamily="50" charset="-128"/>
              </a:rPr>
              <a:t>秒程度に短縮</a:t>
            </a:r>
          </a:p>
          <a:p>
            <a:pPr eaLnBrk="1" hangingPunct="1">
              <a:lnSpc>
                <a:spcPct val="80000"/>
              </a:lnSpc>
              <a:buFontTx/>
              <a:buNone/>
              <a:defRPr/>
            </a:pPr>
            <a:endParaRPr lang="ja-JP" altLang="en-US" sz="690" dirty="0">
              <a:latin typeface="メイリオ" pitchFamily="50" charset="-128"/>
              <a:ea typeface="メイリオ" pitchFamily="50" charset="-128"/>
              <a:cs typeface="メイリオ" pitchFamily="50" charset="-128"/>
            </a:endParaRPr>
          </a:p>
        </p:txBody>
      </p:sp>
      <p:sp>
        <p:nvSpPr>
          <p:cNvPr id="7233" name="テキスト ボックス 2">
            <a:extLst>
              <a:ext uri="{FF2B5EF4-FFF2-40B4-BE49-F238E27FC236}">
                <a16:creationId xmlns:a16="http://schemas.microsoft.com/office/drawing/2014/main" id="{8D503FF4-0FD6-4DB1-BC7B-1C5601CA13F3}"/>
              </a:ext>
            </a:extLst>
          </p:cNvPr>
          <p:cNvSpPr txBox="1">
            <a:spLocks noChangeArrowheads="1"/>
          </p:cNvSpPr>
          <p:nvPr/>
        </p:nvSpPr>
        <p:spPr bwMode="auto">
          <a:xfrm>
            <a:off x="375490" y="2087535"/>
            <a:ext cx="346377" cy="126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1051">
                <a:latin typeface="メイリオ" panose="020B0604030504040204" pitchFamily="50" charset="-128"/>
                <a:ea typeface="メイリオ" panose="020B0604030504040204" pitchFamily="50" charset="-128"/>
              </a:rPr>
              <a:t>準天頂衛星の効用</a:t>
            </a:r>
          </a:p>
        </p:txBody>
      </p:sp>
      <p:sp>
        <p:nvSpPr>
          <p:cNvPr id="7234" name="右中かっこ 3">
            <a:extLst>
              <a:ext uri="{FF2B5EF4-FFF2-40B4-BE49-F238E27FC236}">
                <a16:creationId xmlns:a16="http://schemas.microsoft.com/office/drawing/2014/main" id="{29CB05DF-4868-46C7-8387-D9F9E396CB06}"/>
              </a:ext>
            </a:extLst>
          </p:cNvPr>
          <p:cNvSpPr>
            <a:spLocks/>
          </p:cNvSpPr>
          <p:nvPr/>
        </p:nvSpPr>
        <p:spPr bwMode="auto">
          <a:xfrm>
            <a:off x="600911" y="2038527"/>
            <a:ext cx="264852" cy="1214774"/>
          </a:xfrm>
          <a:prstGeom prst="rightBrace">
            <a:avLst>
              <a:gd name="adj1" fmla="val 27222"/>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2779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12779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12779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12779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12779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12779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12779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12779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12779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endParaRPr lang="ja-JP" altLang="en-US" sz="591"/>
          </a:p>
        </p:txBody>
      </p:sp>
      <p:sp>
        <p:nvSpPr>
          <p:cNvPr id="181" name="テキスト ボックス 180">
            <a:extLst>
              <a:ext uri="{FF2B5EF4-FFF2-40B4-BE49-F238E27FC236}">
                <a16:creationId xmlns:a16="http://schemas.microsoft.com/office/drawing/2014/main" id="{C7ACA220-DA18-497C-B3B4-B0768E9D1C48}"/>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準天頂衛星</a:t>
            </a:r>
            <a:r>
              <a:rPr lang="en-US" altLang="ja-JP" sz="2800" b="1" dirty="0">
                <a:solidFill>
                  <a:schemeClr val="bg1"/>
                </a:solidFill>
                <a:latin typeface="Meiryo UI" panose="020B0604030504040204" pitchFamily="50" charset="-128"/>
                <a:ea typeface="Meiryo UI" panose="020B0604030504040204" pitchFamily="50" charset="-128"/>
              </a:rPr>
              <a:t>7</a:t>
            </a:r>
            <a:r>
              <a:rPr lang="ja-JP" altLang="en-US" sz="2800" b="1" dirty="0">
                <a:solidFill>
                  <a:schemeClr val="bg1"/>
                </a:solidFill>
                <a:latin typeface="Meiryo UI" panose="020B0604030504040204" pitchFamily="50" charset="-128"/>
                <a:ea typeface="Meiryo UI" panose="020B0604030504040204" pitchFamily="50" charset="-128"/>
              </a:rPr>
              <a:t>基体制へ～バックアップ機含め</a:t>
            </a:r>
            <a:r>
              <a:rPr lang="en-US" altLang="ja-JP" sz="2800" b="1" dirty="0">
                <a:solidFill>
                  <a:schemeClr val="bg1"/>
                </a:solidFill>
                <a:latin typeface="Meiryo UI" panose="020B0604030504040204" pitchFamily="50" charset="-128"/>
                <a:ea typeface="Meiryo UI" panose="020B0604030504040204" pitchFamily="50" charset="-128"/>
              </a:rPr>
              <a:t>11</a:t>
            </a:r>
            <a:r>
              <a:rPr lang="ja-JP" altLang="en-US" sz="2800" b="1" dirty="0">
                <a:solidFill>
                  <a:schemeClr val="bg1"/>
                </a:solidFill>
                <a:latin typeface="Meiryo UI" panose="020B0604030504040204" pitchFamily="50" charset="-128"/>
                <a:ea typeface="Meiryo UI" panose="020B0604030504040204" pitchFamily="50" charset="-128"/>
              </a:rPr>
              <a:t>機に拡張</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C57EB72F-394F-4A43-9FEF-E0BEA83AD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4757357"/>
            <a:ext cx="5848350" cy="195262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2A93B597-7B84-4F6F-BC32-B411903D90E3}"/>
              </a:ext>
            </a:extLst>
          </p:cNvPr>
          <p:cNvSpPr txBox="1"/>
          <p:nvPr/>
        </p:nvSpPr>
        <p:spPr>
          <a:xfrm>
            <a:off x="1620611" y="6200348"/>
            <a:ext cx="3102428" cy="338554"/>
          </a:xfrm>
          <a:prstGeom prst="rect">
            <a:avLst/>
          </a:prstGeom>
          <a:noFill/>
        </p:spPr>
        <p:txBody>
          <a:bodyPr wrap="square" rtlCol="0">
            <a:spAutoFit/>
          </a:bodyPr>
          <a:lstStyle/>
          <a:p>
            <a:pPr algn="ctr"/>
            <a:r>
              <a:rPr kumimoji="1" lang="en-US" altLang="ja-JP" sz="1600" b="1" dirty="0">
                <a:solidFill>
                  <a:schemeClr val="bg1"/>
                </a:solidFill>
                <a:latin typeface="BIZ UDP明朝 Medium" panose="02020500000000000000" pitchFamily="18" charset="-128"/>
                <a:ea typeface="BIZ UDP明朝 Medium" panose="02020500000000000000" pitchFamily="18" charset="-128"/>
              </a:rPr>
              <a:t>RC135C</a:t>
            </a:r>
            <a:r>
              <a:rPr kumimoji="1" lang="ja-JP" altLang="en-US" sz="1600" b="1" dirty="0">
                <a:solidFill>
                  <a:schemeClr val="bg1"/>
                </a:solidFill>
                <a:latin typeface="BIZ UDP明朝 Medium" panose="02020500000000000000" pitchFamily="18" charset="-128"/>
                <a:ea typeface="BIZ UDP明朝 Medium" panose="02020500000000000000" pitchFamily="18" charset="-128"/>
              </a:rPr>
              <a:t>　と</a:t>
            </a:r>
            <a:r>
              <a:rPr kumimoji="1" lang="en-US" altLang="ja-JP" sz="1600" b="1" dirty="0">
                <a:solidFill>
                  <a:schemeClr val="bg1"/>
                </a:solidFill>
                <a:latin typeface="BIZ UDP明朝 Medium" panose="02020500000000000000" pitchFamily="18" charset="-128"/>
                <a:ea typeface="BIZ UDP明朝 Medium" panose="02020500000000000000" pitchFamily="18" charset="-128"/>
              </a:rPr>
              <a:t>RC135W</a:t>
            </a:r>
            <a:endParaRPr kumimoji="1" lang="ja-JP" altLang="en-US" sz="1600" b="1" dirty="0">
              <a:solidFill>
                <a:schemeClr val="bg1"/>
              </a:solidFill>
              <a:latin typeface="BIZ UDP明朝 Medium" panose="02020500000000000000" pitchFamily="18" charset="-128"/>
              <a:ea typeface="BIZ UDP明朝 Medium" panose="02020500000000000000" pitchFamily="18" charset="-128"/>
            </a:endParaRPr>
          </a:p>
        </p:txBody>
      </p:sp>
      <p:pic>
        <p:nvPicPr>
          <p:cNvPr id="11270" name="Picture 6" descr="表敬を受ける安倍総理大臣">
            <a:extLst>
              <a:ext uri="{FF2B5EF4-FFF2-40B4-BE49-F238E27FC236}">
                <a16:creationId xmlns:a16="http://schemas.microsoft.com/office/drawing/2014/main" id="{9BE8950F-BA34-4B78-AE66-AB3969FD3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607" y="4273417"/>
            <a:ext cx="3495508" cy="252675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97D7CA49-5D8C-46F9-A77E-401D9825E089}"/>
              </a:ext>
            </a:extLst>
          </p:cNvPr>
          <p:cNvPicPr>
            <a:picLocks noChangeAspect="1"/>
          </p:cNvPicPr>
          <p:nvPr/>
        </p:nvPicPr>
        <p:blipFill>
          <a:blip r:embed="rId4"/>
          <a:stretch>
            <a:fillRect/>
          </a:stretch>
        </p:blipFill>
        <p:spPr>
          <a:xfrm>
            <a:off x="7478607" y="1077560"/>
            <a:ext cx="3495508" cy="3143508"/>
          </a:xfrm>
          <a:prstGeom prst="rect">
            <a:avLst/>
          </a:prstGeom>
        </p:spPr>
      </p:pic>
      <p:sp>
        <p:nvSpPr>
          <p:cNvPr id="10" name="テキスト ボックス 9">
            <a:extLst>
              <a:ext uri="{FF2B5EF4-FFF2-40B4-BE49-F238E27FC236}">
                <a16:creationId xmlns:a16="http://schemas.microsoft.com/office/drawing/2014/main" id="{0F014844-AB4E-4425-BF11-0C6AE5FFF9CA}"/>
              </a:ext>
            </a:extLst>
          </p:cNvPr>
          <p:cNvSpPr txBox="1"/>
          <p:nvPr/>
        </p:nvSpPr>
        <p:spPr>
          <a:xfrm>
            <a:off x="8434222" y="4273417"/>
            <a:ext cx="2253343" cy="369332"/>
          </a:xfrm>
          <a:prstGeom prst="rect">
            <a:avLst/>
          </a:prstGeom>
          <a:noFill/>
        </p:spPr>
        <p:txBody>
          <a:bodyPr wrap="square" rtlCol="0">
            <a:spAutoFit/>
          </a:bodyPr>
          <a:lstStyle/>
          <a:p>
            <a:r>
              <a:rPr kumimoji="1" lang="en-US" altLang="ja-JP" dirty="0"/>
              <a:t>2020</a:t>
            </a:r>
            <a:r>
              <a:rPr kumimoji="1" lang="ja-JP" altLang="en-US" dirty="0"/>
              <a:t>年</a:t>
            </a:r>
            <a:r>
              <a:rPr kumimoji="1" lang="en-US" altLang="ja-JP" dirty="0"/>
              <a:t>8</a:t>
            </a:r>
            <a:r>
              <a:rPr kumimoji="1" lang="ja-JP" altLang="en-US" dirty="0"/>
              <a:t>月</a:t>
            </a:r>
            <a:r>
              <a:rPr kumimoji="1" lang="en-US" altLang="ja-JP" dirty="0"/>
              <a:t>27</a:t>
            </a:r>
            <a:r>
              <a:rPr kumimoji="1" lang="ja-JP" altLang="en-US" dirty="0"/>
              <a:t>日</a:t>
            </a:r>
          </a:p>
        </p:txBody>
      </p:sp>
      <p:sp>
        <p:nvSpPr>
          <p:cNvPr id="14" name="テキスト ボックス 13">
            <a:extLst>
              <a:ext uri="{FF2B5EF4-FFF2-40B4-BE49-F238E27FC236}">
                <a16:creationId xmlns:a16="http://schemas.microsoft.com/office/drawing/2014/main" id="{6DDBA162-8C99-4C62-901D-85929226DE4E}"/>
              </a:ext>
            </a:extLst>
          </p:cNvPr>
          <p:cNvSpPr txBox="1"/>
          <p:nvPr/>
        </p:nvSpPr>
        <p:spPr>
          <a:xfrm>
            <a:off x="9111462" y="766947"/>
            <a:ext cx="1862654" cy="338554"/>
          </a:xfrm>
          <a:prstGeom prst="rect">
            <a:avLst/>
          </a:prstGeom>
          <a:noFill/>
        </p:spPr>
        <p:txBody>
          <a:bodyPr wrap="square" rtlCol="0">
            <a:spAutoFit/>
          </a:bodyPr>
          <a:lstStyle/>
          <a:p>
            <a:pPr algn="ctr"/>
            <a:r>
              <a:rPr kumimoji="1" lang="en-US" altLang="ja-JP" sz="1600" dirty="0">
                <a:latin typeface="BIZ UDP明朝 Medium" panose="02020500000000000000" pitchFamily="18" charset="-128"/>
                <a:ea typeface="BIZ UDP明朝 Medium" panose="02020500000000000000" pitchFamily="18" charset="-128"/>
              </a:rPr>
              <a:t>2020</a:t>
            </a:r>
            <a:r>
              <a:rPr kumimoji="1" lang="ja-JP" altLang="en-US" sz="1600" dirty="0">
                <a:latin typeface="BIZ UDP明朝 Medium" panose="02020500000000000000" pitchFamily="18" charset="-128"/>
                <a:ea typeface="BIZ UDP明朝 Medium" panose="02020500000000000000" pitchFamily="18" charset="-128"/>
              </a:rPr>
              <a:t>年</a:t>
            </a:r>
            <a:r>
              <a:rPr kumimoji="1" lang="en-US" altLang="ja-JP" sz="1600" dirty="0">
                <a:latin typeface="BIZ UDP明朝 Medium" panose="02020500000000000000" pitchFamily="18" charset="-128"/>
                <a:ea typeface="BIZ UDP明朝 Medium" panose="02020500000000000000" pitchFamily="18" charset="-128"/>
              </a:rPr>
              <a:t>12</a:t>
            </a:r>
            <a:r>
              <a:rPr kumimoji="1" lang="ja-JP" altLang="en-US" sz="1600" dirty="0">
                <a:latin typeface="BIZ UDP明朝 Medium" panose="02020500000000000000" pitchFamily="18" charset="-128"/>
                <a:ea typeface="BIZ UDP明朝 Medium" panose="02020500000000000000" pitchFamily="18" charset="-128"/>
              </a:rPr>
              <a:t>月</a:t>
            </a:r>
            <a:r>
              <a:rPr kumimoji="1" lang="en-US" altLang="ja-JP" sz="1600" dirty="0">
                <a:latin typeface="BIZ UDP明朝 Medium" panose="02020500000000000000" pitchFamily="18" charset="-128"/>
                <a:ea typeface="BIZ UDP明朝 Medium" panose="02020500000000000000" pitchFamily="18" charset="-128"/>
              </a:rPr>
              <a:t>8</a:t>
            </a:r>
            <a:r>
              <a:rPr kumimoji="1" lang="ja-JP" altLang="en-US" sz="1600" dirty="0">
                <a:latin typeface="BIZ UDP明朝 Medium" panose="02020500000000000000" pitchFamily="18" charset="-128"/>
                <a:ea typeface="BIZ UDP明朝 Medium" panose="02020500000000000000" pitchFamily="18" charset="-128"/>
              </a:rPr>
              <a:t>日</a:t>
            </a:r>
          </a:p>
        </p:txBody>
      </p:sp>
      <p:sp>
        <p:nvSpPr>
          <p:cNvPr id="16" name="テキスト ボックス 15">
            <a:extLst>
              <a:ext uri="{FF2B5EF4-FFF2-40B4-BE49-F238E27FC236}">
                <a16:creationId xmlns:a16="http://schemas.microsoft.com/office/drawing/2014/main" id="{DEE548E2-8A93-4A4B-A6CD-868F3DD0FD8C}"/>
              </a:ext>
            </a:extLst>
          </p:cNvPr>
          <p:cNvSpPr txBox="1"/>
          <p:nvPr/>
        </p:nvSpPr>
        <p:spPr>
          <a:xfrm rot="20467508">
            <a:off x="6348545" y="2098496"/>
            <a:ext cx="5537972" cy="400110"/>
          </a:xfrm>
          <a:prstGeom prst="rect">
            <a:avLst/>
          </a:prstGeom>
          <a:noFill/>
        </p:spPr>
        <p:txBody>
          <a:bodyPr wrap="square">
            <a:spAutoFit/>
          </a:bodyPr>
          <a:lstStyle/>
          <a:p>
            <a:r>
              <a:rPr lang="en-US" altLang="ja-JP" sz="1000" dirty="0"/>
              <a:t>https://www.spaceforce.mil/News/Article/2451728/japans-office-of-national-space-policy-signs-historic-mou-with-the-us-space-for/</a:t>
            </a:r>
            <a:endParaRPr lang="ja-JP" altLang="en-US" sz="1000" dirty="0"/>
          </a:p>
        </p:txBody>
      </p:sp>
      <p:pic>
        <p:nvPicPr>
          <p:cNvPr id="13" name="図 12">
            <a:extLst>
              <a:ext uri="{FF2B5EF4-FFF2-40B4-BE49-F238E27FC236}">
                <a16:creationId xmlns:a16="http://schemas.microsoft.com/office/drawing/2014/main" id="{830ED188-B9D1-4900-BA3D-C03A3024F561}"/>
              </a:ext>
            </a:extLst>
          </p:cNvPr>
          <p:cNvPicPr>
            <a:picLocks noChangeAspect="1"/>
          </p:cNvPicPr>
          <p:nvPr/>
        </p:nvPicPr>
        <p:blipFill>
          <a:blip r:embed="rId5"/>
          <a:stretch>
            <a:fillRect/>
          </a:stretch>
        </p:blipFill>
        <p:spPr>
          <a:xfrm>
            <a:off x="361016" y="707764"/>
            <a:ext cx="5734984" cy="3998179"/>
          </a:xfrm>
          <a:prstGeom prst="rect">
            <a:avLst/>
          </a:prstGeom>
        </p:spPr>
      </p:pic>
      <p:sp>
        <p:nvSpPr>
          <p:cNvPr id="2" name="テキスト ボックス 1">
            <a:extLst>
              <a:ext uri="{FF2B5EF4-FFF2-40B4-BE49-F238E27FC236}">
                <a16:creationId xmlns:a16="http://schemas.microsoft.com/office/drawing/2014/main" id="{1CA306C5-88D2-4B09-9730-2D92849826E5}"/>
              </a:ext>
            </a:extLst>
          </p:cNvPr>
          <p:cNvSpPr txBox="1"/>
          <p:nvPr/>
        </p:nvSpPr>
        <p:spPr>
          <a:xfrm>
            <a:off x="-145432" y="4705943"/>
            <a:ext cx="3869384" cy="276999"/>
          </a:xfrm>
          <a:prstGeom prst="rect">
            <a:avLst/>
          </a:prstGeom>
          <a:noFill/>
        </p:spPr>
        <p:txBody>
          <a:bodyPr wrap="square" rtlCol="0">
            <a:spAutoFit/>
          </a:bodyPr>
          <a:lstStyle/>
          <a:p>
            <a:pPr algn="ctr"/>
            <a:r>
              <a:rPr kumimoji="1" lang="ja-JP" altLang="en-US" sz="1200" dirty="0">
                <a:solidFill>
                  <a:schemeClr val="bg1"/>
                </a:solidFill>
                <a:latin typeface="BIZ UDP明朝 Medium" panose="02020500000000000000" pitchFamily="18" charset="-128"/>
                <a:ea typeface="BIZ UDP明朝 Medium" panose="02020500000000000000" pitchFamily="18" charset="-128"/>
              </a:rPr>
              <a:t>横田基地を常時記録している人達がいる</a:t>
            </a:r>
          </a:p>
        </p:txBody>
      </p:sp>
      <p:sp>
        <p:nvSpPr>
          <p:cNvPr id="3" name="テキスト ボックス 2">
            <a:extLst>
              <a:ext uri="{FF2B5EF4-FFF2-40B4-BE49-F238E27FC236}">
                <a16:creationId xmlns:a16="http://schemas.microsoft.com/office/drawing/2014/main" id="{7DF494A7-5649-4CD5-8D4E-F6C4808AA61C}"/>
              </a:ext>
            </a:extLst>
          </p:cNvPr>
          <p:cNvSpPr txBox="1"/>
          <p:nvPr/>
        </p:nvSpPr>
        <p:spPr>
          <a:xfrm>
            <a:off x="1066800" y="507001"/>
            <a:ext cx="9907315" cy="338554"/>
          </a:xfrm>
          <a:prstGeom prst="rect">
            <a:avLst/>
          </a:prstGeom>
          <a:noFill/>
        </p:spPr>
        <p:txBody>
          <a:bodyPr wrap="square" rtlCol="0">
            <a:spAutoFit/>
          </a:bodyPr>
          <a:lstStyle/>
          <a:p>
            <a:pPr algn="ctr"/>
            <a:r>
              <a:rPr kumimoji="1" lang="ja-JP" altLang="en-US" sz="1600" dirty="0">
                <a:latin typeface="UD Digi Kyokasho NK-B" panose="02020700000000000000" pitchFamily="18" charset="-128"/>
                <a:ea typeface="UD Digi Kyokasho NK-B" panose="02020700000000000000" pitchFamily="18" charset="-128"/>
              </a:rPr>
              <a:t>米宇宙軍の作戦部長が来日し、準天頂衛星に米軍の光学センサーを搭載する要請。</a:t>
            </a:r>
          </a:p>
        </p:txBody>
      </p:sp>
      <p:sp>
        <p:nvSpPr>
          <p:cNvPr id="18" name="テキスト ボックス 17">
            <a:extLst>
              <a:ext uri="{FF2B5EF4-FFF2-40B4-BE49-F238E27FC236}">
                <a16:creationId xmlns:a16="http://schemas.microsoft.com/office/drawing/2014/main" id="{B57D01A1-32B7-4001-AA41-C674B1FC9266}"/>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準天頂衛星の軍用化（米軍の光学センサー搭載）</a:t>
            </a:r>
          </a:p>
        </p:txBody>
      </p:sp>
    </p:spTree>
    <p:extLst>
      <p:ext uri="{BB962C8B-B14F-4D97-AF65-F5344CB8AC3E}">
        <p14:creationId xmlns:p14="http://schemas.microsoft.com/office/powerpoint/2010/main" val="1898029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ja-JP" altLang="en-US" sz="41200" b="1" dirty="0">
                <a:solidFill>
                  <a:schemeClr val="tx2">
                    <a:lumMod val="40000"/>
                    <a:lumOff val="60000"/>
                  </a:schemeClr>
                </a:solidFill>
                <a:latin typeface="Meiryo UI" panose="020B0604030504040204" pitchFamily="50" charset="-128"/>
                <a:ea typeface="Meiryo UI" panose="020B0604030504040204" pitchFamily="50" charset="-128"/>
              </a:rPr>
              <a:t>２</a:t>
            </a:r>
            <a:endParaRPr kumimoji="1" lang="ja-JP" altLang="en-US" sz="41200" b="1" dirty="0">
              <a:solidFill>
                <a:schemeClr val="tx2">
                  <a:lumMod val="40000"/>
                  <a:lumOff val="60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24991" y="2767280"/>
            <a:ext cx="9378099" cy="2308324"/>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無人機</a:t>
            </a:r>
            <a:endParaRPr lang="en-US" altLang="ja-JP" sz="9600" dirty="0">
              <a:latin typeface="Yet R" panose="02030504000101010101" pitchFamily="18" charset="-127"/>
              <a:ea typeface="Yet R" panose="02030504000101010101" pitchFamily="18" charset="-127"/>
            </a:endParaRPr>
          </a:p>
          <a:p>
            <a:pPr algn="ctr"/>
            <a:r>
              <a:rPr kumimoji="1" lang="ja-JP" altLang="en-US" sz="4800" dirty="0">
                <a:latin typeface="Yet R" panose="02030504000101010101" pitchFamily="18" charset="-127"/>
                <a:ea typeface="Yet R" panose="02030504000101010101" pitchFamily="18" charset="-127"/>
              </a:rPr>
              <a:t>成層圏プラットフォーム</a:t>
            </a:r>
            <a:endParaRPr kumimoji="1" lang="en-US" altLang="ja-JP" sz="16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826960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無人機</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3" name="object 3">
            <a:extLst>
              <a:ext uri="{FF2B5EF4-FFF2-40B4-BE49-F238E27FC236}">
                <a16:creationId xmlns:a16="http://schemas.microsoft.com/office/drawing/2014/main" id="{38E02B55-946B-45D4-9309-A6A111D18077}"/>
              </a:ext>
            </a:extLst>
          </p:cNvPr>
          <p:cNvSpPr/>
          <p:nvPr/>
        </p:nvSpPr>
        <p:spPr>
          <a:xfrm>
            <a:off x="859121" y="463425"/>
            <a:ext cx="1203960" cy="530351"/>
          </a:xfrm>
          <a:prstGeom prst="rect">
            <a:avLst/>
          </a:prstGeom>
          <a:blipFill>
            <a:blip r:embed="rId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pic>
        <p:nvPicPr>
          <p:cNvPr id="5" name="Picture 20" descr="JUCAS X47BCarrier Takeoff 1">
            <a:extLst>
              <a:ext uri="{FF2B5EF4-FFF2-40B4-BE49-F238E27FC236}">
                <a16:creationId xmlns:a16="http://schemas.microsoft.com/office/drawing/2014/main" id="{F38EB618-C18A-4FA9-8E4D-9DC3A4B4C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40260" y="686867"/>
            <a:ext cx="4597074" cy="3089742"/>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2" descr="http://www.airforce-technology.com/projects/x47/images/x-47pegasus_5.jpg">
            <a:hlinkClick r:id="rId4"/>
            <a:extLst>
              <a:ext uri="{FF2B5EF4-FFF2-40B4-BE49-F238E27FC236}">
                <a16:creationId xmlns:a16="http://schemas.microsoft.com/office/drawing/2014/main" id="{0B760060-688B-47FB-BB96-E4754CA654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4682" y="1359107"/>
            <a:ext cx="6292334" cy="489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図 1">
            <a:extLst>
              <a:ext uri="{FF2B5EF4-FFF2-40B4-BE49-F238E27FC236}">
                <a16:creationId xmlns:a16="http://schemas.microsoft.com/office/drawing/2014/main" id="{752A4C92-4FEF-4F1A-B0BD-8970B49328D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6572" y="4053017"/>
            <a:ext cx="4620762" cy="258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3">
            <a:extLst>
              <a:ext uri="{FF2B5EF4-FFF2-40B4-BE49-F238E27FC236}">
                <a16:creationId xmlns:a16="http://schemas.microsoft.com/office/drawing/2014/main" id="{9DD7CF5D-5493-4385-A7E0-9CAD31169224}"/>
              </a:ext>
            </a:extLst>
          </p:cNvPr>
          <p:cNvSpPr txBox="1">
            <a:spLocks noChangeArrowheads="1"/>
          </p:cNvSpPr>
          <p:nvPr/>
        </p:nvSpPr>
        <p:spPr bwMode="auto">
          <a:xfrm>
            <a:off x="6853195" y="893144"/>
            <a:ext cx="3855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2400" b="1" dirty="0">
                <a:latin typeface="Meiryo UI" panose="020B0604030504040204" pitchFamily="50" charset="-128"/>
                <a:ea typeface="Meiryo UI" panose="020B0604030504040204" pitchFamily="50" charset="-128"/>
              </a:rPr>
              <a:t>航空母艦に自動着艦</a:t>
            </a:r>
            <a:r>
              <a:rPr lang="en-US" altLang="ja-JP" sz="2400" b="1" dirty="0">
                <a:latin typeface="Meiryo UI" panose="020B0604030504040204" pitchFamily="50" charset="-128"/>
                <a:ea typeface="Meiryo UI" panose="020B0604030504040204" pitchFamily="50" charset="-128"/>
              </a:rPr>
              <a:t>!!</a:t>
            </a:r>
            <a:endParaRPr lang="ja-JP" altLang="en-US" sz="2400" b="1" dirty="0">
              <a:latin typeface="Meiryo UI" panose="020B0604030504040204" pitchFamily="50" charset="-128"/>
              <a:ea typeface="Meiryo UI" panose="020B0604030504040204" pitchFamily="50" charset="-128"/>
            </a:endParaRPr>
          </a:p>
        </p:txBody>
      </p:sp>
      <p:sp>
        <p:nvSpPr>
          <p:cNvPr id="9" name="テキスト ボックス 11">
            <a:extLst>
              <a:ext uri="{FF2B5EF4-FFF2-40B4-BE49-F238E27FC236}">
                <a16:creationId xmlns:a16="http://schemas.microsoft.com/office/drawing/2014/main" id="{0F8E78F5-4807-48D4-8EE5-1F32ACBDACDC}"/>
              </a:ext>
            </a:extLst>
          </p:cNvPr>
          <p:cNvSpPr txBox="1">
            <a:spLocks noChangeArrowheads="1"/>
          </p:cNvSpPr>
          <p:nvPr/>
        </p:nvSpPr>
        <p:spPr bwMode="auto">
          <a:xfrm>
            <a:off x="2607104" y="6070393"/>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b="1" dirty="0">
                <a:solidFill>
                  <a:schemeClr val="bg1"/>
                </a:solidFill>
                <a:latin typeface="Meiryo UI" panose="020B0604030504040204" pitchFamily="50" charset="-128"/>
                <a:ea typeface="Meiryo UI" panose="020B0604030504040204" pitchFamily="50" charset="-128"/>
              </a:rPr>
              <a:t>空中給油！</a:t>
            </a:r>
          </a:p>
        </p:txBody>
      </p:sp>
      <p:sp>
        <p:nvSpPr>
          <p:cNvPr id="10" name="テキスト ボックス 12">
            <a:extLst>
              <a:ext uri="{FF2B5EF4-FFF2-40B4-BE49-F238E27FC236}">
                <a16:creationId xmlns:a16="http://schemas.microsoft.com/office/drawing/2014/main" id="{CB016E0A-5ACA-4062-8BB2-21CC3316E667}"/>
              </a:ext>
            </a:extLst>
          </p:cNvPr>
          <p:cNvSpPr txBox="1">
            <a:spLocks noChangeArrowheads="1"/>
          </p:cNvSpPr>
          <p:nvPr/>
        </p:nvSpPr>
        <p:spPr bwMode="auto">
          <a:xfrm>
            <a:off x="1053371" y="1929624"/>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ja-JP" altLang="en-US" sz="1800" b="1" dirty="0">
                <a:latin typeface="Meiryo UI" panose="020B0604030504040204" pitchFamily="50" charset="-128"/>
                <a:ea typeface="Meiryo UI" panose="020B0604030504040204" pitchFamily="50" charset="-128"/>
              </a:rPr>
              <a:t>自動発艦</a:t>
            </a:r>
          </a:p>
        </p:txBody>
      </p:sp>
    </p:spTree>
    <p:extLst>
      <p:ext uri="{BB962C8B-B14F-4D97-AF65-F5344CB8AC3E}">
        <p14:creationId xmlns:p14="http://schemas.microsoft.com/office/powerpoint/2010/main" val="656326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バイラクタル</a:t>
            </a:r>
            <a:r>
              <a:rPr kumimoji="1" lang="en-US" altLang="ja-JP" sz="2800" b="1" dirty="0">
                <a:solidFill>
                  <a:schemeClr val="bg1"/>
                </a:solidFill>
                <a:latin typeface="Meiryo UI" panose="020B0604030504040204" pitchFamily="50" charset="-128"/>
                <a:ea typeface="Meiryo UI" panose="020B0604030504040204" pitchFamily="50" charset="-128"/>
              </a:rPr>
              <a:t>TB2</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3" name="object 3">
            <a:extLst>
              <a:ext uri="{FF2B5EF4-FFF2-40B4-BE49-F238E27FC236}">
                <a16:creationId xmlns:a16="http://schemas.microsoft.com/office/drawing/2014/main" id="{38E02B55-946B-45D4-9309-A6A111D18077}"/>
              </a:ext>
            </a:extLst>
          </p:cNvPr>
          <p:cNvSpPr/>
          <p:nvPr/>
        </p:nvSpPr>
        <p:spPr>
          <a:xfrm>
            <a:off x="859121" y="463425"/>
            <a:ext cx="1203960" cy="530351"/>
          </a:xfrm>
          <a:prstGeom prst="rect">
            <a:avLst/>
          </a:prstGeom>
          <a:blipFill>
            <a:blip r:embed="rId2"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pic>
        <p:nvPicPr>
          <p:cNvPr id="11266" name="Picture 2" descr="トルコ製の軍用ドローン｢バイラクタルTB2｣は、ウクライナ軍がロシア軍を撃退するための重要な兵器となっている。">
            <a:extLst>
              <a:ext uri="{FF2B5EF4-FFF2-40B4-BE49-F238E27FC236}">
                <a16:creationId xmlns:a16="http://schemas.microsoft.com/office/drawing/2014/main" id="{8746D325-3403-40C3-AF72-630750A79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9277"/>
            <a:ext cx="12192000" cy="606742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D1155F5C-FE19-4666-8410-2A53BA50C281}"/>
              </a:ext>
            </a:extLst>
          </p:cNvPr>
          <p:cNvSpPr txBox="1"/>
          <p:nvPr/>
        </p:nvSpPr>
        <p:spPr>
          <a:xfrm>
            <a:off x="3898663" y="6581028"/>
            <a:ext cx="4404827" cy="276999"/>
          </a:xfrm>
          <a:prstGeom prst="rect">
            <a:avLst/>
          </a:prstGeom>
          <a:noFill/>
        </p:spPr>
        <p:txBody>
          <a:bodyPr wrap="square">
            <a:spAutoFit/>
          </a:bodyPr>
          <a:lstStyle/>
          <a:p>
            <a:pPr algn="ctr"/>
            <a:r>
              <a:rPr lang="ja-JP" altLang="en-US" sz="1200" b="0" i="0" dirty="0">
                <a:effectLst/>
                <a:latin typeface="Verdana Pro Cond Black" panose="020B0A06030504040204" pitchFamily="34" charset="0"/>
                <a:ea typeface="Yu Gothic" panose="020B0400000000000000" pitchFamily="50" charset="-128"/>
              </a:rPr>
              <a:t>（出所）</a:t>
            </a:r>
            <a:r>
              <a:rPr lang="en-US" altLang="ja-JP" sz="1200" b="0" i="0" dirty="0">
                <a:effectLst/>
                <a:latin typeface="Verdana Pro Cond Black" panose="020B0A06030504040204" pitchFamily="34" charset="0"/>
                <a:ea typeface="Yu Gothic" panose="020B0400000000000000" pitchFamily="50" charset="-128"/>
              </a:rPr>
              <a:t>Anadolu Agency/Getty Images</a:t>
            </a:r>
            <a:endParaRPr lang="ja-JP" altLang="en-US" sz="1200" dirty="0">
              <a:latin typeface="Verdana Pro Cond Black" panose="020B0A06030504040204" pitchFamily="34" charset="0"/>
            </a:endParaRPr>
          </a:p>
        </p:txBody>
      </p:sp>
      <p:sp>
        <p:nvSpPr>
          <p:cNvPr id="11" name="テキスト ボックス 10">
            <a:extLst>
              <a:ext uri="{FF2B5EF4-FFF2-40B4-BE49-F238E27FC236}">
                <a16:creationId xmlns:a16="http://schemas.microsoft.com/office/drawing/2014/main" id="{F0F4CB99-3311-4D91-9CE0-4408F49BFD5D}"/>
              </a:ext>
            </a:extLst>
          </p:cNvPr>
          <p:cNvSpPr txBox="1"/>
          <p:nvPr/>
        </p:nvSpPr>
        <p:spPr>
          <a:xfrm>
            <a:off x="5477303" y="4257964"/>
            <a:ext cx="1542334" cy="584775"/>
          </a:xfrm>
          <a:prstGeom prst="rect">
            <a:avLst/>
          </a:prstGeom>
          <a:noFill/>
        </p:spPr>
        <p:txBody>
          <a:bodyPr wrap="square" rtlCol="0">
            <a:spAutoFit/>
          </a:bodyPr>
          <a:lstStyle/>
          <a:p>
            <a:r>
              <a:rPr kumimoji="1" lang="en-US" altLang="ja-JP" sz="3200" dirty="0">
                <a:solidFill>
                  <a:schemeClr val="bg1">
                    <a:lumMod val="95000"/>
                  </a:schemeClr>
                </a:solidFill>
                <a:latin typeface="BIZ UDPゴシック" panose="020B0400000000000000" pitchFamily="50" charset="-128"/>
                <a:ea typeface="BIZ UDPゴシック" panose="020B0400000000000000" pitchFamily="50" charset="-128"/>
              </a:rPr>
              <a:t>2</a:t>
            </a: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億円</a:t>
            </a:r>
          </a:p>
        </p:txBody>
      </p:sp>
    </p:spTree>
    <p:extLst>
      <p:ext uri="{BB962C8B-B14F-4D97-AF65-F5344CB8AC3E}">
        <p14:creationId xmlns:p14="http://schemas.microsoft.com/office/powerpoint/2010/main" val="1529461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093154"/>
          </a:xfrm>
          <a:prstGeom prst="rect">
            <a:avLst/>
          </a:prstGeom>
          <a:solidFill>
            <a:schemeClr val="accent6">
              <a:lumMod val="40000"/>
              <a:lumOff val="60000"/>
            </a:schemeClr>
          </a:solidFill>
          <a:ln>
            <a:noFill/>
          </a:ln>
        </p:spPr>
        <p:txBody>
          <a:bodyPr wrap="square" rtlCol="0">
            <a:spAutoFit/>
          </a:bodyPr>
          <a:lstStyle/>
          <a:p>
            <a:pPr algn="ctr"/>
            <a:r>
              <a:rPr kumimoji="1" lang="ja-JP" altLang="en-US" sz="11500" b="1" dirty="0">
                <a:latin typeface="BIZ UDPゴシック" panose="020B0400000000000000" pitchFamily="50" charset="-128"/>
                <a:ea typeface="BIZ UDPゴシック" panose="020B0400000000000000" pitchFamily="50" charset="-128"/>
              </a:rPr>
              <a:t>技術フォーサイト</a:t>
            </a:r>
            <a:endParaRPr kumimoji="1" lang="en-US" altLang="ja-JP" sz="11500" b="1" dirty="0">
              <a:latin typeface="BIZ UDPゴシック" panose="020B0400000000000000" pitchFamily="50" charset="-128"/>
              <a:ea typeface="BIZ UDPゴシック" panose="020B0400000000000000" pitchFamily="50" charset="-128"/>
            </a:endParaRPr>
          </a:p>
          <a:p>
            <a:pPr algn="ctr"/>
            <a:r>
              <a:rPr kumimoji="1" lang="ja-JP" altLang="en-US" sz="8000" b="1" dirty="0">
                <a:latin typeface="BIZ UDPゴシック" panose="020B0400000000000000" pitchFamily="50" charset="-128"/>
                <a:ea typeface="BIZ UDPゴシック" panose="020B0400000000000000" pitchFamily="50" charset="-128"/>
              </a:rPr>
              <a:t>エマージングテクノロジー</a:t>
            </a: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3253000"/>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5288340"/>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3079708"/>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5115048"/>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6606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2" descr="ロシアの新たな長距離攻撃兵器、イラン製自爆ドローン「Shahed 136」とは - YouTube">
            <a:extLst>
              <a:ext uri="{FF2B5EF4-FFF2-40B4-BE49-F238E27FC236}">
                <a16:creationId xmlns:a16="http://schemas.microsoft.com/office/drawing/2014/main" id="{7A5C493B-40DA-4FC0-BBEE-F8C08898D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17" y="525395"/>
            <a:ext cx="11257965" cy="633260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43D7DF9-B947-9951-635A-6B923B124DE0}"/>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シャヘッド</a:t>
            </a:r>
            <a:r>
              <a:rPr kumimoji="1" lang="en-US" altLang="ja-JP" sz="2800" b="1" dirty="0">
                <a:solidFill>
                  <a:schemeClr val="bg1"/>
                </a:solidFill>
                <a:latin typeface="Meiryo UI" panose="020B0604030504040204" pitchFamily="50" charset="-128"/>
                <a:ea typeface="Meiryo UI" panose="020B0604030504040204" pitchFamily="50" charset="-128"/>
              </a:rPr>
              <a:t>136</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3" name="object 3">
            <a:extLst>
              <a:ext uri="{FF2B5EF4-FFF2-40B4-BE49-F238E27FC236}">
                <a16:creationId xmlns:a16="http://schemas.microsoft.com/office/drawing/2014/main" id="{38E02B55-946B-45D4-9309-A6A111D18077}"/>
              </a:ext>
            </a:extLst>
          </p:cNvPr>
          <p:cNvSpPr/>
          <p:nvPr/>
        </p:nvSpPr>
        <p:spPr>
          <a:xfrm>
            <a:off x="859121" y="463425"/>
            <a:ext cx="1203960" cy="530351"/>
          </a:xfrm>
          <a:prstGeom prst="rect">
            <a:avLst/>
          </a:prstGeom>
          <a:blipFill>
            <a:blip r:embed="rId3" cstate="print"/>
            <a:stretch>
              <a:fillRect/>
            </a:stretch>
          </a:blipFill>
        </p:spPr>
        <p:txBody>
          <a:bodyPr wrap="square" lIns="0" tIns="0" rIns="0" bIns="0" rtlCol="0"/>
          <a:lstStyle/>
          <a:p>
            <a:endParaRPr>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D1155F5C-FE19-4666-8410-2A53BA50C281}"/>
              </a:ext>
            </a:extLst>
          </p:cNvPr>
          <p:cNvSpPr txBox="1"/>
          <p:nvPr/>
        </p:nvSpPr>
        <p:spPr>
          <a:xfrm>
            <a:off x="3898663" y="6581028"/>
            <a:ext cx="4571082" cy="276999"/>
          </a:xfrm>
          <a:prstGeom prst="rect">
            <a:avLst/>
          </a:prstGeom>
          <a:noFill/>
        </p:spPr>
        <p:txBody>
          <a:bodyPr wrap="square">
            <a:spAutoFit/>
          </a:bodyPr>
          <a:lstStyle/>
          <a:p>
            <a:pPr algn="ctr"/>
            <a:r>
              <a:rPr lang="ja-JP" altLang="en-US" sz="1200" b="0" i="0" dirty="0">
                <a:effectLst/>
                <a:latin typeface="Verdana Pro Cond Black" panose="020B0A06030504040204" pitchFamily="34" charset="0"/>
                <a:ea typeface="Yu Gothic" panose="020B0400000000000000" pitchFamily="50" charset="-128"/>
              </a:rPr>
              <a:t>（出所）</a:t>
            </a:r>
            <a:r>
              <a:rPr lang="en-US" altLang="ja-JP" sz="1200" b="0" i="0" dirty="0">
                <a:effectLst/>
                <a:latin typeface="Verdana Pro Cond Black" panose="020B0A06030504040204" pitchFamily="34" charset="0"/>
                <a:ea typeface="Yu Gothic" panose="020B0400000000000000" pitchFamily="50" charset="-128"/>
              </a:rPr>
              <a:t>https://www.youtube.com/watch?v=R6GeYhjnDyA</a:t>
            </a:r>
            <a:endParaRPr lang="ja-JP" altLang="en-US" sz="1200" dirty="0">
              <a:latin typeface="Verdana Pro Cond Black" panose="020B0A06030504040204" pitchFamily="34" charset="0"/>
            </a:endParaRPr>
          </a:p>
        </p:txBody>
      </p:sp>
      <p:sp>
        <p:nvSpPr>
          <p:cNvPr id="9" name="テキスト ボックス 8">
            <a:extLst>
              <a:ext uri="{FF2B5EF4-FFF2-40B4-BE49-F238E27FC236}">
                <a16:creationId xmlns:a16="http://schemas.microsoft.com/office/drawing/2014/main" id="{DBF0E7F1-2B9A-47D4-BCD1-0E5363A2686A}"/>
              </a:ext>
            </a:extLst>
          </p:cNvPr>
          <p:cNvSpPr txBox="1"/>
          <p:nvPr/>
        </p:nvSpPr>
        <p:spPr>
          <a:xfrm rot="20194999">
            <a:off x="7703267" y="1828801"/>
            <a:ext cx="2078042" cy="584775"/>
          </a:xfrm>
          <a:prstGeom prst="rect">
            <a:avLst/>
          </a:prstGeom>
          <a:noFill/>
        </p:spPr>
        <p:txBody>
          <a:bodyPr wrap="square" rtlCol="0">
            <a:spAutoFit/>
          </a:bodyPr>
          <a:lstStyle/>
          <a:p>
            <a:r>
              <a:rPr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３００万</a:t>
            </a:r>
            <a:r>
              <a:rPr kumimoji="1" lang="ja-JP" altLang="en-US" sz="3200" dirty="0">
                <a:solidFill>
                  <a:schemeClr val="bg1">
                    <a:lumMod val="95000"/>
                  </a:schemeClr>
                </a:solidFill>
                <a:latin typeface="BIZ UDPゴシック" panose="020B0400000000000000" pitchFamily="50" charset="-128"/>
                <a:ea typeface="BIZ UDPゴシック" panose="020B0400000000000000" pitchFamily="50" charset="-128"/>
              </a:rPr>
              <a:t>円</a:t>
            </a:r>
          </a:p>
        </p:txBody>
      </p:sp>
    </p:spTree>
    <p:extLst>
      <p:ext uri="{BB962C8B-B14F-4D97-AF65-F5344CB8AC3E}">
        <p14:creationId xmlns:p14="http://schemas.microsoft.com/office/powerpoint/2010/main" val="978472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2" descr="【軍事と通信】ウクライナに於ける、ロシア軍の電子戦。 - YouTube">
            <a:extLst>
              <a:ext uri="{FF2B5EF4-FFF2-40B4-BE49-F238E27FC236}">
                <a16:creationId xmlns:a16="http://schemas.microsoft.com/office/drawing/2014/main" id="{3D443B17-AC6F-48D2-9F04-E80BA15E3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884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4" name="Picture 2" descr="【ロシア軍】ウクライナで電子・サイバー戦の一体的展開が判明、無線遮断し偽メールで誘導、火力制圧 - YouTube">
            <a:extLst>
              <a:ext uri="{FF2B5EF4-FFF2-40B4-BE49-F238E27FC236}">
                <a16:creationId xmlns:a16="http://schemas.microsoft.com/office/drawing/2014/main" id="{502A1F79-D81F-463B-B7CB-6DD4BB3BF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993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Title 33">
            <a:extLst>
              <a:ext uri="{FF2B5EF4-FFF2-40B4-BE49-F238E27FC236}">
                <a16:creationId xmlns:a16="http://schemas.microsoft.com/office/drawing/2014/main" id="{B5594077-52D6-4B1E-B819-6201D8E59EB1}"/>
              </a:ext>
            </a:extLst>
          </p:cNvPr>
          <p:cNvSpPr>
            <a:spLocks noGrp="1"/>
          </p:cNvSpPr>
          <p:nvPr>
            <p:ph type="ctrTitle" idx="4294967295"/>
          </p:nvPr>
        </p:nvSpPr>
        <p:spPr>
          <a:xfrm>
            <a:off x="3139497" y="414013"/>
            <a:ext cx="7140575" cy="574675"/>
          </a:xfrm>
        </p:spPr>
        <p:txBody>
          <a:bodyPr/>
          <a:lstStyle/>
          <a:p>
            <a:pPr algn="l" eaLnBrk="1" hangingPunct="1"/>
            <a:r>
              <a:rPr lang="en-US" altLang="ja-JP" sz="2400" dirty="0">
                <a:latin typeface="Arial Black" panose="020B0A04020102020204" pitchFamily="34" charset="0"/>
                <a:ea typeface="Meiryo UI" panose="020B0604030504040204" pitchFamily="50" charset="-128"/>
              </a:rPr>
              <a:t>Transparent Earth</a:t>
            </a:r>
            <a:r>
              <a:rPr lang="ja-JP" altLang="en-US" sz="1800" dirty="0">
                <a:latin typeface="Meiryo UI" panose="020B0604030504040204" pitchFamily="50" charset="-128"/>
                <a:ea typeface="Meiryo UI" panose="020B0604030504040204" pitchFamily="50" charset="-128"/>
              </a:rPr>
              <a:t>：人工衛星から地球透視</a:t>
            </a:r>
            <a:endParaRPr lang="en-US" altLang="ja-JP" sz="1800" dirty="0">
              <a:latin typeface="Meiryo UI" panose="020B0604030504040204" pitchFamily="50" charset="-128"/>
              <a:ea typeface="Meiryo UI" panose="020B0604030504040204" pitchFamily="50" charset="-128"/>
            </a:endParaRPr>
          </a:p>
        </p:txBody>
      </p:sp>
      <p:pic>
        <p:nvPicPr>
          <p:cNvPr id="58372" name="Picture 2" descr="breach_strip">
            <a:extLst>
              <a:ext uri="{FF2B5EF4-FFF2-40B4-BE49-F238E27FC236}">
                <a16:creationId xmlns:a16="http://schemas.microsoft.com/office/drawing/2014/main" id="{E0127883-28FD-44D5-8E21-08612E22F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88945"/>
            <a:ext cx="6091236" cy="4116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正方形/長方形 1">
            <a:extLst>
              <a:ext uri="{FF2B5EF4-FFF2-40B4-BE49-F238E27FC236}">
                <a16:creationId xmlns:a16="http://schemas.microsoft.com/office/drawing/2014/main" id="{82EAE8D8-7F16-434A-9A59-AA5657C0E174}"/>
              </a:ext>
            </a:extLst>
          </p:cNvPr>
          <p:cNvSpPr>
            <a:spLocks noChangeArrowheads="1"/>
          </p:cNvSpPr>
          <p:nvPr/>
        </p:nvSpPr>
        <p:spPr bwMode="auto">
          <a:xfrm>
            <a:off x="378690" y="1097864"/>
            <a:ext cx="11582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en-US" altLang="ja-JP" sz="1800" dirty="0">
                <a:latin typeface="BIZ UDP明朝 Medium" panose="02020500000000000000" pitchFamily="18" charset="-128"/>
                <a:ea typeface="BIZ UDP明朝 Medium" panose="02020500000000000000" pitchFamily="18" charset="-128"/>
              </a:rPr>
              <a:t>Transparent</a:t>
            </a:r>
            <a:r>
              <a:rPr lang="ja-JP" altLang="en-US" sz="1800" dirty="0">
                <a:latin typeface="BIZ UDP明朝 Medium" panose="02020500000000000000" pitchFamily="18" charset="-128"/>
                <a:ea typeface="BIZ UDP明朝 Medium" panose="02020500000000000000" pitchFamily="18" charset="-128"/>
              </a:rPr>
              <a:t> </a:t>
            </a:r>
            <a:r>
              <a:rPr lang="en-US" altLang="ja-JP" sz="1800" dirty="0">
                <a:latin typeface="BIZ UDP明朝 Medium" panose="02020500000000000000" pitchFamily="18" charset="-128"/>
                <a:ea typeface="BIZ UDP明朝 Medium" panose="02020500000000000000" pitchFamily="18" charset="-128"/>
              </a:rPr>
              <a:t>Earth</a:t>
            </a:r>
            <a:r>
              <a:rPr lang="ja-JP" altLang="en-US" sz="1800" dirty="0">
                <a:latin typeface="BIZ UDP明朝 Medium" panose="02020500000000000000" pitchFamily="18" charset="-128"/>
                <a:ea typeface="BIZ UDP明朝 Medium" panose="02020500000000000000" pitchFamily="18" charset="-128"/>
              </a:rPr>
              <a:t>では、「地球の物理特性、化学特性、動力学特性を、地下</a:t>
            </a:r>
            <a:r>
              <a:rPr lang="en-US" altLang="ja-JP" sz="1800" dirty="0">
                <a:latin typeface="BIZ UDP明朝 Medium" panose="02020500000000000000" pitchFamily="18" charset="-128"/>
                <a:ea typeface="BIZ UDP明朝 Medium" panose="02020500000000000000" pitchFamily="18" charset="-128"/>
              </a:rPr>
              <a:t>5</a:t>
            </a:r>
            <a:r>
              <a:rPr lang="ja-JP" altLang="en-US" sz="1800" dirty="0">
                <a:latin typeface="BIZ UDP明朝 Medium" panose="02020500000000000000" pitchFamily="18" charset="-128"/>
                <a:ea typeface="BIZ UDP明朝 Medium" panose="02020500000000000000" pitchFamily="18" charset="-128"/>
              </a:rPr>
              <a:t>キロメートルまで」表示できるリアルタイム</a:t>
            </a:r>
            <a:r>
              <a:rPr lang="en-US" altLang="ja-JP" sz="1800" dirty="0">
                <a:latin typeface="BIZ UDP明朝 Medium" panose="02020500000000000000" pitchFamily="18" charset="-128"/>
                <a:ea typeface="BIZ UDP明朝 Medium" panose="02020500000000000000" pitchFamily="18" charset="-128"/>
              </a:rPr>
              <a:t>3D</a:t>
            </a:r>
            <a:r>
              <a:rPr lang="ja-JP" altLang="en-US" sz="1800" dirty="0">
                <a:latin typeface="BIZ UDP明朝 Medium" panose="02020500000000000000" pitchFamily="18" charset="-128"/>
                <a:ea typeface="BIZ UDP明朝 Medium" panose="02020500000000000000" pitchFamily="18" charset="-128"/>
              </a:rPr>
              <a:t>マップの製作を行う。</a:t>
            </a:r>
            <a:r>
              <a:rPr lang="en-US" altLang="ja-JP" sz="1800" dirty="0">
                <a:latin typeface="BIZ UDP明朝 Medium" panose="02020500000000000000" pitchFamily="18" charset="-128"/>
                <a:ea typeface="BIZ UDP明朝 Medium" panose="02020500000000000000" pitchFamily="18" charset="-128"/>
              </a:rPr>
              <a:t>2011</a:t>
            </a:r>
            <a:r>
              <a:rPr lang="ja-JP" altLang="en-US" sz="1800" dirty="0">
                <a:latin typeface="BIZ UDP明朝 Medium" panose="02020500000000000000" pitchFamily="18" charset="-128"/>
                <a:ea typeface="BIZ UDP明朝 Medium" panose="02020500000000000000" pitchFamily="18" charset="-128"/>
              </a:rPr>
              <a:t>会計年度の予算から</a:t>
            </a:r>
            <a:r>
              <a:rPr lang="en-US" altLang="ja-JP" sz="1800" dirty="0">
                <a:latin typeface="BIZ UDP明朝 Medium" panose="02020500000000000000" pitchFamily="18" charset="-128"/>
                <a:ea typeface="BIZ UDP明朝 Medium" panose="02020500000000000000" pitchFamily="18" charset="-128"/>
              </a:rPr>
              <a:t>400</a:t>
            </a:r>
            <a:r>
              <a:rPr lang="ja-JP" altLang="en-US" sz="1800" dirty="0">
                <a:latin typeface="BIZ UDP明朝 Medium" panose="02020500000000000000" pitchFamily="18" charset="-128"/>
                <a:ea typeface="BIZ UDP明朝 Medium" panose="02020500000000000000" pitchFamily="18" charset="-128"/>
              </a:rPr>
              <a:t>万ドルを投じている。</a:t>
            </a:r>
            <a:endParaRPr lang="en-US" altLang="ja-JP" sz="1800" dirty="0">
              <a:latin typeface="BIZ UDP明朝 Medium" panose="02020500000000000000" pitchFamily="18" charset="-128"/>
              <a:ea typeface="BIZ UDP明朝 Medium" panose="02020500000000000000" pitchFamily="18" charset="-128"/>
            </a:endParaRPr>
          </a:p>
          <a:p>
            <a:pPr>
              <a:spcBef>
                <a:spcPct val="0"/>
              </a:spcBef>
              <a:buFontTx/>
              <a:buNone/>
            </a:pPr>
            <a:r>
              <a:rPr lang="ja-JP" altLang="en-US" sz="1800" dirty="0">
                <a:latin typeface="BIZ UDP明朝 Medium" panose="02020500000000000000" pitchFamily="18" charset="-128"/>
                <a:ea typeface="BIZ UDP明朝 Medium" panose="02020500000000000000" pitchFamily="18" charset="-128"/>
              </a:rPr>
              <a:t>以降の研究詳細は明らかではないが、年度内（</a:t>
            </a:r>
            <a:r>
              <a:rPr lang="en-US" altLang="ja-JP" sz="1800" dirty="0">
                <a:latin typeface="BIZ UDP明朝 Medium" panose="02020500000000000000" pitchFamily="18" charset="-128"/>
                <a:ea typeface="BIZ UDP明朝 Medium" panose="02020500000000000000" pitchFamily="18" charset="-128"/>
              </a:rPr>
              <a:t>2015</a:t>
            </a:r>
            <a:r>
              <a:rPr lang="ja-JP" altLang="en-US" sz="1800" dirty="0">
                <a:latin typeface="BIZ UDP明朝 Medium" panose="02020500000000000000" pitchFamily="18" charset="-128"/>
                <a:ea typeface="BIZ UDP明朝 Medium" panose="02020500000000000000" pitchFamily="18" charset="-128"/>
              </a:rPr>
              <a:t>年）の本格稼働を目指している。</a:t>
            </a:r>
            <a:r>
              <a:rPr lang="en-US" altLang="ja-JP" sz="1800" dirty="0">
                <a:latin typeface="BIZ UDP明朝 Medium" panose="02020500000000000000" pitchFamily="18" charset="-128"/>
                <a:ea typeface="BIZ UDP明朝 Medium" panose="02020500000000000000" pitchFamily="18" charset="-128"/>
              </a:rPr>
              <a:t>2023</a:t>
            </a:r>
            <a:r>
              <a:rPr lang="ja-JP" altLang="en-US" sz="1800" dirty="0">
                <a:latin typeface="BIZ UDP明朝 Medium" panose="02020500000000000000" pitchFamily="18" charset="-128"/>
                <a:ea typeface="BIZ UDP明朝 Medium" panose="02020500000000000000" pitchFamily="18" charset="-128"/>
              </a:rPr>
              <a:t>年も後継プロジェクト。</a:t>
            </a:r>
          </a:p>
        </p:txBody>
      </p:sp>
      <p:sp>
        <p:nvSpPr>
          <p:cNvPr id="7" name="テキスト ボックス 6">
            <a:extLst>
              <a:ext uri="{FF2B5EF4-FFF2-40B4-BE49-F238E27FC236}">
                <a16:creationId xmlns:a16="http://schemas.microsoft.com/office/drawing/2014/main" id="{398BD401-C41F-4092-93CD-3009EE93670E}"/>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地球観測</a:t>
            </a:r>
          </a:p>
        </p:txBody>
      </p:sp>
      <p:pic>
        <p:nvPicPr>
          <p:cNvPr id="8" name="Picture 2" descr="C:\Users\Shiv\Desktop\fhvbwkue.jpg">
            <a:extLst>
              <a:ext uri="{FF2B5EF4-FFF2-40B4-BE49-F238E27FC236}">
                <a16:creationId xmlns:a16="http://schemas.microsoft.com/office/drawing/2014/main" id="{79811E48-6EEA-4634-89B2-CFEEC1330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28" y="2281980"/>
            <a:ext cx="6745797" cy="4116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97E990E1-A341-4904-B9CD-91960AF6B236}"/>
              </a:ext>
            </a:extLst>
          </p:cNvPr>
          <p:cNvSpPr txBox="1"/>
          <p:nvPr/>
        </p:nvSpPr>
        <p:spPr>
          <a:xfrm rot="793498">
            <a:off x="324967" y="4999455"/>
            <a:ext cx="7237412" cy="369332"/>
          </a:xfrm>
          <a:prstGeom prst="rect">
            <a:avLst/>
          </a:prstGeom>
          <a:noFill/>
        </p:spPr>
        <p:txBody>
          <a:bodyPr wrap="square" rtlCol="0">
            <a:spAutoFit/>
          </a:bodyPr>
          <a:lstStyle/>
          <a:p>
            <a:pPr algn="ctr"/>
            <a:r>
              <a:rPr kumimoji="1" lang="ja-JP" altLang="en-US" dirty="0">
                <a:solidFill>
                  <a:schemeClr val="bg1">
                    <a:lumMod val="95000"/>
                  </a:schemeClr>
                </a:solidFill>
                <a:latin typeface="BIZ UDPゴシック" panose="020B0400000000000000" pitchFamily="50" charset="-128"/>
                <a:ea typeface="BIZ UDPゴシック" panose="020B0400000000000000" pitchFamily="50" charset="-128"/>
              </a:rPr>
              <a:t>後継プロジェクトが動いており成功裏に進捗していると推測。</a:t>
            </a:r>
          </a:p>
        </p:txBody>
      </p:sp>
      <p:sp>
        <p:nvSpPr>
          <p:cNvPr id="58373" name="正方形/長方形 1">
            <a:extLst>
              <a:ext uri="{FF2B5EF4-FFF2-40B4-BE49-F238E27FC236}">
                <a16:creationId xmlns:a16="http://schemas.microsoft.com/office/drawing/2014/main" id="{81C9A556-7B36-44C3-A2E6-60A2314FE7FF}"/>
              </a:ext>
            </a:extLst>
          </p:cNvPr>
          <p:cNvSpPr>
            <a:spLocks noChangeArrowheads="1"/>
          </p:cNvSpPr>
          <p:nvPr/>
        </p:nvSpPr>
        <p:spPr bwMode="auto">
          <a:xfrm>
            <a:off x="2807699" y="6514615"/>
            <a:ext cx="69119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http://www.wired.com/2010/02/darpas-plan-for-world-domination-map-entire-planets-underground/</a:t>
            </a:r>
            <a:endParaRPr lang="ja-JP" altLang="en-US" sz="900" dirty="0">
              <a:latin typeface="Meiryo UI" panose="020B0604030504040204" pitchFamily="50" charset="-128"/>
              <a:ea typeface="Meiryo UI" panose="020B0604030504040204" pitchFamily="50"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正方形/長方形 2"/>
          <p:cNvSpPr/>
          <p:nvPr/>
        </p:nvSpPr>
        <p:spPr>
          <a:xfrm>
            <a:off x="348792" y="1080984"/>
            <a:ext cx="11604396" cy="923330"/>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成層圏は地上からの高度約</a:t>
            </a:r>
            <a:r>
              <a:rPr lang="en-US" altLang="ja-JP" dirty="0">
                <a:latin typeface="Meiryo UI" panose="020B0604030504040204" pitchFamily="50" charset="-128"/>
                <a:ea typeface="Meiryo UI" panose="020B0604030504040204" pitchFamily="50" charset="-128"/>
              </a:rPr>
              <a:t>10km</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50km</a:t>
            </a:r>
            <a:r>
              <a:rPr lang="ja-JP" altLang="en-US" dirty="0">
                <a:latin typeface="Meiryo UI" panose="020B0604030504040204" pitchFamily="50" charset="-128"/>
                <a:ea typeface="Meiryo UI" panose="020B0604030504040204" pitchFamily="50" charset="-128"/>
              </a:rPr>
              <a:t>にある層で対流圏の上に位置する。</a:t>
            </a:r>
            <a:endParaRPr lang="en-US" altLang="ja-JP" dirty="0">
              <a:latin typeface="Meiryo UI" panose="020B0604030504040204" pitchFamily="50" charset="-128"/>
              <a:ea typeface="Meiryo UI" panose="020B0604030504040204" pitchFamily="50" charset="-128"/>
            </a:endParaRPr>
          </a:p>
          <a:p>
            <a:r>
              <a:rPr lang="ja-JP" altLang="ja-JP" dirty="0">
                <a:latin typeface="Meiryo UI" panose="020B0604030504040204" pitchFamily="50" charset="-128"/>
                <a:ea typeface="Meiryo UI" panose="020B0604030504040204" pitchFamily="50" charset="-128"/>
              </a:rPr>
              <a:t>高高度疑似衛星（</a:t>
            </a:r>
            <a:r>
              <a:rPr lang="ja-JP" altLang="ja-JP" dirty="0">
                <a:solidFill>
                  <a:srgbClr val="2C2C2C"/>
                </a:solidFill>
                <a:latin typeface="Meiryo UI" panose="020B0604030504040204" pitchFamily="50" charset="-128"/>
                <a:ea typeface="Meiryo UI" panose="020B0604030504040204" pitchFamily="50" charset="-128"/>
                <a:cs typeface="Helvetica" panose="020B0604020202020204" pitchFamily="34" charset="0"/>
              </a:rPr>
              <a:t>High Altitude Pseudo-Satellite）</a:t>
            </a:r>
            <a:r>
              <a:rPr lang="ja-JP" altLang="en-US" dirty="0">
                <a:solidFill>
                  <a:srgbClr val="2C2C2C"/>
                </a:solidFill>
                <a:latin typeface="Meiryo UI" panose="020B0604030504040204" pitchFamily="50" charset="-128"/>
                <a:ea typeface="Meiryo UI" panose="020B0604030504040204" pitchFamily="50" charset="-128"/>
                <a:cs typeface="Helvetica" panose="020B0604020202020204" pitchFamily="34" charset="0"/>
              </a:rPr>
              <a:t>、もしくは</a:t>
            </a:r>
            <a:r>
              <a:rPr lang="ja-JP" altLang="en-US" dirty="0">
                <a:latin typeface="Meiryo UI" panose="020B0604030504040204" pitchFamily="50" charset="-128"/>
                <a:ea typeface="Meiryo UI" panose="020B0604030504040204" pitchFamily="50" charset="-128"/>
              </a:rPr>
              <a:t>成層圏プラットフォームは、雲の上で気象条件が比較的安定した高度</a:t>
            </a:r>
            <a:r>
              <a:rPr lang="en-US" altLang="ja-JP" dirty="0">
                <a:latin typeface="Meiryo UI" panose="020B0604030504040204" pitchFamily="50" charset="-128"/>
                <a:ea typeface="Meiryo UI" panose="020B0604030504040204" pitchFamily="50" charset="-128"/>
              </a:rPr>
              <a:t>20km</a:t>
            </a:r>
            <a:r>
              <a:rPr lang="ja-JP" altLang="en-US" dirty="0">
                <a:latin typeface="Meiryo UI" panose="020B0604030504040204" pitchFamily="50" charset="-128"/>
                <a:ea typeface="Meiryo UI" panose="020B0604030504040204" pitchFamily="50" charset="-128"/>
              </a:rPr>
              <a:t>付近に、無人の飛行船を滞空させる構想である。</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04" y="2158197"/>
            <a:ext cx="4596302" cy="439775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094" y="2052008"/>
            <a:ext cx="4821712" cy="4325764"/>
          </a:xfrm>
          <a:prstGeom prst="rect">
            <a:avLst/>
          </a:prstGeom>
        </p:spPr>
      </p:pic>
      <p:sp>
        <p:nvSpPr>
          <p:cNvPr id="6" name="正方形/長方形 5"/>
          <p:cNvSpPr/>
          <p:nvPr/>
        </p:nvSpPr>
        <p:spPr>
          <a:xfrm>
            <a:off x="3046513" y="557769"/>
            <a:ext cx="5608780" cy="369332"/>
          </a:xfrm>
          <a:prstGeom prst="rect">
            <a:avLst/>
          </a:prstGeom>
        </p:spPr>
        <p:txBody>
          <a:bodyPr wrap="none">
            <a:spAutoFit/>
          </a:bodyPr>
          <a:lstStyle/>
          <a:p>
            <a:r>
              <a:rPr lang="ja-JP" altLang="ja-JP" dirty="0">
                <a:latin typeface="Meiryo UI" panose="020B0604030504040204" pitchFamily="50" charset="-128"/>
                <a:ea typeface="Meiryo UI" panose="020B0604030504040204" pitchFamily="50" charset="-128"/>
              </a:rPr>
              <a:t>高高度疑似衛星（</a:t>
            </a:r>
            <a:r>
              <a:rPr lang="ja-JP" altLang="ja-JP" dirty="0">
                <a:solidFill>
                  <a:srgbClr val="2C2C2C"/>
                </a:solidFill>
                <a:latin typeface="Meiryo UI" panose="020B0604030504040204" pitchFamily="50" charset="-128"/>
                <a:ea typeface="Meiryo UI" panose="020B0604030504040204" pitchFamily="50" charset="-128"/>
                <a:cs typeface="Helvetica" panose="020B0604020202020204" pitchFamily="34" charset="0"/>
              </a:rPr>
              <a:t>High Altitude Pseudo-Satellite）</a:t>
            </a:r>
            <a:endParaRPr lang="ja-JP" altLang="en-US" dirty="0"/>
          </a:p>
        </p:txBody>
      </p:sp>
      <p:sp>
        <p:nvSpPr>
          <p:cNvPr id="7" name="テキスト ボックス 6">
            <a:extLst>
              <a:ext uri="{FF2B5EF4-FFF2-40B4-BE49-F238E27FC236}">
                <a16:creationId xmlns:a16="http://schemas.microsoft.com/office/drawing/2014/main" id="{A0C96568-7478-45A5-8092-DB24C28988C7}"/>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成層圏</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48255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899" name="図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556409"/>
            <a:ext cx="9489348" cy="52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テキスト ボックス 1"/>
          <p:cNvSpPr txBox="1">
            <a:spLocks noChangeArrowheads="1"/>
          </p:cNvSpPr>
          <p:nvPr/>
        </p:nvSpPr>
        <p:spPr bwMode="auto">
          <a:xfrm>
            <a:off x="257175" y="687312"/>
            <a:ext cx="116776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ワシントン</a:t>
            </a:r>
            <a:r>
              <a:rPr kumimoji="1" lang="en-US" altLang="ja-JP"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DC</a:t>
            </a:r>
            <a:r>
              <a:rPr kumimoji="1" lang="ja-JP" altLang="en-US"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上空には、</a:t>
            </a:r>
            <a:r>
              <a:rPr kumimoji="1" lang="en-US" altLang="ja-JP"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UAV</a:t>
            </a:r>
            <a:r>
              <a:rPr kumimoji="1" lang="ja-JP" altLang="en-US"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、ドローンからのテロ攻撃を防御する為、２基の監視飛行船（成層圏プラットフォームではない）が運用されている。シンガポールでも運用。</a:t>
            </a:r>
            <a:endParaRPr kumimoji="1" lang="en-US" altLang="ja-JP"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UD デジタル 教科書体 NK-B" panose="02020700000000000000" pitchFamily="18" charset="-128"/>
                <a:ea typeface="UD デジタル 教科書体 NK-B" panose="02020700000000000000" pitchFamily="18" charset="-128"/>
              </a:rPr>
              <a:t>本格的には、成層圏に下記飛行船を滞空させて監視・観測・通信などを担任するプラットフォームが構想されている。</a:t>
            </a:r>
          </a:p>
        </p:txBody>
      </p:sp>
      <p:sp>
        <p:nvSpPr>
          <p:cNvPr id="5" name="テキスト ボックス 4">
            <a:extLst>
              <a:ext uri="{FF2B5EF4-FFF2-40B4-BE49-F238E27FC236}">
                <a16:creationId xmlns:a16="http://schemas.microsoft.com/office/drawing/2014/main" id="{188351EB-A489-4936-98B7-1CCD379D8FA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成層圏プラットフォーム</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29969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7" name="Title 33"/>
          <p:cNvSpPr txBox="1">
            <a:spLocks/>
          </p:cNvSpPr>
          <p:nvPr/>
        </p:nvSpPr>
        <p:spPr bwMode="auto">
          <a:xfrm>
            <a:off x="2962275" y="188914"/>
            <a:ext cx="75326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2400" dirty="0" err="1">
                <a:latin typeface="Arial Black" panose="020B0A04020102020204" pitchFamily="34" charset="0"/>
                <a:ea typeface="Meiryo UI" panose="020B0604030504040204" pitchFamily="50" charset="-128"/>
              </a:rPr>
              <a:t>Hight</a:t>
            </a:r>
            <a:r>
              <a:rPr lang="en-US" altLang="ja-JP" sz="2400" dirty="0">
                <a:latin typeface="Arial Black" panose="020B0A04020102020204" pitchFamily="34" charset="0"/>
                <a:ea typeface="Meiryo UI" panose="020B0604030504040204" pitchFamily="50" charset="-128"/>
              </a:rPr>
              <a:t> Altitude Pseudo-Satellites</a:t>
            </a:r>
            <a:r>
              <a:rPr lang="ja-JP" altLang="en-US" sz="1800" dirty="0">
                <a:latin typeface="Meiryo UI" panose="020B0604030504040204" pitchFamily="50" charset="-128"/>
                <a:ea typeface="Meiryo UI" panose="020B0604030504040204" pitchFamily="50" charset="-128"/>
              </a:rPr>
              <a:t>：高高度疑似衛星</a:t>
            </a:r>
            <a:endParaRPr lang="en-US" altLang="ja-JP" sz="18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0" y="9814"/>
            <a:ext cx="12258675" cy="6838950"/>
          </a:xfrm>
          <a:prstGeom prst="rect">
            <a:avLst/>
          </a:prstGeom>
        </p:spPr>
      </p:pic>
      <p:sp>
        <p:nvSpPr>
          <p:cNvPr id="3" name="正方形/長方形 2"/>
          <p:cNvSpPr/>
          <p:nvPr/>
        </p:nvSpPr>
        <p:spPr>
          <a:xfrm>
            <a:off x="333080" y="476251"/>
            <a:ext cx="3597897" cy="646331"/>
          </a:xfrm>
          <a:prstGeom prst="rect">
            <a:avLst/>
          </a:prstGeom>
        </p:spPr>
        <p:txBody>
          <a:bodyPr wrap="square">
            <a:spAutoFit/>
          </a:bodyPr>
          <a:lstStyle/>
          <a:p>
            <a:pPr algn="ctr"/>
            <a:r>
              <a:rPr lang="en-US" altLang="ja-JP" b="1" dirty="0">
                <a:solidFill>
                  <a:schemeClr val="bg1"/>
                </a:solidFill>
                <a:latin typeface="Meiryo UI" panose="020B0604030504040204" pitchFamily="50" charset="-128"/>
                <a:ea typeface="Meiryo UI" panose="020B0604030504040204" pitchFamily="50" charset="-128"/>
              </a:rPr>
              <a:t>Future versions of Zephyr</a:t>
            </a:r>
          </a:p>
          <a:p>
            <a:pPr algn="ctr"/>
            <a:r>
              <a:rPr lang="en-US" altLang="ja-JP" b="1" dirty="0">
                <a:solidFill>
                  <a:schemeClr val="bg1"/>
                </a:solidFill>
                <a:latin typeface="Meiryo UI" panose="020B0604030504040204" pitchFamily="50" charset="-128"/>
                <a:ea typeface="Meiryo UI" panose="020B0604030504040204" pitchFamily="50" charset="-128"/>
              </a:rPr>
              <a:t>2018</a:t>
            </a:r>
            <a:r>
              <a:rPr lang="ja-JP" altLang="en-US" b="1" dirty="0">
                <a:solidFill>
                  <a:schemeClr val="bg1"/>
                </a:solidFill>
                <a:latin typeface="Meiryo UI" panose="020B0604030504040204" pitchFamily="50" charset="-128"/>
                <a:ea typeface="Meiryo UI" panose="020B0604030504040204" pitchFamily="50" charset="-128"/>
              </a:rPr>
              <a:t>年～</a:t>
            </a:r>
          </a:p>
        </p:txBody>
      </p:sp>
      <p:sp>
        <p:nvSpPr>
          <p:cNvPr id="5" name="テキスト ボックス 8">
            <a:extLst>
              <a:ext uri="{FF2B5EF4-FFF2-40B4-BE49-F238E27FC236}">
                <a16:creationId xmlns:a16="http://schemas.microsoft.com/office/drawing/2014/main" id="{712E651E-9DCC-497F-AE93-4210F73B33DC}"/>
              </a:ext>
            </a:extLst>
          </p:cNvPr>
          <p:cNvSpPr txBox="1">
            <a:spLocks noChangeArrowheads="1"/>
          </p:cNvSpPr>
          <p:nvPr/>
        </p:nvSpPr>
        <p:spPr bwMode="auto">
          <a:xfrm>
            <a:off x="6129337" y="88900"/>
            <a:ext cx="52562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buFontTx/>
              <a:buNone/>
            </a:pPr>
            <a:r>
              <a:rPr lang="en-US" altLang="ja-JP" sz="1600" dirty="0">
                <a:solidFill>
                  <a:schemeClr val="bg1"/>
                </a:solidFill>
                <a:latin typeface="Meiryo UI" panose="020B0604030504040204" pitchFamily="50" charset="-128"/>
                <a:ea typeface="Meiryo UI" panose="020B0604030504040204" pitchFamily="50" charset="-128"/>
              </a:rPr>
              <a:t>7</a:t>
            </a:r>
            <a:r>
              <a:rPr lang="ja-JP" altLang="en-US" sz="1600" dirty="0">
                <a:solidFill>
                  <a:schemeClr val="bg1"/>
                </a:solidFill>
                <a:latin typeface="Meiryo UI" panose="020B0604030504040204" pitchFamily="50" charset="-128"/>
                <a:ea typeface="Meiryo UI" panose="020B0604030504040204" pitchFamily="50" charset="-128"/>
              </a:rPr>
              <a:t>万フィート（約</a:t>
            </a:r>
            <a:r>
              <a:rPr lang="en-US" altLang="ja-JP" sz="1600" dirty="0">
                <a:solidFill>
                  <a:schemeClr val="bg1"/>
                </a:solidFill>
                <a:latin typeface="Meiryo UI" panose="020B0604030504040204" pitchFamily="50" charset="-128"/>
                <a:ea typeface="Meiryo UI" panose="020B0604030504040204" pitchFamily="50" charset="-128"/>
              </a:rPr>
              <a:t>21km</a:t>
            </a:r>
            <a:r>
              <a:rPr lang="ja-JP" altLang="en-US" sz="1600" dirty="0">
                <a:solidFill>
                  <a:schemeClr val="bg1"/>
                </a:solidFill>
                <a:latin typeface="Meiryo UI" panose="020B0604030504040204" pitchFamily="50" charset="-128"/>
                <a:ea typeface="Meiryo UI" panose="020B0604030504040204" pitchFamily="50" charset="-128"/>
              </a:rPr>
              <a:t>）上空を３か月連続での滞空が可能。</a:t>
            </a:r>
            <a:endParaRPr lang="en-US" altLang="ja-JP" sz="1600" dirty="0">
              <a:solidFill>
                <a:schemeClr val="bg1"/>
              </a:solidFill>
              <a:latin typeface="Meiryo UI" panose="020B0604030504040204" pitchFamily="50" charset="-128"/>
              <a:ea typeface="Meiryo UI" panose="020B0604030504040204" pitchFamily="50" charset="-128"/>
            </a:endParaRPr>
          </a:p>
          <a:p>
            <a:pPr algn="ctr">
              <a:spcBef>
                <a:spcPct val="0"/>
              </a:spcBef>
              <a:buFontTx/>
              <a:buNone/>
            </a:pPr>
            <a:r>
              <a:rPr lang="ja-JP" altLang="en-US" sz="1600" dirty="0">
                <a:solidFill>
                  <a:schemeClr val="bg1"/>
                </a:solidFill>
                <a:latin typeface="Meiryo UI" panose="020B0604030504040204" pitchFamily="50" charset="-128"/>
                <a:ea typeface="Meiryo UI" panose="020B0604030504040204" pitchFamily="50" charset="-128"/>
              </a:rPr>
              <a:t>太陽電池で自律駆動。</a:t>
            </a:r>
          </a:p>
        </p:txBody>
      </p:sp>
      <p:sp>
        <p:nvSpPr>
          <p:cNvPr id="6" name="Title 33">
            <a:extLst>
              <a:ext uri="{FF2B5EF4-FFF2-40B4-BE49-F238E27FC236}">
                <a16:creationId xmlns:a16="http://schemas.microsoft.com/office/drawing/2014/main" id="{394DD94F-4E54-43DD-8C97-1DAE13930C83}"/>
              </a:ext>
            </a:extLst>
          </p:cNvPr>
          <p:cNvSpPr txBox="1">
            <a:spLocks/>
          </p:cNvSpPr>
          <p:nvPr/>
        </p:nvSpPr>
        <p:spPr bwMode="auto">
          <a:xfrm rot="20800456">
            <a:off x="297900" y="3339342"/>
            <a:ext cx="75326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2400" dirty="0" err="1">
                <a:solidFill>
                  <a:schemeClr val="bg1"/>
                </a:solidFill>
                <a:latin typeface="Arial Black" panose="020B0A04020102020204" pitchFamily="34" charset="0"/>
                <a:ea typeface="Meiryo UI" panose="020B0604030504040204" pitchFamily="50" charset="-128"/>
              </a:rPr>
              <a:t>Hight</a:t>
            </a:r>
            <a:r>
              <a:rPr lang="en-US" altLang="ja-JP" sz="2400" dirty="0">
                <a:solidFill>
                  <a:schemeClr val="bg1"/>
                </a:solidFill>
                <a:latin typeface="Arial Black" panose="020B0A04020102020204" pitchFamily="34" charset="0"/>
                <a:ea typeface="Meiryo UI" panose="020B0604030504040204" pitchFamily="50" charset="-128"/>
              </a:rPr>
              <a:t> Altitude Pseudo-Satellites</a:t>
            </a:r>
            <a:r>
              <a:rPr lang="ja-JP" altLang="en-US" sz="1800" dirty="0">
                <a:solidFill>
                  <a:schemeClr val="bg1"/>
                </a:solidFill>
                <a:latin typeface="Meiryo UI" panose="020B0604030504040204" pitchFamily="50" charset="-128"/>
                <a:ea typeface="Meiryo UI" panose="020B0604030504040204" pitchFamily="50" charset="-128"/>
              </a:rPr>
              <a:t>：高高度疑似衛星</a:t>
            </a:r>
            <a:endParaRPr lang="en-US" altLang="ja-JP" sz="18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47113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5419683" y="1897450"/>
            <a:ext cx="6067425" cy="4876800"/>
          </a:xfrm>
          <a:prstGeom prst="rect">
            <a:avLst/>
          </a:prstGeom>
        </p:spPr>
      </p:pic>
      <p:pic>
        <p:nvPicPr>
          <p:cNvPr id="14" name="図 13"/>
          <p:cNvPicPr>
            <a:picLocks noChangeAspect="1"/>
          </p:cNvPicPr>
          <p:nvPr/>
        </p:nvPicPr>
        <p:blipFill>
          <a:blip r:embed="rId3"/>
          <a:stretch>
            <a:fillRect/>
          </a:stretch>
        </p:blipFill>
        <p:spPr>
          <a:xfrm>
            <a:off x="702751" y="4064000"/>
            <a:ext cx="4716932" cy="2492145"/>
          </a:xfrm>
          <a:prstGeom prst="rect">
            <a:avLst/>
          </a:prstGeom>
        </p:spPr>
      </p:pic>
      <p:cxnSp>
        <p:nvCxnSpPr>
          <p:cNvPr id="3" name="直線矢印コネクタ 2"/>
          <p:cNvCxnSpPr/>
          <p:nvPr/>
        </p:nvCxnSpPr>
        <p:spPr>
          <a:xfrm flipH="1" flipV="1">
            <a:off x="5427920" y="4064000"/>
            <a:ext cx="1559139" cy="1167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H="1">
            <a:off x="5427920" y="5223476"/>
            <a:ext cx="1542665" cy="1332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図 16"/>
          <p:cNvPicPr>
            <a:picLocks noChangeAspect="1"/>
          </p:cNvPicPr>
          <p:nvPr/>
        </p:nvPicPr>
        <p:blipFill>
          <a:blip r:embed="rId4"/>
          <a:stretch>
            <a:fillRect/>
          </a:stretch>
        </p:blipFill>
        <p:spPr>
          <a:xfrm>
            <a:off x="640387" y="867890"/>
            <a:ext cx="4255636" cy="3125035"/>
          </a:xfrm>
          <a:prstGeom prst="rect">
            <a:avLst/>
          </a:prstGeom>
        </p:spPr>
      </p:pic>
      <p:sp>
        <p:nvSpPr>
          <p:cNvPr id="18" name="テキスト ボックス 17"/>
          <p:cNvSpPr txBox="1"/>
          <p:nvPr/>
        </p:nvSpPr>
        <p:spPr>
          <a:xfrm>
            <a:off x="1424344" y="1038654"/>
            <a:ext cx="3354975" cy="338554"/>
          </a:xfrm>
          <a:prstGeom prst="rect">
            <a:avLst/>
          </a:prstGeom>
          <a:noFill/>
        </p:spPr>
        <p:txBody>
          <a:bodyPr wrap="square" rtlCol="0">
            <a:spAutoFit/>
          </a:bodyPr>
          <a:lstStyle/>
          <a:p>
            <a:r>
              <a:rPr kumimoji="1" lang="en-US" altLang="ja-JP" sz="1600" dirty="0">
                <a:solidFill>
                  <a:schemeClr val="bg1"/>
                </a:solidFill>
                <a:latin typeface="Meiryo UI" panose="020B0604030504040204" pitchFamily="50" charset="-128"/>
                <a:ea typeface="Meiryo UI" panose="020B0604030504040204" pitchFamily="50" charset="-128"/>
              </a:rPr>
              <a:t>3000m</a:t>
            </a:r>
            <a:r>
              <a:rPr kumimoji="1" lang="ja-JP" altLang="en-US" sz="1600" dirty="0" err="1">
                <a:solidFill>
                  <a:schemeClr val="bg1"/>
                </a:solidFill>
                <a:latin typeface="Meiryo UI" panose="020B0604030504040204" pitchFamily="50" charset="-128"/>
                <a:ea typeface="Meiryo UI" panose="020B0604030504040204" pitchFamily="50" charset="-128"/>
              </a:rPr>
              <a:t>の滑</a:t>
            </a:r>
            <a:r>
              <a:rPr kumimoji="1" lang="ja-JP" altLang="en-US" sz="1600" dirty="0">
                <a:solidFill>
                  <a:schemeClr val="bg1"/>
                </a:solidFill>
                <a:latin typeface="Meiryo UI" panose="020B0604030504040204" pitchFamily="50" charset="-128"/>
                <a:ea typeface="Meiryo UI" panose="020B0604030504040204" pitchFamily="50" charset="-128"/>
              </a:rPr>
              <a:t>走路を有する下地島</a:t>
            </a:r>
          </a:p>
        </p:txBody>
      </p:sp>
      <p:pic>
        <p:nvPicPr>
          <p:cNvPr id="25" name="図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0065" y="4064001"/>
            <a:ext cx="2552462" cy="2710250"/>
          </a:xfrm>
          <a:prstGeom prst="rect">
            <a:avLst/>
          </a:prstGeom>
        </p:spPr>
      </p:pic>
      <p:pic>
        <p:nvPicPr>
          <p:cNvPr id="26" name="図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1754" y="1280330"/>
            <a:ext cx="6710320" cy="2438083"/>
          </a:xfrm>
          <a:prstGeom prst="rect">
            <a:avLst/>
          </a:prstGeom>
        </p:spPr>
      </p:pic>
      <p:sp>
        <p:nvSpPr>
          <p:cNvPr id="27" name="正方形/長方形 26"/>
          <p:cNvSpPr/>
          <p:nvPr/>
        </p:nvSpPr>
        <p:spPr>
          <a:xfrm>
            <a:off x="5646438" y="806033"/>
            <a:ext cx="6766123" cy="461665"/>
          </a:xfrm>
          <a:prstGeom prst="rect">
            <a:avLst/>
          </a:prstGeom>
        </p:spPr>
        <p:txBody>
          <a:bodyPr wrap="square">
            <a:spAutoFit/>
          </a:bodyPr>
          <a:lstStyle/>
          <a:p>
            <a:r>
              <a:rPr lang="ja-JP" altLang="en-US" sz="1200" b="1" dirty="0">
                <a:latin typeface="Meiryo UI" panose="020B0604030504040204" pitchFamily="50" charset="-128"/>
                <a:ea typeface="Meiryo UI" panose="020B0604030504040204" pitchFamily="50" charset="-128"/>
              </a:rPr>
              <a:t>スキャンイーグル、右がインテグレーター。</a:t>
            </a:r>
            <a:endParaRPr lang="en-US" altLang="ja-JP" sz="1200" b="1" dirty="0">
              <a:latin typeface="Meiryo UI" panose="020B0604030504040204" pitchFamily="50" charset="-128"/>
              <a:ea typeface="Meiryo UI" panose="020B0604030504040204" pitchFamily="50" charset="-128"/>
            </a:endParaRPr>
          </a:p>
          <a:p>
            <a:r>
              <a:rPr lang="ja-JP" altLang="en-US" sz="1200" b="1" dirty="0">
                <a:latin typeface="Meiryo UI" panose="020B0604030504040204" pitchFamily="50" charset="-128"/>
                <a:ea typeface="Meiryo UI" panose="020B0604030504040204" pitchFamily="50" charset="-128"/>
              </a:rPr>
              <a:t>ボーイングの子会社インシツ社の商品で、元はマグロ魚群追跡用。 </a:t>
            </a:r>
            <a:r>
              <a:rPr lang="en-US" altLang="ja-JP" sz="1000" dirty="0">
                <a:latin typeface="Meiryo UI" panose="020B0604030504040204" pitchFamily="50" charset="-128"/>
                <a:ea typeface="Meiryo UI" panose="020B0604030504040204" pitchFamily="50" charset="-128"/>
                <a:hlinkClick r:id="rId7"/>
              </a:rPr>
              <a:t>http://t.co/ECoBJZvkhl</a:t>
            </a:r>
            <a:endParaRPr lang="ja-JP" altLang="en-US" sz="1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079ADB5F-B5FA-4507-B3E9-3AD77FDDB8DF}"/>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下地島を宇宙港＆成層圏プラットフォームの運用拠点とする</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73649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6">
                    <a:lumMod val="20000"/>
                    <a:lumOff val="80000"/>
                  </a:schemeClr>
                </a:solidFill>
                <a:latin typeface="Meiryo UI" panose="020B0604030504040204" pitchFamily="50" charset="-128"/>
                <a:ea typeface="Meiryo UI" panose="020B0604030504040204" pitchFamily="50" charset="-128"/>
              </a:rPr>
              <a:t>３</a:t>
            </a:r>
          </a:p>
        </p:txBody>
      </p:sp>
      <p:sp>
        <p:nvSpPr>
          <p:cNvPr id="3" name="テキスト ボックス 2"/>
          <p:cNvSpPr txBox="1"/>
          <p:nvPr/>
        </p:nvSpPr>
        <p:spPr>
          <a:xfrm>
            <a:off x="1415753" y="2767280"/>
            <a:ext cx="9378099" cy="1569660"/>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極超音速</a:t>
            </a:r>
            <a:endParaRPr kumimoji="1" lang="en-US" altLang="ja-JP" sz="4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437654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5CAF391-11E7-E174-67AD-747DDCED0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296056" cy="44133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BA227A5-B2FE-477B-76A1-2A88C80EB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011" y="0"/>
            <a:ext cx="689299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ロシアの最新鋭兵器 極超音速滑空機 アバンガード YU-74 Avangard | 電気なんか嫌いだのブログ">
            <a:extLst>
              <a:ext uri="{FF2B5EF4-FFF2-40B4-BE49-F238E27FC236}">
                <a16:creationId xmlns:a16="http://schemas.microsoft.com/office/drawing/2014/main" id="{6B103056-9E44-615D-6085-AA241F7EE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6057" y="3429000"/>
            <a:ext cx="6895943" cy="33813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超音速の翼・再び!超音速・今や開発ブーム!Disruption・断絶の先に!! | 赤ワイン2＋α">
            <a:extLst>
              <a:ext uri="{FF2B5EF4-FFF2-40B4-BE49-F238E27FC236}">
                <a16:creationId xmlns:a16="http://schemas.microsoft.com/office/drawing/2014/main" id="{07A3E7E3-E904-6575-F86D-D10203562E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97125"/>
            <a:ext cx="5296056" cy="29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37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815F33D8-1DAA-4ACF-B59F-C1D1A513446A}"/>
              </a:ext>
            </a:extLst>
          </p:cNvPr>
          <p:cNvSpPr txBox="1"/>
          <p:nvPr/>
        </p:nvSpPr>
        <p:spPr>
          <a:xfrm>
            <a:off x="0" y="6414623"/>
            <a:ext cx="12188825" cy="446276"/>
          </a:xfrm>
          <a:prstGeom prst="rect">
            <a:avLst/>
          </a:prstGeom>
          <a:noFill/>
        </p:spPr>
        <p:txBody>
          <a:bodyPr wrap="square">
            <a:spAutoFit/>
          </a:bodyPr>
          <a:lstStyle/>
          <a:p>
            <a:pPr algn="ctr"/>
            <a:r>
              <a:rPr lang="en-US" altLang="ja-JP" sz="2300" dirty="0">
                <a:solidFill>
                  <a:srgbClr val="002060"/>
                </a:solidFill>
                <a:effectLst>
                  <a:outerShdw blurRad="38100" dist="38100" dir="2700000" algn="tl">
                    <a:srgbClr val="000000">
                      <a:alpha val="43137"/>
                    </a:srgbClr>
                  </a:outerShdw>
                </a:effectLst>
                <a:latin typeface="Amasis MT Pro Black" panose="02040A04050005020304" pitchFamily="18" charset="0"/>
              </a:rPr>
              <a:t>https://mitsui365.sharepoint.com/sites/02365/SitePages/=2022-ET-gaiyo.aspx</a:t>
            </a:r>
            <a:endParaRPr lang="ja-JP" altLang="en-US" sz="2300" dirty="0">
              <a:solidFill>
                <a:srgbClr val="002060"/>
              </a:solidFill>
              <a:effectLst>
                <a:outerShdw blurRad="38100" dist="38100" dir="2700000" algn="tl">
                  <a:srgbClr val="000000">
                    <a:alpha val="43137"/>
                  </a:srgbClr>
                </a:outerShdw>
              </a:effectLst>
              <a:latin typeface="Amasis MT Pro Black" panose="02040A04050005020304" pitchFamily="18" charset="0"/>
            </a:endParaRPr>
          </a:p>
        </p:txBody>
      </p:sp>
      <p:sp>
        <p:nvSpPr>
          <p:cNvPr id="10" name="テキスト ボックス 9">
            <a:extLst>
              <a:ext uri="{FF2B5EF4-FFF2-40B4-BE49-F238E27FC236}">
                <a16:creationId xmlns:a16="http://schemas.microsoft.com/office/drawing/2014/main" id="{CC2DD42C-9A19-4A95-87C5-75F03075F281}"/>
              </a:ext>
            </a:extLst>
          </p:cNvPr>
          <p:cNvSpPr txBox="1"/>
          <p:nvPr/>
        </p:nvSpPr>
        <p:spPr>
          <a:xfrm>
            <a:off x="1375370" y="973548"/>
            <a:ext cx="9007138" cy="5016758"/>
          </a:xfrm>
          <a:prstGeom prst="rect">
            <a:avLst/>
          </a:prstGeom>
          <a:noFill/>
        </p:spPr>
        <p:txBody>
          <a:bodyPr wrap="square">
            <a:spAutoFit/>
          </a:bodyPr>
          <a:lstStyle/>
          <a:p>
            <a:pPr algn="l"/>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１．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2" tooltip="https://mitsui365.sharepoint.com/sites/02365/SitePages/=2022-ET-01.aspx"/>
              </a:rPr>
              <a:t>合成生物学</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２．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3" tooltip="https://mitsui365.sharepoint.com/sites/02365/SitePages/=2022-ET-02.aspx"/>
              </a:rPr>
              <a:t>量子技術（量子マテリアル、量子センサー）</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３． </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RNA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治療技術（</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mRNA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医薬、</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RNA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4" tooltip="https://mitsui365.sharepoint.com/sites/02365/SitePages/=2022-ET-03.aspx"/>
              </a:rPr>
              <a:t>編集技術）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４．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第</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6</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世代移動体通信（６</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G</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5" tooltip="https://mitsui365.sharepoint.com/sites/02365/SitePages/=2022-ET-04.aspx"/>
              </a:rPr>
              <a:t>）</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５．</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6" tooltip="https://mitsui365.sharepoint.com/sites/02365/SitePages/=2022-ET-05.aspx"/>
              </a:rPr>
              <a:t> 核融合技術（小型核融合炉、凝縮系核融合）</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６．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7" tooltip="https://mitsui365.sharepoint.com/sites/02365/SitePages/=2022-ET-06.aspx"/>
              </a:rPr>
              <a:t>革新的「触媒」技術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７．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8" tooltip="https://mitsui365.sharepoint.com/sites/02365/SitePages/=2022-ET-07.aspx"/>
              </a:rPr>
              <a:t>スーパークロック（光格子時計、原子核時計）</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８．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9" tooltip="https://mitsui365.sharepoint.com/sites/02365/SitePages/=2022-ET-08.aspx"/>
              </a:rPr>
              <a:t>ハイパーソニック（極超音速）技術</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​​​​​​​９． </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0" tooltip="https://mitsui365.sharepoint.com/sites/02365/SitePages/=2022-ET-09.aspx"/>
              </a:rPr>
              <a:t>インフォデミックとディープフェイク技術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10</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DNA</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ストレージ、</a:t>
            </a:r>
            <a:r>
              <a:rPr lang="en-US" altLang="ja-JP"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DoT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1" tooltip="https://mitsui365.sharepoint.com/sites/02365/SitePages/=2022-ET-10.aspx"/>
              </a:rPr>
              <a:t>、メタボローム・ストレージ</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11</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2" tooltip="https://mitsui365.sharepoint.com/sites/02365/SitePages/=2022-ET-11.aspx"/>
              </a:rPr>
              <a:t>革新素材（アーキテクテッド・マテリアル、エキゾチック物質）</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12</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3" tooltip="https://mitsui365.sharepoint.com/sites/02365/SitePages/=2022-ET-12.aspx"/>
              </a:rPr>
              <a:t>老化研究、抗老化薬</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13</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4" tooltip="https://mitsui365.sharepoint.com/sites/02365/SitePages/=2022-ET-13.aspx"/>
              </a:rPr>
              <a:t>スピントロニクス～確率論的コンピューティング</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14</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5" tooltip="https://mitsui365.sharepoint.com/sites/02365/SitePages/=2022-ET-14.aspx"/>
              </a:rPr>
              <a:t>次世代暗号技術</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15</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6" tooltip="https://mitsui365.sharepoint.com/sites/02365/SitePages/=2022-ET-15.aspx"/>
              </a:rPr>
              <a:t>オルガノイド</a:t>
            </a:r>
            <a:br>
              <a:rPr lang="ja-JP" altLang="en-US" sz="2000" b="1" i="0" dirty="0">
                <a:solidFill>
                  <a:srgbClr val="323130"/>
                </a:solidFill>
                <a:effectLst/>
                <a:latin typeface="BIZ UDPゴシック" panose="020B0400000000000000" pitchFamily="50" charset="-128"/>
                <a:ea typeface="BIZ UDPゴシック" panose="020B0400000000000000" pitchFamily="50" charset="-128"/>
              </a:rPr>
            </a:br>
            <a:r>
              <a:rPr lang="en-US" altLang="ja-JP" sz="2000" b="1" i="0" dirty="0">
                <a:solidFill>
                  <a:srgbClr val="323130"/>
                </a:solidFill>
                <a:effectLst/>
                <a:latin typeface="BIZ UDPゴシック" panose="020B0400000000000000" pitchFamily="50" charset="-128"/>
                <a:ea typeface="BIZ UDPゴシック" panose="020B0400000000000000" pitchFamily="50" charset="-128"/>
              </a:rPr>
              <a:t>16</a:t>
            </a:r>
            <a:r>
              <a:rPr lang="ja-JP" altLang="en-US" sz="2000" b="1" i="0" dirty="0">
                <a:solidFill>
                  <a:srgbClr val="323130"/>
                </a:solidFill>
                <a:effectLst/>
                <a:latin typeface="BIZ UDPゴシック" panose="020B0400000000000000" pitchFamily="50" charset="-128"/>
                <a:ea typeface="BIZ UDPゴシック" panose="020B0400000000000000" pitchFamily="50" charset="-128"/>
              </a:rPr>
              <a:t>．</a:t>
            </a:r>
            <a:r>
              <a:rPr lang="ja-JP" altLang="en-US" sz="2000" b="1" i="0" u="sng" dirty="0">
                <a:solidFill>
                  <a:srgbClr val="106EBE"/>
                </a:solidFill>
                <a:effectLst/>
                <a:latin typeface="BIZ UDPゴシック" panose="020B0400000000000000" pitchFamily="50" charset="-128"/>
                <a:ea typeface="BIZ UDPゴシック" panose="020B0400000000000000" pitchFamily="50" charset="-128"/>
                <a:hlinkClick r:id="rId17" tooltip="https://mitsui365.sharepoint.com/sites/02365/SitePages/=2022-ET-16.aspx"/>
              </a:rPr>
              <a:t>光電融合技術</a:t>
            </a:r>
            <a:endParaRPr lang="ja-JP" altLang="en-US" sz="2000" b="1" i="0" dirty="0">
              <a:solidFill>
                <a:srgbClr val="323130"/>
              </a:solidFill>
              <a:effectLst/>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21B74EFF-C8BF-40A4-952A-EAD2E40CACA4}"/>
              </a:ext>
            </a:extLst>
          </p:cNvPr>
          <p:cNvSpPr txBox="1"/>
          <p:nvPr/>
        </p:nvSpPr>
        <p:spPr>
          <a:xfrm>
            <a:off x="0" y="32380"/>
            <a:ext cx="12192000" cy="646331"/>
          </a:xfrm>
          <a:prstGeom prst="rect">
            <a:avLst/>
          </a:prstGeom>
          <a:noFill/>
        </p:spPr>
        <p:txBody>
          <a:bodyPr wrap="square">
            <a:spAutoFit/>
          </a:bodyPr>
          <a:lstStyle/>
          <a:p>
            <a:pPr algn="ctr"/>
            <a:r>
              <a:rPr lang="ja-JP" altLang="en-US" sz="32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戦略研／技術フォーサイト</a:t>
            </a:r>
            <a:r>
              <a:rPr lang="en-US" altLang="ja-JP" sz="32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3600" b="1" i="0"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Emerging Technologies</a:t>
            </a:r>
            <a:r>
              <a:rPr lang="en-US" altLang="ja-JP" sz="36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ja-JP" altLang="en-US" sz="3200" b="1" i="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3" name="Picture 44">
            <a:extLst>
              <a:ext uri="{FF2B5EF4-FFF2-40B4-BE49-F238E27FC236}">
                <a16:creationId xmlns:a16="http://schemas.microsoft.com/office/drawing/2014/main" id="{4912EB84-CAC3-4C21-AD6F-D5FCB80418A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743" y="4759719"/>
            <a:ext cx="1270627" cy="161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図 14" descr="QR コード&#10;&#10;自動的に生成された説明">
            <a:extLst>
              <a:ext uri="{FF2B5EF4-FFF2-40B4-BE49-F238E27FC236}">
                <a16:creationId xmlns:a16="http://schemas.microsoft.com/office/drawing/2014/main" id="{2895A82D-0338-4E3B-8CC4-8D97AB95DA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35392" y="829511"/>
            <a:ext cx="2853489" cy="285348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6" name="図 15">
            <a:extLst>
              <a:ext uri="{FF2B5EF4-FFF2-40B4-BE49-F238E27FC236}">
                <a16:creationId xmlns:a16="http://schemas.microsoft.com/office/drawing/2014/main" id="{5CC15394-4526-4B5B-B57E-9AF905ABC888}"/>
              </a:ext>
            </a:extLst>
          </p:cNvPr>
          <p:cNvPicPr>
            <a:picLocks noChangeAspect="1"/>
          </p:cNvPicPr>
          <p:nvPr/>
        </p:nvPicPr>
        <p:blipFill>
          <a:blip r:embed="rId20"/>
          <a:stretch>
            <a:fillRect/>
          </a:stretch>
        </p:blipFill>
        <p:spPr>
          <a:xfrm>
            <a:off x="9372000" y="3750300"/>
            <a:ext cx="2667495" cy="2588493"/>
          </a:xfrm>
          <a:prstGeom prst="rect">
            <a:avLst/>
          </a:prstGeom>
        </p:spPr>
      </p:pic>
    </p:spTree>
    <p:extLst>
      <p:ext uri="{BB962C8B-B14F-4D97-AF65-F5344CB8AC3E}">
        <p14:creationId xmlns:p14="http://schemas.microsoft.com/office/powerpoint/2010/main" val="380985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object 4">
            <a:extLst>
              <a:ext uri="{FF2B5EF4-FFF2-40B4-BE49-F238E27FC236}">
                <a16:creationId xmlns:a16="http://schemas.microsoft.com/office/drawing/2014/main" id="{D8B044B3-A3AE-47BA-A477-2DA6D49F0963}"/>
              </a:ext>
            </a:extLst>
          </p:cNvPr>
          <p:cNvGrpSpPr/>
          <p:nvPr/>
        </p:nvGrpSpPr>
        <p:grpSpPr>
          <a:xfrm>
            <a:off x="1020762" y="450850"/>
            <a:ext cx="10150475" cy="6413500"/>
            <a:chOff x="269557" y="1142555"/>
            <a:chExt cx="10150475" cy="6413500"/>
          </a:xfrm>
        </p:grpSpPr>
        <p:pic>
          <p:nvPicPr>
            <p:cNvPr id="81" name="object 5">
              <a:extLst>
                <a:ext uri="{FF2B5EF4-FFF2-40B4-BE49-F238E27FC236}">
                  <a16:creationId xmlns:a16="http://schemas.microsoft.com/office/drawing/2014/main" id="{F7B1B6C1-759B-4CE3-809A-2E52C0EDE196}"/>
                </a:ext>
              </a:extLst>
            </p:cNvPr>
            <p:cNvPicPr/>
            <p:nvPr/>
          </p:nvPicPr>
          <p:blipFill>
            <a:blip r:embed="rId2" cstate="print"/>
            <a:stretch>
              <a:fillRect/>
            </a:stretch>
          </p:blipFill>
          <p:spPr>
            <a:xfrm>
              <a:off x="274320" y="1142555"/>
              <a:ext cx="10140696" cy="6412992"/>
            </a:xfrm>
            <a:prstGeom prst="rect">
              <a:avLst/>
            </a:prstGeom>
          </p:spPr>
        </p:pic>
        <p:sp>
          <p:nvSpPr>
            <p:cNvPr id="82" name="object 6">
              <a:extLst>
                <a:ext uri="{FF2B5EF4-FFF2-40B4-BE49-F238E27FC236}">
                  <a16:creationId xmlns:a16="http://schemas.microsoft.com/office/drawing/2014/main" id="{E7352822-0644-40FC-97BD-B157EA548531}"/>
                </a:ext>
              </a:extLst>
            </p:cNvPr>
            <p:cNvSpPr/>
            <p:nvPr/>
          </p:nvSpPr>
          <p:spPr>
            <a:xfrm>
              <a:off x="274320" y="6796595"/>
              <a:ext cx="10140950" cy="741045"/>
            </a:xfrm>
            <a:custGeom>
              <a:avLst/>
              <a:gdLst/>
              <a:ahLst/>
              <a:cxnLst/>
              <a:rect l="l" t="t" r="r" b="b"/>
              <a:pathLst>
                <a:path w="10140950" h="741045">
                  <a:moveTo>
                    <a:pt x="10140696" y="0"/>
                  </a:moveTo>
                  <a:lnTo>
                    <a:pt x="0" y="0"/>
                  </a:lnTo>
                  <a:lnTo>
                    <a:pt x="0" y="740664"/>
                  </a:lnTo>
                  <a:lnTo>
                    <a:pt x="10140696" y="740664"/>
                  </a:lnTo>
                  <a:lnTo>
                    <a:pt x="10140696" y="0"/>
                  </a:lnTo>
                  <a:close/>
                </a:path>
              </a:pathLst>
            </a:custGeom>
            <a:solidFill>
              <a:srgbClr val="AFD887"/>
            </a:solidFill>
          </p:spPr>
          <p:txBody>
            <a:bodyPr wrap="square" lIns="0" tIns="0" rIns="0" bIns="0" rtlCol="0"/>
            <a:lstStyle/>
            <a:p>
              <a:endParaRPr/>
            </a:p>
          </p:txBody>
        </p:sp>
        <p:sp>
          <p:nvSpPr>
            <p:cNvPr id="83" name="object 7">
              <a:extLst>
                <a:ext uri="{FF2B5EF4-FFF2-40B4-BE49-F238E27FC236}">
                  <a16:creationId xmlns:a16="http://schemas.microsoft.com/office/drawing/2014/main" id="{B620A67A-2AF1-462D-B48E-7F73A0E1DB06}"/>
                </a:ext>
              </a:extLst>
            </p:cNvPr>
            <p:cNvSpPr/>
            <p:nvPr/>
          </p:nvSpPr>
          <p:spPr>
            <a:xfrm>
              <a:off x="274320" y="6796595"/>
              <a:ext cx="10140950" cy="741045"/>
            </a:xfrm>
            <a:custGeom>
              <a:avLst/>
              <a:gdLst/>
              <a:ahLst/>
              <a:cxnLst/>
              <a:rect l="l" t="t" r="r" b="b"/>
              <a:pathLst>
                <a:path w="10140950" h="741045">
                  <a:moveTo>
                    <a:pt x="0" y="0"/>
                  </a:moveTo>
                  <a:lnTo>
                    <a:pt x="10140695" y="0"/>
                  </a:lnTo>
                </a:path>
                <a:path w="10140950" h="741045">
                  <a:moveTo>
                    <a:pt x="10140695" y="740664"/>
                  </a:moveTo>
                  <a:lnTo>
                    <a:pt x="0" y="740664"/>
                  </a:lnTo>
                  <a:lnTo>
                    <a:pt x="0" y="0"/>
                  </a:lnTo>
                </a:path>
              </a:pathLst>
            </a:custGeom>
            <a:ln w="9144">
              <a:solidFill>
                <a:srgbClr val="CAE5AF"/>
              </a:solidFill>
            </a:ln>
          </p:spPr>
          <p:txBody>
            <a:bodyPr wrap="square" lIns="0" tIns="0" rIns="0" bIns="0" rtlCol="0"/>
            <a:lstStyle/>
            <a:p>
              <a:endParaRPr/>
            </a:p>
          </p:txBody>
        </p:sp>
        <p:pic>
          <p:nvPicPr>
            <p:cNvPr id="84" name="object 8">
              <a:extLst>
                <a:ext uri="{FF2B5EF4-FFF2-40B4-BE49-F238E27FC236}">
                  <a16:creationId xmlns:a16="http://schemas.microsoft.com/office/drawing/2014/main" id="{E9B98C0F-1A25-49E9-83AF-14B66DCC5105}"/>
                </a:ext>
              </a:extLst>
            </p:cNvPr>
            <p:cNvPicPr/>
            <p:nvPr/>
          </p:nvPicPr>
          <p:blipFill>
            <a:blip r:embed="rId3" cstate="print"/>
            <a:stretch>
              <a:fillRect/>
            </a:stretch>
          </p:blipFill>
          <p:spPr>
            <a:xfrm>
              <a:off x="277368" y="5891593"/>
              <a:ext cx="10125456" cy="938530"/>
            </a:xfrm>
            <a:prstGeom prst="rect">
              <a:avLst/>
            </a:prstGeom>
          </p:spPr>
        </p:pic>
        <p:sp>
          <p:nvSpPr>
            <p:cNvPr id="85" name="object 9">
              <a:extLst>
                <a:ext uri="{FF2B5EF4-FFF2-40B4-BE49-F238E27FC236}">
                  <a16:creationId xmlns:a16="http://schemas.microsoft.com/office/drawing/2014/main" id="{4F247AF6-0EC1-42B7-9A6D-0CE2C14F708D}"/>
                </a:ext>
              </a:extLst>
            </p:cNvPr>
            <p:cNvSpPr/>
            <p:nvPr/>
          </p:nvSpPr>
          <p:spPr>
            <a:xfrm>
              <a:off x="274307" y="2889059"/>
              <a:ext cx="10140950" cy="3084830"/>
            </a:xfrm>
            <a:custGeom>
              <a:avLst/>
              <a:gdLst/>
              <a:ahLst/>
              <a:cxnLst/>
              <a:rect l="l" t="t" r="r" b="b"/>
              <a:pathLst>
                <a:path w="10140950" h="3084829">
                  <a:moveTo>
                    <a:pt x="100596" y="2621280"/>
                  </a:moveTo>
                  <a:lnTo>
                    <a:pt x="97548" y="2609088"/>
                  </a:lnTo>
                  <a:lnTo>
                    <a:pt x="0" y="2632735"/>
                  </a:lnTo>
                  <a:lnTo>
                    <a:pt x="0" y="2645664"/>
                  </a:lnTo>
                  <a:lnTo>
                    <a:pt x="100596" y="2621280"/>
                  </a:lnTo>
                  <a:close/>
                </a:path>
                <a:path w="10140950" h="3084829">
                  <a:moveTo>
                    <a:pt x="100596" y="2112264"/>
                  </a:moveTo>
                  <a:lnTo>
                    <a:pt x="97548" y="2100072"/>
                  </a:lnTo>
                  <a:lnTo>
                    <a:pt x="0" y="2123719"/>
                  </a:lnTo>
                  <a:lnTo>
                    <a:pt x="0" y="2136648"/>
                  </a:lnTo>
                  <a:lnTo>
                    <a:pt x="100596" y="2112264"/>
                  </a:lnTo>
                  <a:close/>
                </a:path>
                <a:path w="10140950" h="3084829">
                  <a:moveTo>
                    <a:pt x="100596" y="749808"/>
                  </a:moveTo>
                  <a:lnTo>
                    <a:pt x="97548" y="737616"/>
                  </a:lnTo>
                  <a:lnTo>
                    <a:pt x="0" y="761263"/>
                  </a:lnTo>
                  <a:lnTo>
                    <a:pt x="0" y="774192"/>
                  </a:lnTo>
                  <a:lnTo>
                    <a:pt x="100596" y="749808"/>
                  </a:lnTo>
                  <a:close/>
                </a:path>
                <a:path w="10140950" h="3084829">
                  <a:moveTo>
                    <a:pt x="112788" y="3063240"/>
                  </a:moveTo>
                  <a:lnTo>
                    <a:pt x="109740" y="3051048"/>
                  </a:lnTo>
                  <a:lnTo>
                    <a:pt x="9156" y="3072384"/>
                  </a:lnTo>
                  <a:lnTo>
                    <a:pt x="9156" y="3084576"/>
                  </a:lnTo>
                  <a:lnTo>
                    <a:pt x="112788" y="3063240"/>
                  </a:lnTo>
                  <a:close/>
                </a:path>
                <a:path w="10140950" h="3084829">
                  <a:moveTo>
                    <a:pt x="240804" y="2590800"/>
                  </a:moveTo>
                  <a:lnTo>
                    <a:pt x="237756" y="2578608"/>
                  </a:lnTo>
                  <a:lnTo>
                    <a:pt x="137172" y="2599944"/>
                  </a:lnTo>
                  <a:lnTo>
                    <a:pt x="140220" y="2612136"/>
                  </a:lnTo>
                  <a:lnTo>
                    <a:pt x="240804" y="2590800"/>
                  </a:lnTo>
                  <a:close/>
                </a:path>
                <a:path w="10140950" h="3084829">
                  <a:moveTo>
                    <a:pt x="240804" y="2081784"/>
                  </a:moveTo>
                  <a:lnTo>
                    <a:pt x="237756" y="2069592"/>
                  </a:lnTo>
                  <a:lnTo>
                    <a:pt x="137172" y="2090928"/>
                  </a:lnTo>
                  <a:lnTo>
                    <a:pt x="140220" y="2103120"/>
                  </a:lnTo>
                  <a:lnTo>
                    <a:pt x="240804" y="2081784"/>
                  </a:lnTo>
                  <a:close/>
                </a:path>
                <a:path w="10140950" h="3084829">
                  <a:moveTo>
                    <a:pt x="240804" y="719328"/>
                  </a:moveTo>
                  <a:lnTo>
                    <a:pt x="237756" y="707136"/>
                  </a:lnTo>
                  <a:lnTo>
                    <a:pt x="137172" y="728472"/>
                  </a:lnTo>
                  <a:lnTo>
                    <a:pt x="140220" y="743712"/>
                  </a:lnTo>
                  <a:lnTo>
                    <a:pt x="240804" y="719328"/>
                  </a:lnTo>
                  <a:close/>
                </a:path>
                <a:path w="10140950" h="3084829">
                  <a:moveTo>
                    <a:pt x="252996" y="3032760"/>
                  </a:moveTo>
                  <a:lnTo>
                    <a:pt x="249948" y="3017520"/>
                  </a:lnTo>
                  <a:lnTo>
                    <a:pt x="146316" y="3041904"/>
                  </a:lnTo>
                  <a:lnTo>
                    <a:pt x="149364" y="3054096"/>
                  </a:lnTo>
                  <a:lnTo>
                    <a:pt x="252996" y="3032760"/>
                  </a:lnTo>
                  <a:close/>
                </a:path>
                <a:path w="10140950" h="3084829">
                  <a:moveTo>
                    <a:pt x="381012" y="2560320"/>
                  </a:moveTo>
                  <a:lnTo>
                    <a:pt x="377964" y="2548128"/>
                  </a:lnTo>
                  <a:lnTo>
                    <a:pt x="277380" y="2569464"/>
                  </a:lnTo>
                  <a:lnTo>
                    <a:pt x="280428" y="2581656"/>
                  </a:lnTo>
                  <a:lnTo>
                    <a:pt x="381012" y="2560320"/>
                  </a:lnTo>
                  <a:close/>
                </a:path>
                <a:path w="10140950" h="3084829">
                  <a:moveTo>
                    <a:pt x="381012" y="2051304"/>
                  </a:moveTo>
                  <a:lnTo>
                    <a:pt x="377964" y="2039112"/>
                  </a:lnTo>
                  <a:lnTo>
                    <a:pt x="277380" y="2060448"/>
                  </a:lnTo>
                  <a:lnTo>
                    <a:pt x="280428" y="2072640"/>
                  </a:lnTo>
                  <a:lnTo>
                    <a:pt x="381012" y="2051304"/>
                  </a:lnTo>
                  <a:close/>
                </a:path>
                <a:path w="10140950" h="3084829">
                  <a:moveTo>
                    <a:pt x="381012" y="688848"/>
                  </a:moveTo>
                  <a:lnTo>
                    <a:pt x="377964" y="676656"/>
                  </a:lnTo>
                  <a:lnTo>
                    <a:pt x="277380" y="697992"/>
                  </a:lnTo>
                  <a:lnTo>
                    <a:pt x="280428" y="710184"/>
                  </a:lnTo>
                  <a:lnTo>
                    <a:pt x="381012" y="688848"/>
                  </a:lnTo>
                  <a:close/>
                </a:path>
                <a:path w="10140950" h="3084829">
                  <a:moveTo>
                    <a:pt x="390156" y="2987040"/>
                  </a:moveTo>
                  <a:lnTo>
                    <a:pt x="286524" y="3011424"/>
                  </a:lnTo>
                  <a:lnTo>
                    <a:pt x="289572" y="3023616"/>
                  </a:lnTo>
                  <a:lnTo>
                    <a:pt x="390156" y="2999232"/>
                  </a:lnTo>
                  <a:lnTo>
                    <a:pt x="390156" y="2987040"/>
                  </a:lnTo>
                  <a:close/>
                </a:path>
                <a:path w="10140950" h="3084829">
                  <a:moveTo>
                    <a:pt x="521220" y="2526792"/>
                  </a:moveTo>
                  <a:lnTo>
                    <a:pt x="518172" y="2514600"/>
                  </a:lnTo>
                  <a:lnTo>
                    <a:pt x="414540" y="2538984"/>
                  </a:lnTo>
                  <a:lnTo>
                    <a:pt x="417588" y="2551176"/>
                  </a:lnTo>
                  <a:lnTo>
                    <a:pt x="521220" y="2526792"/>
                  </a:lnTo>
                  <a:close/>
                </a:path>
                <a:path w="10140950" h="3084829">
                  <a:moveTo>
                    <a:pt x="521220" y="2017776"/>
                  </a:moveTo>
                  <a:lnTo>
                    <a:pt x="518172" y="2005584"/>
                  </a:lnTo>
                  <a:lnTo>
                    <a:pt x="414540" y="2029968"/>
                  </a:lnTo>
                  <a:lnTo>
                    <a:pt x="417588" y="2042160"/>
                  </a:lnTo>
                  <a:lnTo>
                    <a:pt x="521220" y="2017776"/>
                  </a:lnTo>
                  <a:close/>
                </a:path>
                <a:path w="10140950" h="3084829">
                  <a:moveTo>
                    <a:pt x="521220" y="658368"/>
                  </a:moveTo>
                  <a:lnTo>
                    <a:pt x="518172" y="643128"/>
                  </a:lnTo>
                  <a:lnTo>
                    <a:pt x="414540" y="667512"/>
                  </a:lnTo>
                  <a:lnTo>
                    <a:pt x="417588" y="679704"/>
                  </a:lnTo>
                  <a:lnTo>
                    <a:pt x="521220" y="658368"/>
                  </a:lnTo>
                  <a:close/>
                </a:path>
                <a:path w="10140950" h="3084829">
                  <a:moveTo>
                    <a:pt x="530364" y="2968752"/>
                  </a:moveTo>
                  <a:lnTo>
                    <a:pt x="527316" y="2956560"/>
                  </a:lnTo>
                  <a:lnTo>
                    <a:pt x="426732" y="2977896"/>
                  </a:lnTo>
                  <a:lnTo>
                    <a:pt x="429780" y="2993136"/>
                  </a:lnTo>
                  <a:lnTo>
                    <a:pt x="530364" y="2968752"/>
                  </a:lnTo>
                  <a:close/>
                </a:path>
                <a:path w="10140950" h="3084829">
                  <a:moveTo>
                    <a:pt x="661428" y="2496312"/>
                  </a:moveTo>
                  <a:lnTo>
                    <a:pt x="658380" y="2484120"/>
                  </a:lnTo>
                  <a:lnTo>
                    <a:pt x="630948" y="2490216"/>
                  </a:lnTo>
                  <a:lnTo>
                    <a:pt x="554748" y="2505456"/>
                  </a:lnTo>
                  <a:lnTo>
                    <a:pt x="557796" y="2520696"/>
                  </a:lnTo>
                  <a:lnTo>
                    <a:pt x="633996" y="2502408"/>
                  </a:lnTo>
                  <a:lnTo>
                    <a:pt x="661428" y="2496312"/>
                  </a:lnTo>
                  <a:close/>
                </a:path>
                <a:path w="10140950" h="3084829">
                  <a:moveTo>
                    <a:pt x="661428" y="1987296"/>
                  </a:moveTo>
                  <a:lnTo>
                    <a:pt x="658380" y="1975104"/>
                  </a:lnTo>
                  <a:lnTo>
                    <a:pt x="630948" y="1981200"/>
                  </a:lnTo>
                  <a:lnTo>
                    <a:pt x="554748" y="1996440"/>
                  </a:lnTo>
                  <a:lnTo>
                    <a:pt x="557796" y="2011680"/>
                  </a:lnTo>
                  <a:lnTo>
                    <a:pt x="633996" y="1993392"/>
                  </a:lnTo>
                  <a:lnTo>
                    <a:pt x="661428" y="1987296"/>
                  </a:lnTo>
                  <a:close/>
                </a:path>
                <a:path w="10140950" h="3084829">
                  <a:moveTo>
                    <a:pt x="661428" y="624840"/>
                  </a:moveTo>
                  <a:lnTo>
                    <a:pt x="658380" y="612648"/>
                  </a:lnTo>
                  <a:lnTo>
                    <a:pt x="630948" y="618744"/>
                  </a:lnTo>
                  <a:lnTo>
                    <a:pt x="554748" y="637032"/>
                  </a:lnTo>
                  <a:lnTo>
                    <a:pt x="557796" y="649224"/>
                  </a:lnTo>
                  <a:lnTo>
                    <a:pt x="633996" y="630936"/>
                  </a:lnTo>
                  <a:lnTo>
                    <a:pt x="661428" y="624840"/>
                  </a:lnTo>
                  <a:close/>
                </a:path>
                <a:path w="10140950" h="3084829">
                  <a:moveTo>
                    <a:pt x="670572" y="2938272"/>
                  </a:moveTo>
                  <a:lnTo>
                    <a:pt x="667524" y="2926080"/>
                  </a:lnTo>
                  <a:lnTo>
                    <a:pt x="643140" y="2932176"/>
                  </a:lnTo>
                  <a:lnTo>
                    <a:pt x="566940" y="2947416"/>
                  </a:lnTo>
                  <a:lnTo>
                    <a:pt x="569988" y="2959608"/>
                  </a:lnTo>
                  <a:lnTo>
                    <a:pt x="643140" y="2944368"/>
                  </a:lnTo>
                  <a:lnTo>
                    <a:pt x="670572" y="2938272"/>
                  </a:lnTo>
                  <a:close/>
                </a:path>
                <a:path w="10140950" h="3084829">
                  <a:moveTo>
                    <a:pt x="798588" y="2465832"/>
                  </a:moveTo>
                  <a:lnTo>
                    <a:pt x="795540" y="2453640"/>
                  </a:lnTo>
                  <a:lnTo>
                    <a:pt x="694956" y="2474976"/>
                  </a:lnTo>
                  <a:lnTo>
                    <a:pt x="698004" y="2490216"/>
                  </a:lnTo>
                  <a:lnTo>
                    <a:pt x="798588" y="2465832"/>
                  </a:lnTo>
                  <a:close/>
                </a:path>
                <a:path w="10140950" h="3084829">
                  <a:moveTo>
                    <a:pt x="798588" y="1956816"/>
                  </a:moveTo>
                  <a:lnTo>
                    <a:pt x="795540" y="1944624"/>
                  </a:lnTo>
                  <a:lnTo>
                    <a:pt x="694956" y="1965960"/>
                  </a:lnTo>
                  <a:lnTo>
                    <a:pt x="698004" y="1981200"/>
                  </a:lnTo>
                  <a:lnTo>
                    <a:pt x="798588" y="1956816"/>
                  </a:lnTo>
                  <a:close/>
                </a:path>
                <a:path w="10140950" h="3084829">
                  <a:moveTo>
                    <a:pt x="798588" y="594360"/>
                  </a:moveTo>
                  <a:lnTo>
                    <a:pt x="795540" y="582168"/>
                  </a:lnTo>
                  <a:lnTo>
                    <a:pt x="694956" y="603504"/>
                  </a:lnTo>
                  <a:lnTo>
                    <a:pt x="698004" y="618744"/>
                  </a:lnTo>
                  <a:lnTo>
                    <a:pt x="798588" y="594360"/>
                  </a:lnTo>
                  <a:close/>
                </a:path>
                <a:path w="10140950" h="3084829">
                  <a:moveTo>
                    <a:pt x="810780" y="2907792"/>
                  </a:moveTo>
                  <a:lnTo>
                    <a:pt x="807732" y="2895600"/>
                  </a:lnTo>
                  <a:lnTo>
                    <a:pt x="707148" y="2916936"/>
                  </a:lnTo>
                  <a:lnTo>
                    <a:pt x="710196" y="2929128"/>
                  </a:lnTo>
                  <a:lnTo>
                    <a:pt x="810780" y="2907792"/>
                  </a:lnTo>
                  <a:close/>
                </a:path>
                <a:path w="10140950" h="3084829">
                  <a:moveTo>
                    <a:pt x="938796" y="2435352"/>
                  </a:moveTo>
                  <a:lnTo>
                    <a:pt x="935748" y="2423160"/>
                  </a:lnTo>
                  <a:lnTo>
                    <a:pt x="835164" y="2444496"/>
                  </a:lnTo>
                  <a:lnTo>
                    <a:pt x="838212" y="2459736"/>
                  </a:lnTo>
                  <a:lnTo>
                    <a:pt x="938796" y="2435352"/>
                  </a:lnTo>
                  <a:close/>
                </a:path>
                <a:path w="10140950" h="3084829">
                  <a:moveTo>
                    <a:pt x="938796" y="1926336"/>
                  </a:moveTo>
                  <a:lnTo>
                    <a:pt x="935748" y="1914144"/>
                  </a:lnTo>
                  <a:lnTo>
                    <a:pt x="835164" y="1935480"/>
                  </a:lnTo>
                  <a:lnTo>
                    <a:pt x="838212" y="1950720"/>
                  </a:lnTo>
                  <a:lnTo>
                    <a:pt x="938796" y="1926336"/>
                  </a:lnTo>
                  <a:close/>
                </a:path>
                <a:path w="10140950" h="3084829">
                  <a:moveTo>
                    <a:pt x="938796" y="563880"/>
                  </a:moveTo>
                  <a:lnTo>
                    <a:pt x="935748" y="551688"/>
                  </a:lnTo>
                  <a:lnTo>
                    <a:pt x="835164" y="576072"/>
                  </a:lnTo>
                  <a:lnTo>
                    <a:pt x="838212" y="588264"/>
                  </a:lnTo>
                  <a:lnTo>
                    <a:pt x="938796" y="563880"/>
                  </a:lnTo>
                  <a:close/>
                </a:path>
                <a:path w="10140950" h="3084829">
                  <a:moveTo>
                    <a:pt x="950988" y="2877312"/>
                  </a:moveTo>
                  <a:lnTo>
                    <a:pt x="947940" y="2865120"/>
                  </a:lnTo>
                  <a:lnTo>
                    <a:pt x="847356" y="2886456"/>
                  </a:lnTo>
                  <a:lnTo>
                    <a:pt x="847356" y="2898648"/>
                  </a:lnTo>
                  <a:lnTo>
                    <a:pt x="950988" y="2877312"/>
                  </a:lnTo>
                  <a:close/>
                </a:path>
                <a:path w="10140950" h="3084829">
                  <a:moveTo>
                    <a:pt x="1079004" y="2404872"/>
                  </a:moveTo>
                  <a:lnTo>
                    <a:pt x="1075956" y="2392680"/>
                  </a:lnTo>
                  <a:lnTo>
                    <a:pt x="975372" y="2414016"/>
                  </a:lnTo>
                  <a:lnTo>
                    <a:pt x="978420" y="2429256"/>
                  </a:lnTo>
                  <a:lnTo>
                    <a:pt x="1079004" y="2404872"/>
                  </a:lnTo>
                  <a:close/>
                </a:path>
                <a:path w="10140950" h="3084829">
                  <a:moveTo>
                    <a:pt x="1079004" y="1895856"/>
                  </a:moveTo>
                  <a:lnTo>
                    <a:pt x="1075956" y="1883664"/>
                  </a:lnTo>
                  <a:lnTo>
                    <a:pt x="975372" y="1905000"/>
                  </a:lnTo>
                  <a:lnTo>
                    <a:pt x="978420" y="1920240"/>
                  </a:lnTo>
                  <a:lnTo>
                    <a:pt x="1079004" y="1895856"/>
                  </a:lnTo>
                  <a:close/>
                </a:path>
                <a:path w="10140950" h="3084829">
                  <a:moveTo>
                    <a:pt x="1079004" y="536448"/>
                  </a:moveTo>
                  <a:lnTo>
                    <a:pt x="1075956" y="521208"/>
                  </a:lnTo>
                  <a:lnTo>
                    <a:pt x="975372" y="545592"/>
                  </a:lnTo>
                  <a:lnTo>
                    <a:pt x="978420" y="557784"/>
                  </a:lnTo>
                  <a:lnTo>
                    <a:pt x="1079004" y="536448"/>
                  </a:lnTo>
                  <a:close/>
                </a:path>
                <a:path w="10140950" h="3084829">
                  <a:moveTo>
                    <a:pt x="1091196" y="2846832"/>
                  </a:moveTo>
                  <a:lnTo>
                    <a:pt x="1088148" y="2834640"/>
                  </a:lnTo>
                  <a:lnTo>
                    <a:pt x="984516" y="2855976"/>
                  </a:lnTo>
                  <a:lnTo>
                    <a:pt x="987564" y="2868168"/>
                  </a:lnTo>
                  <a:lnTo>
                    <a:pt x="1091196" y="2846832"/>
                  </a:lnTo>
                  <a:close/>
                </a:path>
                <a:path w="10140950" h="3084829">
                  <a:moveTo>
                    <a:pt x="1219212" y="2374392"/>
                  </a:moveTo>
                  <a:lnTo>
                    <a:pt x="1216164" y="2362200"/>
                  </a:lnTo>
                  <a:lnTo>
                    <a:pt x="1115580" y="2383536"/>
                  </a:lnTo>
                  <a:lnTo>
                    <a:pt x="1118628" y="2398776"/>
                  </a:lnTo>
                  <a:lnTo>
                    <a:pt x="1219212" y="2374392"/>
                  </a:lnTo>
                  <a:close/>
                </a:path>
                <a:path w="10140950" h="3084829">
                  <a:moveTo>
                    <a:pt x="1219212" y="1865376"/>
                  </a:moveTo>
                  <a:lnTo>
                    <a:pt x="1216152" y="1853196"/>
                  </a:lnTo>
                  <a:lnTo>
                    <a:pt x="1115580" y="1874520"/>
                  </a:lnTo>
                  <a:lnTo>
                    <a:pt x="1118628" y="1889760"/>
                  </a:lnTo>
                  <a:lnTo>
                    <a:pt x="1219212" y="1865376"/>
                  </a:lnTo>
                  <a:close/>
                </a:path>
                <a:path w="10140950" h="3084829">
                  <a:moveTo>
                    <a:pt x="1219212" y="505968"/>
                  </a:moveTo>
                  <a:lnTo>
                    <a:pt x="1216152" y="490740"/>
                  </a:lnTo>
                  <a:lnTo>
                    <a:pt x="1115580" y="515112"/>
                  </a:lnTo>
                  <a:lnTo>
                    <a:pt x="1118628" y="527304"/>
                  </a:lnTo>
                  <a:lnTo>
                    <a:pt x="1219212" y="505968"/>
                  </a:lnTo>
                  <a:close/>
                </a:path>
                <a:path w="10140950" h="3084829">
                  <a:moveTo>
                    <a:pt x="1231404" y="2816352"/>
                  </a:moveTo>
                  <a:lnTo>
                    <a:pt x="1228356" y="2804160"/>
                  </a:lnTo>
                  <a:lnTo>
                    <a:pt x="1124724" y="2825496"/>
                  </a:lnTo>
                  <a:lnTo>
                    <a:pt x="1127772" y="2837688"/>
                  </a:lnTo>
                  <a:lnTo>
                    <a:pt x="1231404" y="2816352"/>
                  </a:lnTo>
                  <a:close/>
                </a:path>
                <a:path w="10140950" h="3084829">
                  <a:moveTo>
                    <a:pt x="1359420" y="2346960"/>
                  </a:moveTo>
                  <a:lnTo>
                    <a:pt x="1356372" y="2334768"/>
                  </a:lnTo>
                  <a:lnTo>
                    <a:pt x="1264932" y="2353056"/>
                  </a:lnTo>
                  <a:lnTo>
                    <a:pt x="1255788" y="2356104"/>
                  </a:lnTo>
                  <a:lnTo>
                    <a:pt x="1258836" y="2368296"/>
                  </a:lnTo>
                  <a:lnTo>
                    <a:pt x="1267980" y="2365248"/>
                  </a:lnTo>
                  <a:lnTo>
                    <a:pt x="1359420" y="2346960"/>
                  </a:lnTo>
                  <a:close/>
                </a:path>
                <a:path w="10140950" h="3084829">
                  <a:moveTo>
                    <a:pt x="1359420" y="1837944"/>
                  </a:moveTo>
                  <a:lnTo>
                    <a:pt x="1356372" y="1825752"/>
                  </a:lnTo>
                  <a:lnTo>
                    <a:pt x="1264932" y="1844040"/>
                  </a:lnTo>
                  <a:lnTo>
                    <a:pt x="1255788" y="1847088"/>
                  </a:lnTo>
                  <a:lnTo>
                    <a:pt x="1258836" y="1859280"/>
                  </a:lnTo>
                  <a:lnTo>
                    <a:pt x="1267980" y="1856232"/>
                  </a:lnTo>
                  <a:lnTo>
                    <a:pt x="1359420" y="1837944"/>
                  </a:lnTo>
                  <a:close/>
                </a:path>
                <a:path w="10140950" h="3084829">
                  <a:moveTo>
                    <a:pt x="1359420" y="475488"/>
                  </a:moveTo>
                  <a:lnTo>
                    <a:pt x="1356372" y="463296"/>
                  </a:lnTo>
                  <a:lnTo>
                    <a:pt x="1264932" y="481584"/>
                  </a:lnTo>
                  <a:lnTo>
                    <a:pt x="1255788" y="484632"/>
                  </a:lnTo>
                  <a:lnTo>
                    <a:pt x="1258836" y="496824"/>
                  </a:lnTo>
                  <a:lnTo>
                    <a:pt x="1267980" y="493776"/>
                  </a:lnTo>
                  <a:lnTo>
                    <a:pt x="1359420" y="475488"/>
                  </a:lnTo>
                  <a:close/>
                </a:path>
                <a:path w="10140950" h="3084829">
                  <a:moveTo>
                    <a:pt x="1371612" y="2785872"/>
                  </a:moveTo>
                  <a:lnTo>
                    <a:pt x="1368564" y="2773680"/>
                  </a:lnTo>
                  <a:lnTo>
                    <a:pt x="1277124" y="2791968"/>
                  </a:lnTo>
                  <a:lnTo>
                    <a:pt x="1264932" y="2795016"/>
                  </a:lnTo>
                  <a:lnTo>
                    <a:pt x="1267980" y="2807208"/>
                  </a:lnTo>
                  <a:lnTo>
                    <a:pt x="1277124" y="2807208"/>
                  </a:lnTo>
                  <a:lnTo>
                    <a:pt x="1371612" y="2785872"/>
                  </a:lnTo>
                  <a:close/>
                </a:path>
                <a:path w="10140950" h="3084829">
                  <a:moveTo>
                    <a:pt x="1499628" y="2316480"/>
                  </a:moveTo>
                  <a:lnTo>
                    <a:pt x="1496580" y="2304288"/>
                  </a:lnTo>
                  <a:lnTo>
                    <a:pt x="1395996" y="2325624"/>
                  </a:lnTo>
                  <a:lnTo>
                    <a:pt x="1395996" y="2337816"/>
                  </a:lnTo>
                  <a:lnTo>
                    <a:pt x="1499628" y="2316480"/>
                  </a:lnTo>
                  <a:close/>
                </a:path>
                <a:path w="10140950" h="3084829">
                  <a:moveTo>
                    <a:pt x="1499628" y="1807464"/>
                  </a:moveTo>
                  <a:lnTo>
                    <a:pt x="1496580" y="1795272"/>
                  </a:lnTo>
                  <a:lnTo>
                    <a:pt x="1395996" y="1816608"/>
                  </a:lnTo>
                  <a:lnTo>
                    <a:pt x="1395996" y="1828800"/>
                  </a:lnTo>
                  <a:lnTo>
                    <a:pt x="1499628" y="1807464"/>
                  </a:lnTo>
                  <a:close/>
                </a:path>
                <a:path w="10140950" h="3084829">
                  <a:moveTo>
                    <a:pt x="1499628" y="445008"/>
                  </a:moveTo>
                  <a:lnTo>
                    <a:pt x="1496580" y="432816"/>
                  </a:lnTo>
                  <a:lnTo>
                    <a:pt x="1395996" y="454152"/>
                  </a:lnTo>
                  <a:lnTo>
                    <a:pt x="1395996" y="466344"/>
                  </a:lnTo>
                  <a:lnTo>
                    <a:pt x="1499628" y="445008"/>
                  </a:lnTo>
                  <a:close/>
                </a:path>
                <a:path w="10140950" h="3084829">
                  <a:moveTo>
                    <a:pt x="1508772" y="2746248"/>
                  </a:moveTo>
                  <a:lnTo>
                    <a:pt x="1405140" y="2767584"/>
                  </a:lnTo>
                  <a:lnTo>
                    <a:pt x="1408188" y="2779776"/>
                  </a:lnTo>
                  <a:lnTo>
                    <a:pt x="1508772" y="2758440"/>
                  </a:lnTo>
                  <a:lnTo>
                    <a:pt x="1508772" y="2746248"/>
                  </a:lnTo>
                  <a:close/>
                </a:path>
                <a:path w="10140950" h="3084829">
                  <a:moveTo>
                    <a:pt x="1639836" y="2289048"/>
                  </a:moveTo>
                  <a:lnTo>
                    <a:pt x="1636788" y="2276856"/>
                  </a:lnTo>
                  <a:lnTo>
                    <a:pt x="1581924" y="2286000"/>
                  </a:lnTo>
                  <a:lnTo>
                    <a:pt x="1536204" y="2295144"/>
                  </a:lnTo>
                  <a:lnTo>
                    <a:pt x="1536204" y="2310384"/>
                  </a:lnTo>
                  <a:lnTo>
                    <a:pt x="1584972" y="2298192"/>
                  </a:lnTo>
                  <a:lnTo>
                    <a:pt x="1639836" y="2289048"/>
                  </a:lnTo>
                  <a:close/>
                </a:path>
                <a:path w="10140950" h="3084829">
                  <a:moveTo>
                    <a:pt x="1639836" y="1780032"/>
                  </a:moveTo>
                  <a:lnTo>
                    <a:pt x="1636788" y="1767840"/>
                  </a:lnTo>
                  <a:lnTo>
                    <a:pt x="1581924" y="1776984"/>
                  </a:lnTo>
                  <a:lnTo>
                    <a:pt x="1536204" y="1786128"/>
                  </a:lnTo>
                  <a:lnTo>
                    <a:pt x="1536204" y="1801368"/>
                  </a:lnTo>
                  <a:lnTo>
                    <a:pt x="1584972" y="1789176"/>
                  </a:lnTo>
                  <a:lnTo>
                    <a:pt x="1639836" y="1780032"/>
                  </a:lnTo>
                  <a:close/>
                </a:path>
                <a:path w="10140950" h="3084829">
                  <a:moveTo>
                    <a:pt x="1639836" y="417576"/>
                  </a:moveTo>
                  <a:lnTo>
                    <a:pt x="1636788" y="405384"/>
                  </a:lnTo>
                  <a:lnTo>
                    <a:pt x="1581924" y="414528"/>
                  </a:lnTo>
                  <a:lnTo>
                    <a:pt x="1536204" y="426720"/>
                  </a:lnTo>
                  <a:lnTo>
                    <a:pt x="1536204" y="438912"/>
                  </a:lnTo>
                  <a:lnTo>
                    <a:pt x="1584972" y="429768"/>
                  </a:lnTo>
                  <a:lnTo>
                    <a:pt x="1639836" y="417576"/>
                  </a:lnTo>
                  <a:close/>
                </a:path>
                <a:path w="10140950" h="3084829">
                  <a:moveTo>
                    <a:pt x="1648980" y="2715768"/>
                  </a:moveTo>
                  <a:lnTo>
                    <a:pt x="1591068" y="2727960"/>
                  </a:lnTo>
                  <a:lnTo>
                    <a:pt x="1545348" y="2737104"/>
                  </a:lnTo>
                  <a:lnTo>
                    <a:pt x="1548396" y="2749296"/>
                  </a:lnTo>
                  <a:lnTo>
                    <a:pt x="1594116" y="2740152"/>
                  </a:lnTo>
                  <a:lnTo>
                    <a:pt x="1648980" y="2731008"/>
                  </a:lnTo>
                  <a:lnTo>
                    <a:pt x="1648980" y="2715768"/>
                  </a:lnTo>
                  <a:close/>
                </a:path>
                <a:path w="10140950" h="3084829">
                  <a:moveTo>
                    <a:pt x="1780044" y="2261616"/>
                  </a:moveTo>
                  <a:lnTo>
                    <a:pt x="1776996" y="2249424"/>
                  </a:lnTo>
                  <a:lnTo>
                    <a:pt x="1676412" y="2267712"/>
                  </a:lnTo>
                  <a:lnTo>
                    <a:pt x="1676412" y="2279904"/>
                  </a:lnTo>
                  <a:lnTo>
                    <a:pt x="1780044" y="2261616"/>
                  </a:lnTo>
                  <a:close/>
                </a:path>
                <a:path w="10140950" h="3084829">
                  <a:moveTo>
                    <a:pt x="1780044" y="1752600"/>
                  </a:moveTo>
                  <a:lnTo>
                    <a:pt x="1776996" y="1740408"/>
                  </a:lnTo>
                  <a:lnTo>
                    <a:pt x="1676412" y="1758696"/>
                  </a:lnTo>
                  <a:lnTo>
                    <a:pt x="1676412" y="1770888"/>
                  </a:lnTo>
                  <a:lnTo>
                    <a:pt x="1780044" y="1752600"/>
                  </a:lnTo>
                  <a:close/>
                </a:path>
                <a:path w="10140950" h="3084829">
                  <a:moveTo>
                    <a:pt x="1780044" y="390144"/>
                  </a:moveTo>
                  <a:lnTo>
                    <a:pt x="1776996" y="377952"/>
                  </a:lnTo>
                  <a:lnTo>
                    <a:pt x="1676412" y="396240"/>
                  </a:lnTo>
                  <a:lnTo>
                    <a:pt x="1676412" y="411480"/>
                  </a:lnTo>
                  <a:lnTo>
                    <a:pt x="1780044" y="390144"/>
                  </a:lnTo>
                  <a:close/>
                </a:path>
                <a:path w="10140950" h="3084829">
                  <a:moveTo>
                    <a:pt x="1792236" y="2700528"/>
                  </a:moveTo>
                  <a:lnTo>
                    <a:pt x="1789188" y="2688336"/>
                  </a:lnTo>
                  <a:lnTo>
                    <a:pt x="1685556" y="2709672"/>
                  </a:lnTo>
                  <a:lnTo>
                    <a:pt x="1688604" y="2721864"/>
                  </a:lnTo>
                  <a:lnTo>
                    <a:pt x="1792236" y="2700528"/>
                  </a:lnTo>
                  <a:close/>
                </a:path>
                <a:path w="10140950" h="3084829">
                  <a:moveTo>
                    <a:pt x="1920252" y="2234184"/>
                  </a:moveTo>
                  <a:lnTo>
                    <a:pt x="1917204" y="2218944"/>
                  </a:lnTo>
                  <a:lnTo>
                    <a:pt x="1898916" y="2225040"/>
                  </a:lnTo>
                  <a:lnTo>
                    <a:pt x="1816620" y="2240280"/>
                  </a:lnTo>
                  <a:lnTo>
                    <a:pt x="1819668" y="2252472"/>
                  </a:lnTo>
                  <a:lnTo>
                    <a:pt x="1901964" y="2237232"/>
                  </a:lnTo>
                  <a:lnTo>
                    <a:pt x="1920252" y="2234184"/>
                  </a:lnTo>
                  <a:close/>
                </a:path>
                <a:path w="10140950" h="3084829">
                  <a:moveTo>
                    <a:pt x="1920252" y="1725168"/>
                  </a:moveTo>
                  <a:lnTo>
                    <a:pt x="1917204" y="1712976"/>
                  </a:lnTo>
                  <a:lnTo>
                    <a:pt x="1898916" y="1716024"/>
                  </a:lnTo>
                  <a:lnTo>
                    <a:pt x="1816620" y="1731264"/>
                  </a:lnTo>
                  <a:lnTo>
                    <a:pt x="1819668" y="1743456"/>
                  </a:lnTo>
                  <a:lnTo>
                    <a:pt x="1901964" y="1728216"/>
                  </a:lnTo>
                  <a:lnTo>
                    <a:pt x="1920252" y="1725168"/>
                  </a:lnTo>
                  <a:close/>
                </a:path>
                <a:path w="10140950" h="3084829">
                  <a:moveTo>
                    <a:pt x="1920252" y="362712"/>
                  </a:moveTo>
                  <a:lnTo>
                    <a:pt x="1917204" y="350520"/>
                  </a:lnTo>
                  <a:lnTo>
                    <a:pt x="1898916" y="353568"/>
                  </a:lnTo>
                  <a:lnTo>
                    <a:pt x="1816620" y="368808"/>
                  </a:lnTo>
                  <a:lnTo>
                    <a:pt x="1819668" y="381000"/>
                  </a:lnTo>
                  <a:lnTo>
                    <a:pt x="1901964" y="365760"/>
                  </a:lnTo>
                  <a:lnTo>
                    <a:pt x="1920252" y="362712"/>
                  </a:lnTo>
                  <a:close/>
                </a:path>
                <a:path w="10140950" h="3084829">
                  <a:moveTo>
                    <a:pt x="1932444" y="2673096"/>
                  </a:moveTo>
                  <a:lnTo>
                    <a:pt x="1929396" y="2660904"/>
                  </a:lnTo>
                  <a:lnTo>
                    <a:pt x="1908060" y="2663952"/>
                  </a:lnTo>
                  <a:lnTo>
                    <a:pt x="1825764" y="2682240"/>
                  </a:lnTo>
                  <a:lnTo>
                    <a:pt x="1828812" y="2694432"/>
                  </a:lnTo>
                  <a:lnTo>
                    <a:pt x="1911108" y="2676144"/>
                  </a:lnTo>
                  <a:lnTo>
                    <a:pt x="1932444" y="2673096"/>
                  </a:lnTo>
                  <a:close/>
                </a:path>
                <a:path w="10140950" h="3084829">
                  <a:moveTo>
                    <a:pt x="2060460" y="2206752"/>
                  </a:moveTo>
                  <a:lnTo>
                    <a:pt x="2057412" y="2194560"/>
                  </a:lnTo>
                  <a:lnTo>
                    <a:pt x="1956828" y="2212848"/>
                  </a:lnTo>
                  <a:lnTo>
                    <a:pt x="1959876" y="2225040"/>
                  </a:lnTo>
                  <a:lnTo>
                    <a:pt x="2060460" y="2206752"/>
                  </a:lnTo>
                  <a:close/>
                </a:path>
                <a:path w="10140950" h="3084829">
                  <a:moveTo>
                    <a:pt x="2060460" y="1697736"/>
                  </a:moveTo>
                  <a:lnTo>
                    <a:pt x="2057412" y="1685544"/>
                  </a:lnTo>
                  <a:lnTo>
                    <a:pt x="1956828" y="1703832"/>
                  </a:lnTo>
                  <a:lnTo>
                    <a:pt x="1959876" y="1716024"/>
                  </a:lnTo>
                  <a:lnTo>
                    <a:pt x="2060460" y="1697736"/>
                  </a:lnTo>
                  <a:close/>
                </a:path>
                <a:path w="10140950" h="3084829">
                  <a:moveTo>
                    <a:pt x="2060460" y="335280"/>
                  </a:moveTo>
                  <a:lnTo>
                    <a:pt x="2057412" y="323088"/>
                  </a:lnTo>
                  <a:lnTo>
                    <a:pt x="1956828" y="341376"/>
                  </a:lnTo>
                  <a:lnTo>
                    <a:pt x="1959876" y="353568"/>
                  </a:lnTo>
                  <a:lnTo>
                    <a:pt x="2060460" y="335280"/>
                  </a:lnTo>
                  <a:close/>
                </a:path>
                <a:path w="10140950" h="3084829">
                  <a:moveTo>
                    <a:pt x="2072652" y="2648712"/>
                  </a:moveTo>
                  <a:lnTo>
                    <a:pt x="2069604" y="2633472"/>
                  </a:lnTo>
                  <a:lnTo>
                    <a:pt x="1965972" y="2654808"/>
                  </a:lnTo>
                  <a:lnTo>
                    <a:pt x="1969020" y="2667000"/>
                  </a:lnTo>
                  <a:lnTo>
                    <a:pt x="2072652" y="2648712"/>
                  </a:lnTo>
                  <a:close/>
                </a:path>
                <a:path w="10140950" h="3084829">
                  <a:moveTo>
                    <a:pt x="2200668" y="2179320"/>
                  </a:moveTo>
                  <a:lnTo>
                    <a:pt x="2197620" y="2167128"/>
                  </a:lnTo>
                  <a:lnTo>
                    <a:pt x="2097036" y="2185416"/>
                  </a:lnTo>
                  <a:lnTo>
                    <a:pt x="2100084" y="2200656"/>
                  </a:lnTo>
                  <a:lnTo>
                    <a:pt x="2200668" y="2179320"/>
                  </a:lnTo>
                  <a:close/>
                </a:path>
                <a:path w="10140950" h="3084829">
                  <a:moveTo>
                    <a:pt x="2200668" y="1670304"/>
                  </a:moveTo>
                  <a:lnTo>
                    <a:pt x="2197620" y="1658112"/>
                  </a:lnTo>
                  <a:lnTo>
                    <a:pt x="2097036" y="1676400"/>
                  </a:lnTo>
                  <a:lnTo>
                    <a:pt x="2100084" y="1691640"/>
                  </a:lnTo>
                  <a:lnTo>
                    <a:pt x="2200668" y="1670304"/>
                  </a:lnTo>
                  <a:close/>
                </a:path>
                <a:path w="10140950" h="3084829">
                  <a:moveTo>
                    <a:pt x="2200668" y="307848"/>
                  </a:moveTo>
                  <a:lnTo>
                    <a:pt x="2197620" y="295656"/>
                  </a:lnTo>
                  <a:lnTo>
                    <a:pt x="2097036" y="316992"/>
                  </a:lnTo>
                  <a:lnTo>
                    <a:pt x="2100084" y="329184"/>
                  </a:lnTo>
                  <a:lnTo>
                    <a:pt x="2200668" y="307848"/>
                  </a:lnTo>
                  <a:close/>
                </a:path>
                <a:path w="10140950" h="3084829">
                  <a:moveTo>
                    <a:pt x="2212860" y="2621280"/>
                  </a:moveTo>
                  <a:lnTo>
                    <a:pt x="2209812" y="2609088"/>
                  </a:lnTo>
                  <a:lnTo>
                    <a:pt x="2106180" y="2627376"/>
                  </a:lnTo>
                  <a:lnTo>
                    <a:pt x="2109228" y="2639568"/>
                  </a:lnTo>
                  <a:lnTo>
                    <a:pt x="2212860" y="2621280"/>
                  </a:lnTo>
                  <a:close/>
                </a:path>
                <a:path w="10140950" h="3084829">
                  <a:moveTo>
                    <a:pt x="2340876" y="2142744"/>
                  </a:moveTo>
                  <a:lnTo>
                    <a:pt x="2237244" y="2161032"/>
                  </a:lnTo>
                  <a:lnTo>
                    <a:pt x="2240292" y="2173224"/>
                  </a:lnTo>
                  <a:lnTo>
                    <a:pt x="2340876" y="2154936"/>
                  </a:lnTo>
                  <a:lnTo>
                    <a:pt x="2340876" y="2142744"/>
                  </a:lnTo>
                  <a:close/>
                </a:path>
                <a:path w="10140950" h="3084829">
                  <a:moveTo>
                    <a:pt x="2340876" y="1633728"/>
                  </a:moveTo>
                  <a:lnTo>
                    <a:pt x="2237244" y="1652016"/>
                  </a:lnTo>
                  <a:lnTo>
                    <a:pt x="2240292" y="1664208"/>
                  </a:lnTo>
                  <a:lnTo>
                    <a:pt x="2340876" y="1645920"/>
                  </a:lnTo>
                  <a:lnTo>
                    <a:pt x="2340876" y="1633728"/>
                  </a:lnTo>
                  <a:close/>
                </a:path>
                <a:path w="10140950" h="3084829">
                  <a:moveTo>
                    <a:pt x="2340876" y="271272"/>
                  </a:moveTo>
                  <a:lnTo>
                    <a:pt x="2237244" y="289560"/>
                  </a:lnTo>
                  <a:lnTo>
                    <a:pt x="2240292" y="301752"/>
                  </a:lnTo>
                  <a:lnTo>
                    <a:pt x="2340876" y="283464"/>
                  </a:lnTo>
                  <a:lnTo>
                    <a:pt x="2340876" y="271272"/>
                  </a:lnTo>
                  <a:close/>
                </a:path>
                <a:path w="10140950" h="3084829">
                  <a:moveTo>
                    <a:pt x="2353068" y="2596896"/>
                  </a:moveTo>
                  <a:lnTo>
                    <a:pt x="2350020" y="2584704"/>
                  </a:lnTo>
                  <a:lnTo>
                    <a:pt x="2249436" y="2599944"/>
                  </a:lnTo>
                  <a:lnTo>
                    <a:pt x="2249436" y="2615184"/>
                  </a:lnTo>
                  <a:lnTo>
                    <a:pt x="2353068" y="2596896"/>
                  </a:lnTo>
                  <a:close/>
                </a:path>
                <a:path w="10140950" h="3084829">
                  <a:moveTo>
                    <a:pt x="2484132" y="2130552"/>
                  </a:moveTo>
                  <a:lnTo>
                    <a:pt x="2481084" y="2118360"/>
                  </a:lnTo>
                  <a:lnTo>
                    <a:pt x="2377452" y="2136648"/>
                  </a:lnTo>
                  <a:lnTo>
                    <a:pt x="2380500" y="2148840"/>
                  </a:lnTo>
                  <a:lnTo>
                    <a:pt x="2484132" y="2130552"/>
                  </a:lnTo>
                  <a:close/>
                </a:path>
                <a:path w="10140950" h="3084829">
                  <a:moveTo>
                    <a:pt x="2484132" y="1621536"/>
                  </a:moveTo>
                  <a:lnTo>
                    <a:pt x="2481084" y="1609344"/>
                  </a:lnTo>
                  <a:lnTo>
                    <a:pt x="2377452" y="1627632"/>
                  </a:lnTo>
                  <a:lnTo>
                    <a:pt x="2380500" y="1639824"/>
                  </a:lnTo>
                  <a:lnTo>
                    <a:pt x="2484132" y="1621536"/>
                  </a:lnTo>
                  <a:close/>
                </a:path>
                <a:path w="10140950" h="3084829">
                  <a:moveTo>
                    <a:pt x="2484132" y="259080"/>
                  </a:moveTo>
                  <a:lnTo>
                    <a:pt x="2481084" y="246888"/>
                  </a:lnTo>
                  <a:lnTo>
                    <a:pt x="2377452" y="265176"/>
                  </a:lnTo>
                  <a:lnTo>
                    <a:pt x="2380500" y="277368"/>
                  </a:lnTo>
                  <a:lnTo>
                    <a:pt x="2484132" y="259080"/>
                  </a:lnTo>
                  <a:close/>
                </a:path>
                <a:path w="10140950" h="3084829">
                  <a:moveTo>
                    <a:pt x="2493276" y="2557272"/>
                  </a:moveTo>
                  <a:lnTo>
                    <a:pt x="2389644" y="2575560"/>
                  </a:lnTo>
                  <a:lnTo>
                    <a:pt x="2392692" y="2590800"/>
                  </a:lnTo>
                  <a:lnTo>
                    <a:pt x="2493276" y="2572512"/>
                  </a:lnTo>
                  <a:lnTo>
                    <a:pt x="2493276" y="2557272"/>
                  </a:lnTo>
                  <a:close/>
                </a:path>
                <a:path w="10140950" h="3084829">
                  <a:moveTo>
                    <a:pt x="2624340" y="2106168"/>
                  </a:moveTo>
                  <a:lnTo>
                    <a:pt x="2621292" y="2093976"/>
                  </a:lnTo>
                  <a:lnTo>
                    <a:pt x="2532900" y="2109216"/>
                  </a:lnTo>
                  <a:lnTo>
                    <a:pt x="2520708" y="2112264"/>
                  </a:lnTo>
                  <a:lnTo>
                    <a:pt x="2520708" y="2124456"/>
                  </a:lnTo>
                  <a:lnTo>
                    <a:pt x="2535948" y="2121408"/>
                  </a:lnTo>
                  <a:lnTo>
                    <a:pt x="2624340" y="2106168"/>
                  </a:lnTo>
                  <a:close/>
                </a:path>
                <a:path w="10140950" h="3084829">
                  <a:moveTo>
                    <a:pt x="2624340" y="1597164"/>
                  </a:moveTo>
                  <a:lnTo>
                    <a:pt x="2621292" y="1584972"/>
                  </a:lnTo>
                  <a:lnTo>
                    <a:pt x="2532900" y="1600212"/>
                  </a:lnTo>
                  <a:lnTo>
                    <a:pt x="2520708" y="1603260"/>
                  </a:lnTo>
                  <a:lnTo>
                    <a:pt x="2520708" y="1615452"/>
                  </a:lnTo>
                  <a:lnTo>
                    <a:pt x="2535948" y="1612404"/>
                  </a:lnTo>
                  <a:lnTo>
                    <a:pt x="2624340" y="1597164"/>
                  </a:lnTo>
                  <a:close/>
                </a:path>
                <a:path w="10140950" h="3084829">
                  <a:moveTo>
                    <a:pt x="2624340" y="234696"/>
                  </a:moveTo>
                  <a:lnTo>
                    <a:pt x="2621292" y="222504"/>
                  </a:lnTo>
                  <a:lnTo>
                    <a:pt x="2532900" y="237744"/>
                  </a:lnTo>
                  <a:lnTo>
                    <a:pt x="2520708" y="240792"/>
                  </a:lnTo>
                  <a:lnTo>
                    <a:pt x="2520708" y="252984"/>
                  </a:lnTo>
                  <a:lnTo>
                    <a:pt x="2535948" y="249936"/>
                  </a:lnTo>
                  <a:lnTo>
                    <a:pt x="2624340" y="234696"/>
                  </a:lnTo>
                  <a:close/>
                </a:path>
                <a:path w="10140950" h="3084829">
                  <a:moveTo>
                    <a:pt x="2636532" y="2548128"/>
                  </a:moveTo>
                  <a:lnTo>
                    <a:pt x="2633484" y="2535936"/>
                  </a:lnTo>
                  <a:lnTo>
                    <a:pt x="2545092" y="2548128"/>
                  </a:lnTo>
                  <a:lnTo>
                    <a:pt x="2529852" y="2551176"/>
                  </a:lnTo>
                  <a:lnTo>
                    <a:pt x="2532900" y="2563368"/>
                  </a:lnTo>
                  <a:lnTo>
                    <a:pt x="2545092" y="2563368"/>
                  </a:lnTo>
                  <a:lnTo>
                    <a:pt x="2636532" y="2548128"/>
                  </a:lnTo>
                  <a:close/>
                </a:path>
                <a:path w="10140950" h="3084829">
                  <a:moveTo>
                    <a:pt x="2764548" y="2072640"/>
                  </a:moveTo>
                  <a:lnTo>
                    <a:pt x="2660916" y="2087880"/>
                  </a:lnTo>
                  <a:lnTo>
                    <a:pt x="2663964" y="2100072"/>
                  </a:lnTo>
                  <a:lnTo>
                    <a:pt x="2764548" y="2084832"/>
                  </a:lnTo>
                  <a:lnTo>
                    <a:pt x="2764548" y="2072640"/>
                  </a:lnTo>
                  <a:close/>
                </a:path>
                <a:path w="10140950" h="3084829">
                  <a:moveTo>
                    <a:pt x="2764548" y="1563636"/>
                  </a:moveTo>
                  <a:lnTo>
                    <a:pt x="2660916" y="1578876"/>
                  </a:lnTo>
                  <a:lnTo>
                    <a:pt x="2663964" y="1591068"/>
                  </a:lnTo>
                  <a:lnTo>
                    <a:pt x="2764548" y="1575828"/>
                  </a:lnTo>
                  <a:lnTo>
                    <a:pt x="2764548" y="1563636"/>
                  </a:lnTo>
                  <a:close/>
                </a:path>
                <a:path w="10140950" h="3084829">
                  <a:moveTo>
                    <a:pt x="2764548" y="201168"/>
                  </a:moveTo>
                  <a:lnTo>
                    <a:pt x="2660916" y="216408"/>
                  </a:lnTo>
                  <a:lnTo>
                    <a:pt x="2663964" y="228600"/>
                  </a:lnTo>
                  <a:lnTo>
                    <a:pt x="2764548" y="213360"/>
                  </a:lnTo>
                  <a:lnTo>
                    <a:pt x="2764548" y="201168"/>
                  </a:lnTo>
                  <a:close/>
                </a:path>
                <a:path w="10140950" h="3084829">
                  <a:moveTo>
                    <a:pt x="2776740" y="2523744"/>
                  </a:moveTo>
                  <a:lnTo>
                    <a:pt x="2773692" y="2511552"/>
                  </a:lnTo>
                  <a:lnTo>
                    <a:pt x="2673108" y="2529840"/>
                  </a:lnTo>
                  <a:lnTo>
                    <a:pt x="2673108" y="2542032"/>
                  </a:lnTo>
                  <a:lnTo>
                    <a:pt x="2776740" y="2523744"/>
                  </a:lnTo>
                  <a:close/>
                </a:path>
                <a:path w="10140950" h="3084829">
                  <a:moveTo>
                    <a:pt x="2907804" y="2063496"/>
                  </a:moveTo>
                  <a:lnTo>
                    <a:pt x="2904756" y="2048256"/>
                  </a:lnTo>
                  <a:lnTo>
                    <a:pt x="2849892" y="2057400"/>
                  </a:lnTo>
                  <a:lnTo>
                    <a:pt x="2801124" y="2066544"/>
                  </a:lnTo>
                  <a:lnTo>
                    <a:pt x="2804172" y="2078736"/>
                  </a:lnTo>
                  <a:lnTo>
                    <a:pt x="2852940" y="2069592"/>
                  </a:lnTo>
                  <a:lnTo>
                    <a:pt x="2907804" y="2063496"/>
                  </a:lnTo>
                  <a:close/>
                </a:path>
                <a:path w="10140950" h="3084829">
                  <a:moveTo>
                    <a:pt x="2907804" y="1554492"/>
                  </a:moveTo>
                  <a:lnTo>
                    <a:pt x="2904756" y="1539252"/>
                  </a:lnTo>
                  <a:lnTo>
                    <a:pt x="2849892" y="1548396"/>
                  </a:lnTo>
                  <a:lnTo>
                    <a:pt x="2801124" y="1557540"/>
                  </a:lnTo>
                  <a:lnTo>
                    <a:pt x="2804172" y="1569732"/>
                  </a:lnTo>
                  <a:lnTo>
                    <a:pt x="2852940" y="1560588"/>
                  </a:lnTo>
                  <a:lnTo>
                    <a:pt x="2907804" y="1554492"/>
                  </a:lnTo>
                  <a:close/>
                </a:path>
                <a:path w="10140950" h="3084829">
                  <a:moveTo>
                    <a:pt x="2907804" y="192024"/>
                  </a:moveTo>
                  <a:lnTo>
                    <a:pt x="2904756" y="179832"/>
                  </a:lnTo>
                  <a:lnTo>
                    <a:pt x="2849892" y="185928"/>
                  </a:lnTo>
                  <a:lnTo>
                    <a:pt x="2801124" y="195072"/>
                  </a:lnTo>
                  <a:lnTo>
                    <a:pt x="2804172" y="207264"/>
                  </a:lnTo>
                  <a:lnTo>
                    <a:pt x="2852940" y="198120"/>
                  </a:lnTo>
                  <a:lnTo>
                    <a:pt x="2907804" y="192024"/>
                  </a:lnTo>
                  <a:close/>
                </a:path>
                <a:path w="10140950" h="3084829">
                  <a:moveTo>
                    <a:pt x="2916948" y="2490216"/>
                  </a:moveTo>
                  <a:lnTo>
                    <a:pt x="2862084" y="2499360"/>
                  </a:lnTo>
                  <a:lnTo>
                    <a:pt x="2813316" y="2505456"/>
                  </a:lnTo>
                  <a:lnTo>
                    <a:pt x="2816364" y="2517648"/>
                  </a:lnTo>
                  <a:lnTo>
                    <a:pt x="2862084" y="2511552"/>
                  </a:lnTo>
                  <a:lnTo>
                    <a:pt x="2916948" y="2502408"/>
                  </a:lnTo>
                  <a:lnTo>
                    <a:pt x="2916948" y="2490216"/>
                  </a:lnTo>
                  <a:close/>
                </a:path>
                <a:path w="10140950" h="3084829">
                  <a:moveTo>
                    <a:pt x="3048012" y="2029968"/>
                  </a:moveTo>
                  <a:lnTo>
                    <a:pt x="2944380" y="2045208"/>
                  </a:lnTo>
                  <a:lnTo>
                    <a:pt x="2944380" y="2057400"/>
                  </a:lnTo>
                  <a:lnTo>
                    <a:pt x="3048012" y="2042160"/>
                  </a:lnTo>
                  <a:lnTo>
                    <a:pt x="3048012" y="2029968"/>
                  </a:lnTo>
                  <a:close/>
                </a:path>
                <a:path w="10140950" h="3084829">
                  <a:moveTo>
                    <a:pt x="3048012" y="1520964"/>
                  </a:moveTo>
                  <a:lnTo>
                    <a:pt x="2944380" y="1536204"/>
                  </a:lnTo>
                  <a:lnTo>
                    <a:pt x="2944380" y="1548396"/>
                  </a:lnTo>
                  <a:lnTo>
                    <a:pt x="3048012" y="1533156"/>
                  </a:lnTo>
                  <a:lnTo>
                    <a:pt x="3048012" y="1520964"/>
                  </a:lnTo>
                  <a:close/>
                </a:path>
                <a:path w="10140950" h="3084829">
                  <a:moveTo>
                    <a:pt x="3048012" y="158496"/>
                  </a:moveTo>
                  <a:lnTo>
                    <a:pt x="2944380" y="173736"/>
                  </a:lnTo>
                  <a:lnTo>
                    <a:pt x="2944380" y="185928"/>
                  </a:lnTo>
                  <a:lnTo>
                    <a:pt x="3048012" y="170688"/>
                  </a:lnTo>
                  <a:lnTo>
                    <a:pt x="3048012" y="158496"/>
                  </a:lnTo>
                  <a:close/>
                </a:path>
                <a:path w="10140950" h="3084829">
                  <a:moveTo>
                    <a:pt x="3060204" y="2481072"/>
                  </a:moveTo>
                  <a:lnTo>
                    <a:pt x="3057156" y="2468880"/>
                  </a:lnTo>
                  <a:lnTo>
                    <a:pt x="2953524" y="2484120"/>
                  </a:lnTo>
                  <a:lnTo>
                    <a:pt x="2956572" y="2496312"/>
                  </a:lnTo>
                  <a:lnTo>
                    <a:pt x="3060204" y="2481072"/>
                  </a:lnTo>
                  <a:close/>
                </a:path>
                <a:path w="10140950" h="3084829">
                  <a:moveTo>
                    <a:pt x="3191268" y="2020824"/>
                  </a:moveTo>
                  <a:lnTo>
                    <a:pt x="3188220" y="2008632"/>
                  </a:lnTo>
                  <a:lnTo>
                    <a:pt x="3084588" y="2023872"/>
                  </a:lnTo>
                  <a:lnTo>
                    <a:pt x="3087636" y="2036064"/>
                  </a:lnTo>
                  <a:lnTo>
                    <a:pt x="3191268" y="2020824"/>
                  </a:lnTo>
                  <a:close/>
                </a:path>
                <a:path w="10140950" h="3084829">
                  <a:moveTo>
                    <a:pt x="3191268" y="1511820"/>
                  </a:moveTo>
                  <a:lnTo>
                    <a:pt x="3188220" y="1499628"/>
                  </a:lnTo>
                  <a:lnTo>
                    <a:pt x="3084588" y="1514868"/>
                  </a:lnTo>
                  <a:lnTo>
                    <a:pt x="3087636" y="1527060"/>
                  </a:lnTo>
                  <a:lnTo>
                    <a:pt x="3191268" y="1511820"/>
                  </a:lnTo>
                  <a:close/>
                </a:path>
                <a:path w="10140950" h="3084829">
                  <a:moveTo>
                    <a:pt x="3191268" y="149352"/>
                  </a:moveTo>
                  <a:lnTo>
                    <a:pt x="3188220" y="137160"/>
                  </a:lnTo>
                  <a:lnTo>
                    <a:pt x="3084588" y="152400"/>
                  </a:lnTo>
                  <a:lnTo>
                    <a:pt x="3087636" y="164592"/>
                  </a:lnTo>
                  <a:lnTo>
                    <a:pt x="3191268" y="149352"/>
                  </a:lnTo>
                  <a:close/>
                </a:path>
                <a:path w="10140950" h="3084829">
                  <a:moveTo>
                    <a:pt x="3200412" y="2450592"/>
                  </a:moveTo>
                  <a:lnTo>
                    <a:pt x="3179076" y="2450592"/>
                  </a:lnTo>
                  <a:lnTo>
                    <a:pt x="3096780" y="2462784"/>
                  </a:lnTo>
                  <a:lnTo>
                    <a:pt x="3096780" y="2478024"/>
                  </a:lnTo>
                  <a:lnTo>
                    <a:pt x="3200412" y="2462784"/>
                  </a:lnTo>
                  <a:lnTo>
                    <a:pt x="3200412" y="2450592"/>
                  </a:lnTo>
                  <a:close/>
                </a:path>
                <a:path w="10140950" h="3084829">
                  <a:moveTo>
                    <a:pt x="3331476" y="1990344"/>
                  </a:moveTo>
                  <a:lnTo>
                    <a:pt x="3227844" y="2002536"/>
                  </a:lnTo>
                  <a:lnTo>
                    <a:pt x="3227844" y="2017776"/>
                  </a:lnTo>
                  <a:lnTo>
                    <a:pt x="3331476" y="2002536"/>
                  </a:lnTo>
                  <a:lnTo>
                    <a:pt x="3331476" y="1990344"/>
                  </a:lnTo>
                  <a:close/>
                </a:path>
                <a:path w="10140950" h="3084829">
                  <a:moveTo>
                    <a:pt x="3331476" y="1481340"/>
                  </a:moveTo>
                  <a:lnTo>
                    <a:pt x="3227844" y="1493532"/>
                  </a:lnTo>
                  <a:lnTo>
                    <a:pt x="3227844" y="1508772"/>
                  </a:lnTo>
                  <a:lnTo>
                    <a:pt x="3331476" y="1493532"/>
                  </a:lnTo>
                  <a:lnTo>
                    <a:pt x="3331476" y="1481340"/>
                  </a:lnTo>
                  <a:close/>
                </a:path>
                <a:path w="10140950" h="3084829">
                  <a:moveTo>
                    <a:pt x="3331476" y="118872"/>
                  </a:moveTo>
                  <a:lnTo>
                    <a:pt x="3227844" y="131064"/>
                  </a:lnTo>
                  <a:lnTo>
                    <a:pt x="3227844" y="146304"/>
                  </a:lnTo>
                  <a:lnTo>
                    <a:pt x="3331476" y="131064"/>
                  </a:lnTo>
                  <a:lnTo>
                    <a:pt x="3331476" y="118872"/>
                  </a:lnTo>
                  <a:close/>
                </a:path>
                <a:path w="10140950" h="3084829">
                  <a:moveTo>
                    <a:pt x="3343668" y="2444496"/>
                  </a:moveTo>
                  <a:lnTo>
                    <a:pt x="3340620" y="2432304"/>
                  </a:lnTo>
                  <a:lnTo>
                    <a:pt x="3236988" y="2444496"/>
                  </a:lnTo>
                  <a:lnTo>
                    <a:pt x="3240036" y="2456688"/>
                  </a:lnTo>
                  <a:lnTo>
                    <a:pt x="3343668" y="2444496"/>
                  </a:lnTo>
                  <a:close/>
                </a:path>
                <a:path w="10140950" h="3084829">
                  <a:moveTo>
                    <a:pt x="3474732" y="1984248"/>
                  </a:moveTo>
                  <a:lnTo>
                    <a:pt x="3471684" y="1972056"/>
                  </a:lnTo>
                  <a:lnTo>
                    <a:pt x="3368052" y="1984248"/>
                  </a:lnTo>
                  <a:lnTo>
                    <a:pt x="3371100" y="1999488"/>
                  </a:lnTo>
                  <a:lnTo>
                    <a:pt x="3474732" y="1984248"/>
                  </a:lnTo>
                  <a:close/>
                </a:path>
                <a:path w="10140950" h="3084829">
                  <a:moveTo>
                    <a:pt x="3474732" y="1475244"/>
                  </a:moveTo>
                  <a:lnTo>
                    <a:pt x="3471684" y="1463052"/>
                  </a:lnTo>
                  <a:lnTo>
                    <a:pt x="3368052" y="1475244"/>
                  </a:lnTo>
                  <a:lnTo>
                    <a:pt x="3371100" y="1490484"/>
                  </a:lnTo>
                  <a:lnTo>
                    <a:pt x="3474732" y="1475244"/>
                  </a:lnTo>
                  <a:close/>
                </a:path>
                <a:path w="10140950" h="3084829">
                  <a:moveTo>
                    <a:pt x="3474732" y="112776"/>
                  </a:moveTo>
                  <a:lnTo>
                    <a:pt x="3471684" y="100584"/>
                  </a:lnTo>
                  <a:lnTo>
                    <a:pt x="3368052" y="112776"/>
                  </a:lnTo>
                  <a:lnTo>
                    <a:pt x="3371100" y="128016"/>
                  </a:lnTo>
                  <a:lnTo>
                    <a:pt x="3474732" y="112776"/>
                  </a:lnTo>
                  <a:close/>
                </a:path>
                <a:path w="10140950" h="3084829">
                  <a:moveTo>
                    <a:pt x="3483876" y="2414016"/>
                  </a:moveTo>
                  <a:lnTo>
                    <a:pt x="3380244" y="2426208"/>
                  </a:lnTo>
                  <a:lnTo>
                    <a:pt x="3380244" y="2438400"/>
                  </a:lnTo>
                  <a:lnTo>
                    <a:pt x="3483876" y="2426208"/>
                  </a:lnTo>
                  <a:lnTo>
                    <a:pt x="3483876" y="2414016"/>
                  </a:lnTo>
                  <a:close/>
                </a:path>
                <a:path w="10140950" h="3084829">
                  <a:moveTo>
                    <a:pt x="3614940" y="1956816"/>
                  </a:moveTo>
                  <a:lnTo>
                    <a:pt x="3511308" y="1969008"/>
                  </a:lnTo>
                  <a:lnTo>
                    <a:pt x="3511308" y="1981200"/>
                  </a:lnTo>
                  <a:lnTo>
                    <a:pt x="3614940" y="1969008"/>
                  </a:lnTo>
                  <a:lnTo>
                    <a:pt x="3614940" y="1956816"/>
                  </a:lnTo>
                  <a:close/>
                </a:path>
                <a:path w="10140950" h="3084829">
                  <a:moveTo>
                    <a:pt x="3614940" y="1447812"/>
                  </a:moveTo>
                  <a:lnTo>
                    <a:pt x="3511308" y="1460004"/>
                  </a:lnTo>
                  <a:lnTo>
                    <a:pt x="3511308" y="1472196"/>
                  </a:lnTo>
                  <a:lnTo>
                    <a:pt x="3614940" y="1460004"/>
                  </a:lnTo>
                  <a:lnTo>
                    <a:pt x="3614940" y="1447812"/>
                  </a:lnTo>
                  <a:close/>
                </a:path>
                <a:path w="10140950" h="3084829">
                  <a:moveTo>
                    <a:pt x="3614940" y="85344"/>
                  </a:moveTo>
                  <a:lnTo>
                    <a:pt x="3511308" y="97536"/>
                  </a:lnTo>
                  <a:lnTo>
                    <a:pt x="3511308" y="109728"/>
                  </a:lnTo>
                  <a:lnTo>
                    <a:pt x="3614940" y="97536"/>
                  </a:lnTo>
                  <a:lnTo>
                    <a:pt x="3614940" y="85344"/>
                  </a:lnTo>
                  <a:close/>
                </a:path>
                <a:path w="10140950" h="3084829">
                  <a:moveTo>
                    <a:pt x="3627132" y="2410968"/>
                  </a:moveTo>
                  <a:lnTo>
                    <a:pt x="3624084" y="2395728"/>
                  </a:lnTo>
                  <a:lnTo>
                    <a:pt x="3523500" y="2407920"/>
                  </a:lnTo>
                  <a:lnTo>
                    <a:pt x="3523500" y="2420112"/>
                  </a:lnTo>
                  <a:lnTo>
                    <a:pt x="3627132" y="2410968"/>
                  </a:lnTo>
                  <a:close/>
                </a:path>
                <a:path w="10140950" h="3084829">
                  <a:moveTo>
                    <a:pt x="3758196" y="1941576"/>
                  </a:moveTo>
                  <a:lnTo>
                    <a:pt x="3654564" y="1950720"/>
                  </a:lnTo>
                  <a:lnTo>
                    <a:pt x="3654564" y="1965960"/>
                  </a:lnTo>
                  <a:lnTo>
                    <a:pt x="3758196" y="1953768"/>
                  </a:lnTo>
                  <a:lnTo>
                    <a:pt x="3758196" y="1941576"/>
                  </a:lnTo>
                  <a:close/>
                </a:path>
                <a:path w="10140950" h="3084829">
                  <a:moveTo>
                    <a:pt x="3758196" y="1432572"/>
                  </a:moveTo>
                  <a:lnTo>
                    <a:pt x="3654564" y="1444764"/>
                  </a:lnTo>
                  <a:lnTo>
                    <a:pt x="3654564" y="1456956"/>
                  </a:lnTo>
                  <a:lnTo>
                    <a:pt x="3758196" y="1444764"/>
                  </a:lnTo>
                  <a:lnTo>
                    <a:pt x="3758196" y="1432572"/>
                  </a:lnTo>
                  <a:close/>
                </a:path>
                <a:path w="10140950" h="3084829">
                  <a:moveTo>
                    <a:pt x="3758196" y="70104"/>
                  </a:moveTo>
                  <a:lnTo>
                    <a:pt x="3654564" y="82296"/>
                  </a:lnTo>
                  <a:lnTo>
                    <a:pt x="3654564" y="94488"/>
                  </a:lnTo>
                  <a:lnTo>
                    <a:pt x="3758196" y="82296"/>
                  </a:lnTo>
                  <a:lnTo>
                    <a:pt x="3758196" y="70104"/>
                  </a:lnTo>
                  <a:close/>
                </a:path>
                <a:path w="10140950" h="3084829">
                  <a:moveTo>
                    <a:pt x="3770388" y="2395728"/>
                  </a:moveTo>
                  <a:lnTo>
                    <a:pt x="3767340" y="2380488"/>
                  </a:lnTo>
                  <a:lnTo>
                    <a:pt x="3663708" y="2392680"/>
                  </a:lnTo>
                  <a:lnTo>
                    <a:pt x="3666756" y="2404872"/>
                  </a:lnTo>
                  <a:lnTo>
                    <a:pt x="3770388" y="2395728"/>
                  </a:lnTo>
                  <a:close/>
                </a:path>
                <a:path w="10140950" h="3084829">
                  <a:moveTo>
                    <a:pt x="3901452" y="1941576"/>
                  </a:moveTo>
                  <a:lnTo>
                    <a:pt x="3898404" y="1926336"/>
                  </a:lnTo>
                  <a:lnTo>
                    <a:pt x="3800868" y="1935480"/>
                  </a:lnTo>
                  <a:lnTo>
                    <a:pt x="3794772" y="1935480"/>
                  </a:lnTo>
                  <a:lnTo>
                    <a:pt x="3797820" y="1950720"/>
                  </a:lnTo>
                  <a:lnTo>
                    <a:pt x="3800868" y="1947672"/>
                  </a:lnTo>
                  <a:lnTo>
                    <a:pt x="3901452" y="1941576"/>
                  </a:lnTo>
                  <a:close/>
                </a:path>
                <a:path w="10140950" h="3084829">
                  <a:moveTo>
                    <a:pt x="3901452" y="1432572"/>
                  </a:moveTo>
                  <a:lnTo>
                    <a:pt x="3898404" y="1417332"/>
                  </a:lnTo>
                  <a:lnTo>
                    <a:pt x="3800868" y="1426476"/>
                  </a:lnTo>
                  <a:lnTo>
                    <a:pt x="3794772" y="1426476"/>
                  </a:lnTo>
                  <a:lnTo>
                    <a:pt x="3797820" y="1441716"/>
                  </a:lnTo>
                  <a:lnTo>
                    <a:pt x="3800868" y="1441716"/>
                  </a:lnTo>
                  <a:lnTo>
                    <a:pt x="3901452" y="1432572"/>
                  </a:lnTo>
                  <a:close/>
                </a:path>
                <a:path w="10140950" h="3084829">
                  <a:moveTo>
                    <a:pt x="3901452" y="70104"/>
                  </a:moveTo>
                  <a:lnTo>
                    <a:pt x="3898404" y="57912"/>
                  </a:lnTo>
                  <a:lnTo>
                    <a:pt x="3800868" y="64008"/>
                  </a:lnTo>
                  <a:lnTo>
                    <a:pt x="3794772" y="67056"/>
                  </a:lnTo>
                  <a:lnTo>
                    <a:pt x="3797820" y="79248"/>
                  </a:lnTo>
                  <a:lnTo>
                    <a:pt x="3800868" y="79248"/>
                  </a:lnTo>
                  <a:lnTo>
                    <a:pt x="3901452" y="70104"/>
                  </a:lnTo>
                  <a:close/>
                </a:path>
                <a:path w="10140950" h="3084829">
                  <a:moveTo>
                    <a:pt x="3910596" y="2368296"/>
                  </a:moveTo>
                  <a:lnTo>
                    <a:pt x="3813060" y="2377440"/>
                  </a:lnTo>
                  <a:lnTo>
                    <a:pt x="3806964" y="2377440"/>
                  </a:lnTo>
                  <a:lnTo>
                    <a:pt x="3806964" y="2389632"/>
                  </a:lnTo>
                  <a:lnTo>
                    <a:pt x="3813060" y="2389632"/>
                  </a:lnTo>
                  <a:lnTo>
                    <a:pt x="3910596" y="2380488"/>
                  </a:lnTo>
                  <a:lnTo>
                    <a:pt x="3910596" y="2368296"/>
                  </a:lnTo>
                  <a:close/>
                </a:path>
                <a:path w="10140950" h="3084829">
                  <a:moveTo>
                    <a:pt x="4041660" y="1914144"/>
                  </a:moveTo>
                  <a:lnTo>
                    <a:pt x="3938028" y="1923288"/>
                  </a:lnTo>
                  <a:lnTo>
                    <a:pt x="3938028" y="1938528"/>
                  </a:lnTo>
                  <a:lnTo>
                    <a:pt x="4041660" y="1929384"/>
                  </a:lnTo>
                  <a:lnTo>
                    <a:pt x="4041660" y="1914144"/>
                  </a:lnTo>
                  <a:close/>
                </a:path>
                <a:path w="10140950" h="3084829">
                  <a:moveTo>
                    <a:pt x="4041660" y="1405140"/>
                  </a:moveTo>
                  <a:lnTo>
                    <a:pt x="3938028" y="1414284"/>
                  </a:lnTo>
                  <a:lnTo>
                    <a:pt x="3938028" y="1429524"/>
                  </a:lnTo>
                  <a:lnTo>
                    <a:pt x="4041660" y="1420380"/>
                  </a:lnTo>
                  <a:lnTo>
                    <a:pt x="4041660" y="1405140"/>
                  </a:lnTo>
                  <a:close/>
                </a:path>
                <a:path w="10140950" h="3084829">
                  <a:moveTo>
                    <a:pt x="4041660" y="42672"/>
                  </a:moveTo>
                  <a:lnTo>
                    <a:pt x="3938028" y="51816"/>
                  </a:lnTo>
                  <a:lnTo>
                    <a:pt x="3938028" y="67056"/>
                  </a:lnTo>
                  <a:lnTo>
                    <a:pt x="4041660" y="57912"/>
                  </a:lnTo>
                  <a:lnTo>
                    <a:pt x="4041660" y="42672"/>
                  </a:lnTo>
                  <a:close/>
                </a:path>
                <a:path w="10140950" h="3084829">
                  <a:moveTo>
                    <a:pt x="4053852" y="2356104"/>
                  </a:moveTo>
                  <a:lnTo>
                    <a:pt x="3950220" y="2365248"/>
                  </a:lnTo>
                  <a:lnTo>
                    <a:pt x="3950220" y="2377440"/>
                  </a:lnTo>
                  <a:lnTo>
                    <a:pt x="4053852" y="2368296"/>
                  </a:lnTo>
                  <a:lnTo>
                    <a:pt x="4053852" y="2356104"/>
                  </a:lnTo>
                  <a:close/>
                </a:path>
                <a:path w="10140950" h="3084829">
                  <a:moveTo>
                    <a:pt x="4184916" y="1905000"/>
                  </a:moveTo>
                  <a:lnTo>
                    <a:pt x="4117860" y="1908048"/>
                  </a:lnTo>
                  <a:lnTo>
                    <a:pt x="4081284" y="1911096"/>
                  </a:lnTo>
                  <a:lnTo>
                    <a:pt x="4081284" y="1923288"/>
                  </a:lnTo>
                  <a:lnTo>
                    <a:pt x="4117860" y="1920240"/>
                  </a:lnTo>
                  <a:lnTo>
                    <a:pt x="4184916" y="1917192"/>
                  </a:lnTo>
                  <a:lnTo>
                    <a:pt x="4184916" y="1905000"/>
                  </a:lnTo>
                  <a:close/>
                </a:path>
                <a:path w="10140950" h="3084829">
                  <a:moveTo>
                    <a:pt x="4184916" y="1395996"/>
                  </a:moveTo>
                  <a:lnTo>
                    <a:pt x="4117860" y="1399044"/>
                  </a:lnTo>
                  <a:lnTo>
                    <a:pt x="4081284" y="1402092"/>
                  </a:lnTo>
                  <a:lnTo>
                    <a:pt x="4081284" y="1414284"/>
                  </a:lnTo>
                  <a:lnTo>
                    <a:pt x="4117860" y="1411236"/>
                  </a:lnTo>
                  <a:lnTo>
                    <a:pt x="4184916" y="1408188"/>
                  </a:lnTo>
                  <a:lnTo>
                    <a:pt x="4184916" y="1395996"/>
                  </a:lnTo>
                  <a:close/>
                </a:path>
                <a:path w="10140950" h="3084829">
                  <a:moveTo>
                    <a:pt x="4184916" y="33528"/>
                  </a:moveTo>
                  <a:lnTo>
                    <a:pt x="4117860" y="36576"/>
                  </a:lnTo>
                  <a:lnTo>
                    <a:pt x="4081284" y="39624"/>
                  </a:lnTo>
                  <a:lnTo>
                    <a:pt x="4081284" y="54864"/>
                  </a:lnTo>
                  <a:lnTo>
                    <a:pt x="4184916" y="45720"/>
                  </a:lnTo>
                  <a:lnTo>
                    <a:pt x="4184916" y="33528"/>
                  </a:lnTo>
                  <a:close/>
                </a:path>
                <a:path w="10140950" h="3084829">
                  <a:moveTo>
                    <a:pt x="4197108" y="2343912"/>
                  </a:moveTo>
                  <a:lnTo>
                    <a:pt x="4130052" y="2350008"/>
                  </a:lnTo>
                  <a:lnTo>
                    <a:pt x="4090428" y="2353056"/>
                  </a:lnTo>
                  <a:lnTo>
                    <a:pt x="4093476" y="2365248"/>
                  </a:lnTo>
                  <a:lnTo>
                    <a:pt x="4130052" y="2362200"/>
                  </a:lnTo>
                  <a:lnTo>
                    <a:pt x="4197108" y="2359152"/>
                  </a:lnTo>
                  <a:lnTo>
                    <a:pt x="4197108" y="2343912"/>
                  </a:lnTo>
                  <a:close/>
                </a:path>
                <a:path w="10140950" h="3084829">
                  <a:moveTo>
                    <a:pt x="4328172" y="1895856"/>
                  </a:moveTo>
                  <a:lnTo>
                    <a:pt x="4224540" y="1901952"/>
                  </a:lnTo>
                  <a:lnTo>
                    <a:pt x="4224540" y="1914144"/>
                  </a:lnTo>
                  <a:lnTo>
                    <a:pt x="4328172" y="1908048"/>
                  </a:lnTo>
                  <a:lnTo>
                    <a:pt x="4328172" y="1895856"/>
                  </a:lnTo>
                  <a:close/>
                </a:path>
                <a:path w="10140950" h="3084829">
                  <a:moveTo>
                    <a:pt x="4328172" y="1386852"/>
                  </a:moveTo>
                  <a:lnTo>
                    <a:pt x="4224540" y="1392948"/>
                  </a:lnTo>
                  <a:lnTo>
                    <a:pt x="4224540" y="1405140"/>
                  </a:lnTo>
                  <a:lnTo>
                    <a:pt x="4328172" y="1399044"/>
                  </a:lnTo>
                  <a:lnTo>
                    <a:pt x="4328172" y="1386852"/>
                  </a:lnTo>
                  <a:close/>
                </a:path>
                <a:path w="10140950" h="3084829">
                  <a:moveTo>
                    <a:pt x="4328172" y="24384"/>
                  </a:moveTo>
                  <a:lnTo>
                    <a:pt x="4224540" y="30480"/>
                  </a:lnTo>
                  <a:lnTo>
                    <a:pt x="4224540" y="42672"/>
                  </a:lnTo>
                  <a:lnTo>
                    <a:pt x="4328172" y="36576"/>
                  </a:lnTo>
                  <a:lnTo>
                    <a:pt x="4328172" y="24384"/>
                  </a:lnTo>
                  <a:close/>
                </a:path>
                <a:path w="10140950" h="3084829">
                  <a:moveTo>
                    <a:pt x="4340364" y="2350008"/>
                  </a:moveTo>
                  <a:lnTo>
                    <a:pt x="4337316" y="2334768"/>
                  </a:lnTo>
                  <a:lnTo>
                    <a:pt x="4233684" y="2343912"/>
                  </a:lnTo>
                  <a:lnTo>
                    <a:pt x="4236732" y="2356104"/>
                  </a:lnTo>
                  <a:lnTo>
                    <a:pt x="4340364" y="2350008"/>
                  </a:lnTo>
                  <a:close/>
                </a:path>
                <a:path w="10140950" h="3084829">
                  <a:moveTo>
                    <a:pt x="4471428" y="1886712"/>
                  </a:moveTo>
                  <a:lnTo>
                    <a:pt x="4434852" y="1886712"/>
                  </a:lnTo>
                  <a:lnTo>
                    <a:pt x="4367796" y="1892808"/>
                  </a:lnTo>
                  <a:lnTo>
                    <a:pt x="4367796" y="1905000"/>
                  </a:lnTo>
                  <a:lnTo>
                    <a:pt x="4434852" y="1901952"/>
                  </a:lnTo>
                  <a:lnTo>
                    <a:pt x="4471428" y="1898904"/>
                  </a:lnTo>
                  <a:lnTo>
                    <a:pt x="4471428" y="1886712"/>
                  </a:lnTo>
                  <a:close/>
                </a:path>
                <a:path w="10140950" h="3084829">
                  <a:moveTo>
                    <a:pt x="4471428" y="1377708"/>
                  </a:moveTo>
                  <a:lnTo>
                    <a:pt x="4434852" y="1377708"/>
                  </a:lnTo>
                  <a:lnTo>
                    <a:pt x="4367796" y="1383804"/>
                  </a:lnTo>
                  <a:lnTo>
                    <a:pt x="4367796" y="1395996"/>
                  </a:lnTo>
                  <a:lnTo>
                    <a:pt x="4434852" y="1392948"/>
                  </a:lnTo>
                  <a:lnTo>
                    <a:pt x="4471428" y="1389900"/>
                  </a:lnTo>
                  <a:lnTo>
                    <a:pt x="4471428" y="1377708"/>
                  </a:lnTo>
                  <a:close/>
                </a:path>
                <a:path w="10140950" h="3084829">
                  <a:moveTo>
                    <a:pt x="4471428" y="15240"/>
                  </a:moveTo>
                  <a:lnTo>
                    <a:pt x="4434852" y="18288"/>
                  </a:lnTo>
                  <a:lnTo>
                    <a:pt x="4367796" y="21336"/>
                  </a:lnTo>
                  <a:lnTo>
                    <a:pt x="4367796" y="33528"/>
                  </a:lnTo>
                  <a:lnTo>
                    <a:pt x="4434852" y="30480"/>
                  </a:lnTo>
                  <a:lnTo>
                    <a:pt x="4471428" y="27432"/>
                  </a:lnTo>
                  <a:lnTo>
                    <a:pt x="4471428" y="15240"/>
                  </a:lnTo>
                  <a:close/>
                </a:path>
                <a:path w="10140950" h="3084829">
                  <a:moveTo>
                    <a:pt x="4480572" y="2328672"/>
                  </a:moveTo>
                  <a:lnTo>
                    <a:pt x="4447044" y="2328672"/>
                  </a:lnTo>
                  <a:lnTo>
                    <a:pt x="4376940" y="2331720"/>
                  </a:lnTo>
                  <a:lnTo>
                    <a:pt x="4376940" y="2346960"/>
                  </a:lnTo>
                  <a:lnTo>
                    <a:pt x="4447044" y="2340864"/>
                  </a:lnTo>
                  <a:lnTo>
                    <a:pt x="4480572" y="2340864"/>
                  </a:lnTo>
                  <a:lnTo>
                    <a:pt x="4480572" y="2328672"/>
                  </a:lnTo>
                  <a:close/>
                </a:path>
                <a:path w="10140950" h="3084829">
                  <a:moveTo>
                    <a:pt x="4614684" y="1880616"/>
                  </a:moveTo>
                  <a:lnTo>
                    <a:pt x="4511052" y="1883664"/>
                  </a:lnTo>
                  <a:lnTo>
                    <a:pt x="4511052" y="1898904"/>
                  </a:lnTo>
                  <a:lnTo>
                    <a:pt x="4614684" y="1892808"/>
                  </a:lnTo>
                  <a:lnTo>
                    <a:pt x="4614684" y="1880616"/>
                  </a:lnTo>
                  <a:close/>
                </a:path>
                <a:path w="10140950" h="3084829">
                  <a:moveTo>
                    <a:pt x="4614684" y="1371612"/>
                  </a:moveTo>
                  <a:lnTo>
                    <a:pt x="4511052" y="1374660"/>
                  </a:lnTo>
                  <a:lnTo>
                    <a:pt x="4511052" y="1389900"/>
                  </a:lnTo>
                  <a:lnTo>
                    <a:pt x="4614684" y="1383804"/>
                  </a:lnTo>
                  <a:lnTo>
                    <a:pt x="4614684" y="1371612"/>
                  </a:lnTo>
                  <a:close/>
                </a:path>
                <a:path w="10140950" h="3084829">
                  <a:moveTo>
                    <a:pt x="4614684" y="9144"/>
                  </a:moveTo>
                  <a:lnTo>
                    <a:pt x="4511052" y="15240"/>
                  </a:lnTo>
                  <a:lnTo>
                    <a:pt x="4511052" y="27432"/>
                  </a:lnTo>
                  <a:lnTo>
                    <a:pt x="4614684" y="21336"/>
                  </a:lnTo>
                  <a:lnTo>
                    <a:pt x="4614684" y="9144"/>
                  </a:lnTo>
                  <a:close/>
                </a:path>
                <a:path w="10140950" h="3084829">
                  <a:moveTo>
                    <a:pt x="4623828" y="2322576"/>
                  </a:moveTo>
                  <a:lnTo>
                    <a:pt x="4520196" y="2325624"/>
                  </a:lnTo>
                  <a:lnTo>
                    <a:pt x="4520196" y="2337816"/>
                  </a:lnTo>
                  <a:lnTo>
                    <a:pt x="4623828" y="2334768"/>
                  </a:lnTo>
                  <a:lnTo>
                    <a:pt x="4623828" y="2322576"/>
                  </a:lnTo>
                  <a:close/>
                </a:path>
                <a:path w="10140950" h="3084829">
                  <a:moveTo>
                    <a:pt x="4757940" y="1874520"/>
                  </a:moveTo>
                  <a:lnTo>
                    <a:pt x="4751844" y="1874520"/>
                  </a:lnTo>
                  <a:lnTo>
                    <a:pt x="4651260" y="1880616"/>
                  </a:lnTo>
                  <a:lnTo>
                    <a:pt x="4654308" y="1892808"/>
                  </a:lnTo>
                  <a:lnTo>
                    <a:pt x="4751844" y="1886712"/>
                  </a:lnTo>
                  <a:lnTo>
                    <a:pt x="4757940" y="1886712"/>
                  </a:lnTo>
                  <a:lnTo>
                    <a:pt x="4757940" y="1874520"/>
                  </a:lnTo>
                  <a:close/>
                </a:path>
                <a:path w="10140950" h="3084829">
                  <a:moveTo>
                    <a:pt x="4757940" y="1365516"/>
                  </a:moveTo>
                  <a:lnTo>
                    <a:pt x="4751844" y="1365516"/>
                  </a:lnTo>
                  <a:lnTo>
                    <a:pt x="4651260" y="1371612"/>
                  </a:lnTo>
                  <a:lnTo>
                    <a:pt x="4654308" y="1383804"/>
                  </a:lnTo>
                  <a:lnTo>
                    <a:pt x="4751844" y="1380756"/>
                  </a:lnTo>
                  <a:lnTo>
                    <a:pt x="4757940" y="1380756"/>
                  </a:lnTo>
                  <a:lnTo>
                    <a:pt x="4757940" y="1365516"/>
                  </a:lnTo>
                  <a:close/>
                </a:path>
                <a:path w="10140950" h="3084829">
                  <a:moveTo>
                    <a:pt x="4757940" y="3048"/>
                  </a:moveTo>
                  <a:lnTo>
                    <a:pt x="4751844" y="3048"/>
                  </a:lnTo>
                  <a:lnTo>
                    <a:pt x="4651260" y="9144"/>
                  </a:lnTo>
                  <a:lnTo>
                    <a:pt x="4654308" y="21336"/>
                  </a:lnTo>
                  <a:lnTo>
                    <a:pt x="4751844" y="18288"/>
                  </a:lnTo>
                  <a:lnTo>
                    <a:pt x="4757940" y="18288"/>
                  </a:lnTo>
                  <a:lnTo>
                    <a:pt x="4757940" y="3048"/>
                  </a:lnTo>
                  <a:close/>
                </a:path>
                <a:path w="10140950" h="3084829">
                  <a:moveTo>
                    <a:pt x="4767084" y="2316480"/>
                  </a:moveTo>
                  <a:lnTo>
                    <a:pt x="4764036" y="2316480"/>
                  </a:lnTo>
                  <a:lnTo>
                    <a:pt x="4663452" y="2319528"/>
                  </a:lnTo>
                  <a:lnTo>
                    <a:pt x="4663452" y="2331720"/>
                  </a:lnTo>
                  <a:lnTo>
                    <a:pt x="4764036" y="2328672"/>
                  </a:lnTo>
                  <a:lnTo>
                    <a:pt x="4767084" y="2328672"/>
                  </a:lnTo>
                  <a:lnTo>
                    <a:pt x="4767084" y="2316480"/>
                  </a:lnTo>
                  <a:close/>
                </a:path>
                <a:path w="10140950" h="3084829">
                  <a:moveTo>
                    <a:pt x="4901196" y="1874520"/>
                  </a:moveTo>
                  <a:lnTo>
                    <a:pt x="4794516" y="1874520"/>
                  </a:lnTo>
                  <a:lnTo>
                    <a:pt x="4794516" y="1886712"/>
                  </a:lnTo>
                  <a:lnTo>
                    <a:pt x="4901196" y="1886712"/>
                  </a:lnTo>
                  <a:lnTo>
                    <a:pt x="4901196" y="1874520"/>
                  </a:lnTo>
                  <a:close/>
                </a:path>
                <a:path w="10140950" h="3084829">
                  <a:moveTo>
                    <a:pt x="4901196" y="1365516"/>
                  </a:moveTo>
                  <a:lnTo>
                    <a:pt x="4794516" y="1365516"/>
                  </a:lnTo>
                  <a:lnTo>
                    <a:pt x="4794516" y="1377708"/>
                  </a:lnTo>
                  <a:lnTo>
                    <a:pt x="4901196" y="1377708"/>
                  </a:lnTo>
                  <a:lnTo>
                    <a:pt x="4901196" y="1365516"/>
                  </a:lnTo>
                  <a:close/>
                </a:path>
                <a:path w="10140950" h="3084829">
                  <a:moveTo>
                    <a:pt x="4901196" y="3048"/>
                  </a:moveTo>
                  <a:lnTo>
                    <a:pt x="4794516" y="3048"/>
                  </a:lnTo>
                  <a:lnTo>
                    <a:pt x="4794516" y="15240"/>
                  </a:lnTo>
                  <a:lnTo>
                    <a:pt x="4901196" y="15240"/>
                  </a:lnTo>
                  <a:lnTo>
                    <a:pt x="4901196" y="3048"/>
                  </a:lnTo>
                  <a:close/>
                </a:path>
                <a:path w="10140950" h="3084829">
                  <a:moveTo>
                    <a:pt x="4910340" y="2313432"/>
                  </a:moveTo>
                  <a:lnTo>
                    <a:pt x="4806708" y="2316480"/>
                  </a:lnTo>
                  <a:lnTo>
                    <a:pt x="4806708" y="2328672"/>
                  </a:lnTo>
                  <a:lnTo>
                    <a:pt x="4910340" y="2325624"/>
                  </a:lnTo>
                  <a:lnTo>
                    <a:pt x="4910340" y="2313432"/>
                  </a:lnTo>
                  <a:close/>
                </a:path>
                <a:path w="10140950" h="3084829">
                  <a:moveTo>
                    <a:pt x="5044452" y="1883664"/>
                  </a:moveTo>
                  <a:lnTo>
                    <a:pt x="5041404" y="1871472"/>
                  </a:lnTo>
                  <a:lnTo>
                    <a:pt x="4937772" y="1871472"/>
                  </a:lnTo>
                  <a:lnTo>
                    <a:pt x="4937772" y="1886712"/>
                  </a:lnTo>
                  <a:lnTo>
                    <a:pt x="5044452" y="1883664"/>
                  </a:lnTo>
                  <a:close/>
                </a:path>
                <a:path w="10140950" h="3084829">
                  <a:moveTo>
                    <a:pt x="5044452" y="1374660"/>
                  </a:moveTo>
                  <a:lnTo>
                    <a:pt x="5041404" y="1362468"/>
                  </a:lnTo>
                  <a:lnTo>
                    <a:pt x="4937772" y="1362468"/>
                  </a:lnTo>
                  <a:lnTo>
                    <a:pt x="4937772" y="1377708"/>
                  </a:lnTo>
                  <a:lnTo>
                    <a:pt x="5044452" y="1374660"/>
                  </a:lnTo>
                  <a:close/>
                </a:path>
                <a:path w="10140950" h="3084829">
                  <a:moveTo>
                    <a:pt x="5044452" y="12192"/>
                  </a:moveTo>
                  <a:lnTo>
                    <a:pt x="5041404" y="0"/>
                  </a:lnTo>
                  <a:lnTo>
                    <a:pt x="4937772" y="0"/>
                  </a:lnTo>
                  <a:lnTo>
                    <a:pt x="4937772" y="15240"/>
                  </a:lnTo>
                  <a:lnTo>
                    <a:pt x="5044452" y="12192"/>
                  </a:lnTo>
                  <a:close/>
                </a:path>
                <a:path w="10140950" h="3084829">
                  <a:moveTo>
                    <a:pt x="5053596" y="2313432"/>
                  </a:moveTo>
                  <a:lnTo>
                    <a:pt x="4949964" y="2313432"/>
                  </a:lnTo>
                  <a:lnTo>
                    <a:pt x="4949964" y="2325624"/>
                  </a:lnTo>
                  <a:lnTo>
                    <a:pt x="5053596" y="2325624"/>
                  </a:lnTo>
                  <a:lnTo>
                    <a:pt x="5053596" y="2313432"/>
                  </a:lnTo>
                  <a:close/>
                </a:path>
                <a:path w="10140950" h="3084829">
                  <a:moveTo>
                    <a:pt x="5184660" y="1871472"/>
                  </a:moveTo>
                  <a:lnTo>
                    <a:pt x="5081028" y="1871472"/>
                  </a:lnTo>
                  <a:lnTo>
                    <a:pt x="5081028" y="1883664"/>
                  </a:lnTo>
                  <a:lnTo>
                    <a:pt x="5184660" y="1886712"/>
                  </a:lnTo>
                  <a:lnTo>
                    <a:pt x="5184660" y="1871472"/>
                  </a:lnTo>
                  <a:close/>
                </a:path>
                <a:path w="10140950" h="3084829">
                  <a:moveTo>
                    <a:pt x="5184660" y="1362481"/>
                  </a:moveTo>
                  <a:lnTo>
                    <a:pt x="5081028" y="1362481"/>
                  </a:lnTo>
                  <a:lnTo>
                    <a:pt x="5081028" y="1374673"/>
                  </a:lnTo>
                  <a:lnTo>
                    <a:pt x="5184660" y="1377721"/>
                  </a:lnTo>
                  <a:lnTo>
                    <a:pt x="5184660" y="1362481"/>
                  </a:lnTo>
                  <a:close/>
                </a:path>
                <a:path w="10140950" h="3084829">
                  <a:moveTo>
                    <a:pt x="5184660" y="0"/>
                  </a:moveTo>
                  <a:lnTo>
                    <a:pt x="5081028" y="0"/>
                  </a:lnTo>
                  <a:lnTo>
                    <a:pt x="5081028" y="12192"/>
                  </a:lnTo>
                  <a:lnTo>
                    <a:pt x="5184660" y="15240"/>
                  </a:lnTo>
                  <a:lnTo>
                    <a:pt x="5184660" y="0"/>
                  </a:lnTo>
                  <a:close/>
                </a:path>
                <a:path w="10140950" h="3084829">
                  <a:moveTo>
                    <a:pt x="5196852" y="2313432"/>
                  </a:moveTo>
                  <a:lnTo>
                    <a:pt x="5093220" y="2310384"/>
                  </a:lnTo>
                  <a:lnTo>
                    <a:pt x="5093220" y="2325624"/>
                  </a:lnTo>
                  <a:lnTo>
                    <a:pt x="5196852" y="2325624"/>
                  </a:lnTo>
                  <a:lnTo>
                    <a:pt x="5196852" y="2313432"/>
                  </a:lnTo>
                  <a:close/>
                </a:path>
                <a:path w="10140950" h="3084829">
                  <a:moveTo>
                    <a:pt x="5327916" y="1874520"/>
                  </a:moveTo>
                  <a:lnTo>
                    <a:pt x="5224284" y="1871472"/>
                  </a:lnTo>
                  <a:lnTo>
                    <a:pt x="5224284" y="1886712"/>
                  </a:lnTo>
                  <a:lnTo>
                    <a:pt x="5327916" y="1886712"/>
                  </a:lnTo>
                  <a:lnTo>
                    <a:pt x="5327916" y="1874520"/>
                  </a:lnTo>
                  <a:close/>
                </a:path>
                <a:path w="10140950" h="3084829">
                  <a:moveTo>
                    <a:pt x="5327916" y="1365529"/>
                  </a:moveTo>
                  <a:lnTo>
                    <a:pt x="5224284" y="1365529"/>
                  </a:lnTo>
                  <a:lnTo>
                    <a:pt x="5224284" y="1377721"/>
                  </a:lnTo>
                  <a:lnTo>
                    <a:pt x="5327916" y="1377721"/>
                  </a:lnTo>
                  <a:lnTo>
                    <a:pt x="5327916" y="1365529"/>
                  </a:lnTo>
                  <a:close/>
                </a:path>
                <a:path w="10140950" h="3084829">
                  <a:moveTo>
                    <a:pt x="5327916" y="3048"/>
                  </a:moveTo>
                  <a:lnTo>
                    <a:pt x="5224284" y="3048"/>
                  </a:lnTo>
                  <a:lnTo>
                    <a:pt x="5224284" y="15240"/>
                  </a:lnTo>
                  <a:lnTo>
                    <a:pt x="5327916" y="15240"/>
                  </a:lnTo>
                  <a:lnTo>
                    <a:pt x="5327916" y="3048"/>
                  </a:lnTo>
                  <a:close/>
                </a:path>
                <a:path w="10140950" h="3084829">
                  <a:moveTo>
                    <a:pt x="5340108" y="2316480"/>
                  </a:moveTo>
                  <a:lnTo>
                    <a:pt x="5236476" y="2313432"/>
                  </a:lnTo>
                  <a:lnTo>
                    <a:pt x="5236476" y="2325624"/>
                  </a:lnTo>
                  <a:lnTo>
                    <a:pt x="5340108" y="2328672"/>
                  </a:lnTo>
                  <a:lnTo>
                    <a:pt x="5340108" y="2316480"/>
                  </a:lnTo>
                  <a:close/>
                </a:path>
                <a:path w="10140950" h="3084829">
                  <a:moveTo>
                    <a:pt x="5471172" y="1877568"/>
                  </a:moveTo>
                  <a:lnTo>
                    <a:pt x="5385828" y="1874520"/>
                  </a:lnTo>
                  <a:lnTo>
                    <a:pt x="5367540" y="1874520"/>
                  </a:lnTo>
                  <a:lnTo>
                    <a:pt x="5367540" y="1886712"/>
                  </a:lnTo>
                  <a:lnTo>
                    <a:pt x="5385828" y="1886712"/>
                  </a:lnTo>
                  <a:lnTo>
                    <a:pt x="5471172" y="1892808"/>
                  </a:lnTo>
                  <a:lnTo>
                    <a:pt x="5471172" y="1877568"/>
                  </a:lnTo>
                  <a:close/>
                </a:path>
                <a:path w="10140950" h="3084829">
                  <a:moveTo>
                    <a:pt x="5471172" y="1368577"/>
                  </a:moveTo>
                  <a:lnTo>
                    <a:pt x="5385828" y="1365529"/>
                  </a:lnTo>
                  <a:lnTo>
                    <a:pt x="5367540" y="1365529"/>
                  </a:lnTo>
                  <a:lnTo>
                    <a:pt x="5367540" y="1377721"/>
                  </a:lnTo>
                  <a:lnTo>
                    <a:pt x="5385828" y="1380769"/>
                  </a:lnTo>
                  <a:lnTo>
                    <a:pt x="5471172" y="1383817"/>
                  </a:lnTo>
                  <a:lnTo>
                    <a:pt x="5471172" y="1368577"/>
                  </a:lnTo>
                  <a:close/>
                </a:path>
                <a:path w="10140950" h="3084829">
                  <a:moveTo>
                    <a:pt x="5471172" y="6096"/>
                  </a:moveTo>
                  <a:lnTo>
                    <a:pt x="5385828" y="3048"/>
                  </a:lnTo>
                  <a:lnTo>
                    <a:pt x="5367540" y="3048"/>
                  </a:lnTo>
                  <a:lnTo>
                    <a:pt x="5367540" y="18288"/>
                  </a:lnTo>
                  <a:lnTo>
                    <a:pt x="5385828" y="18288"/>
                  </a:lnTo>
                  <a:lnTo>
                    <a:pt x="5471172" y="21336"/>
                  </a:lnTo>
                  <a:lnTo>
                    <a:pt x="5471172" y="6096"/>
                  </a:lnTo>
                  <a:close/>
                </a:path>
                <a:path w="10140950" h="3084829">
                  <a:moveTo>
                    <a:pt x="5483364" y="2319528"/>
                  </a:moveTo>
                  <a:lnTo>
                    <a:pt x="5398020" y="2316480"/>
                  </a:lnTo>
                  <a:lnTo>
                    <a:pt x="5379732" y="2316480"/>
                  </a:lnTo>
                  <a:lnTo>
                    <a:pt x="5379732" y="2328672"/>
                  </a:lnTo>
                  <a:lnTo>
                    <a:pt x="5398020" y="2328672"/>
                  </a:lnTo>
                  <a:lnTo>
                    <a:pt x="5483364" y="2331720"/>
                  </a:lnTo>
                  <a:lnTo>
                    <a:pt x="5483364" y="2319528"/>
                  </a:lnTo>
                  <a:close/>
                </a:path>
                <a:path w="10140950" h="3084829">
                  <a:moveTo>
                    <a:pt x="5614428" y="1883664"/>
                  </a:moveTo>
                  <a:lnTo>
                    <a:pt x="5510796" y="1880616"/>
                  </a:lnTo>
                  <a:lnTo>
                    <a:pt x="5510796" y="1892808"/>
                  </a:lnTo>
                  <a:lnTo>
                    <a:pt x="5614428" y="1898904"/>
                  </a:lnTo>
                  <a:lnTo>
                    <a:pt x="5614428" y="1883664"/>
                  </a:lnTo>
                  <a:close/>
                </a:path>
                <a:path w="10140950" h="3084829">
                  <a:moveTo>
                    <a:pt x="5614428" y="1374673"/>
                  </a:moveTo>
                  <a:lnTo>
                    <a:pt x="5510796" y="1371625"/>
                  </a:lnTo>
                  <a:lnTo>
                    <a:pt x="5510796" y="1383817"/>
                  </a:lnTo>
                  <a:lnTo>
                    <a:pt x="5614428" y="1389913"/>
                  </a:lnTo>
                  <a:lnTo>
                    <a:pt x="5614428" y="1374673"/>
                  </a:lnTo>
                  <a:close/>
                </a:path>
                <a:path w="10140950" h="3084829">
                  <a:moveTo>
                    <a:pt x="5614428" y="12192"/>
                  </a:moveTo>
                  <a:lnTo>
                    <a:pt x="5510796" y="9144"/>
                  </a:lnTo>
                  <a:lnTo>
                    <a:pt x="5510796" y="21336"/>
                  </a:lnTo>
                  <a:lnTo>
                    <a:pt x="5614428" y="27432"/>
                  </a:lnTo>
                  <a:lnTo>
                    <a:pt x="5614428" y="12192"/>
                  </a:lnTo>
                  <a:close/>
                </a:path>
                <a:path w="10140950" h="3084829">
                  <a:moveTo>
                    <a:pt x="5626620" y="2325624"/>
                  </a:moveTo>
                  <a:lnTo>
                    <a:pt x="5522988" y="2319528"/>
                  </a:lnTo>
                  <a:lnTo>
                    <a:pt x="5522988" y="2334768"/>
                  </a:lnTo>
                  <a:lnTo>
                    <a:pt x="5626620" y="2337816"/>
                  </a:lnTo>
                  <a:lnTo>
                    <a:pt x="5626620" y="2325624"/>
                  </a:lnTo>
                  <a:close/>
                </a:path>
                <a:path w="10140950" h="3084829">
                  <a:moveTo>
                    <a:pt x="5757684" y="1892808"/>
                  </a:moveTo>
                  <a:lnTo>
                    <a:pt x="5702820" y="1886712"/>
                  </a:lnTo>
                  <a:lnTo>
                    <a:pt x="5654052" y="1886712"/>
                  </a:lnTo>
                  <a:lnTo>
                    <a:pt x="5654052" y="1898904"/>
                  </a:lnTo>
                  <a:lnTo>
                    <a:pt x="5757684" y="1905000"/>
                  </a:lnTo>
                  <a:lnTo>
                    <a:pt x="5757684" y="1892808"/>
                  </a:lnTo>
                  <a:close/>
                </a:path>
                <a:path w="10140950" h="3084829">
                  <a:moveTo>
                    <a:pt x="5757684" y="1383817"/>
                  </a:moveTo>
                  <a:lnTo>
                    <a:pt x="5702820" y="1377721"/>
                  </a:lnTo>
                  <a:lnTo>
                    <a:pt x="5654052" y="1377721"/>
                  </a:lnTo>
                  <a:lnTo>
                    <a:pt x="5654052" y="1389913"/>
                  </a:lnTo>
                  <a:lnTo>
                    <a:pt x="5757684" y="1396009"/>
                  </a:lnTo>
                  <a:lnTo>
                    <a:pt x="5757684" y="1383817"/>
                  </a:lnTo>
                  <a:close/>
                </a:path>
                <a:path w="10140950" h="3084829">
                  <a:moveTo>
                    <a:pt x="5757684" y="21336"/>
                  </a:moveTo>
                  <a:lnTo>
                    <a:pt x="5654052" y="15240"/>
                  </a:lnTo>
                  <a:lnTo>
                    <a:pt x="5654052" y="27432"/>
                  </a:lnTo>
                  <a:lnTo>
                    <a:pt x="5757684" y="33528"/>
                  </a:lnTo>
                  <a:lnTo>
                    <a:pt x="5757684" y="21336"/>
                  </a:lnTo>
                  <a:close/>
                </a:path>
                <a:path w="10140950" h="3084829">
                  <a:moveTo>
                    <a:pt x="5769876" y="2331720"/>
                  </a:moveTo>
                  <a:lnTo>
                    <a:pt x="5666244" y="2325624"/>
                  </a:lnTo>
                  <a:lnTo>
                    <a:pt x="5666244" y="2340864"/>
                  </a:lnTo>
                  <a:lnTo>
                    <a:pt x="5715012" y="2340864"/>
                  </a:lnTo>
                  <a:lnTo>
                    <a:pt x="5769876" y="2343912"/>
                  </a:lnTo>
                  <a:lnTo>
                    <a:pt x="5769876" y="2331720"/>
                  </a:lnTo>
                  <a:close/>
                </a:path>
                <a:path w="10140950" h="3084829">
                  <a:moveTo>
                    <a:pt x="5900940" y="1901952"/>
                  </a:moveTo>
                  <a:lnTo>
                    <a:pt x="5797308" y="1892808"/>
                  </a:lnTo>
                  <a:lnTo>
                    <a:pt x="5797308" y="1908048"/>
                  </a:lnTo>
                  <a:lnTo>
                    <a:pt x="5900940" y="1914144"/>
                  </a:lnTo>
                  <a:lnTo>
                    <a:pt x="5900940" y="1901952"/>
                  </a:lnTo>
                  <a:close/>
                </a:path>
                <a:path w="10140950" h="3084829">
                  <a:moveTo>
                    <a:pt x="5900940" y="1392961"/>
                  </a:moveTo>
                  <a:lnTo>
                    <a:pt x="5797308" y="1383817"/>
                  </a:lnTo>
                  <a:lnTo>
                    <a:pt x="5797308" y="1399057"/>
                  </a:lnTo>
                  <a:lnTo>
                    <a:pt x="5900940" y="1405153"/>
                  </a:lnTo>
                  <a:lnTo>
                    <a:pt x="5900940" y="1392961"/>
                  </a:lnTo>
                  <a:close/>
                </a:path>
                <a:path w="10140950" h="3084829">
                  <a:moveTo>
                    <a:pt x="5900940" y="30480"/>
                  </a:moveTo>
                  <a:lnTo>
                    <a:pt x="5797308" y="24384"/>
                  </a:lnTo>
                  <a:lnTo>
                    <a:pt x="5797308" y="36576"/>
                  </a:lnTo>
                  <a:lnTo>
                    <a:pt x="5900940" y="42672"/>
                  </a:lnTo>
                  <a:lnTo>
                    <a:pt x="5900940" y="30480"/>
                  </a:lnTo>
                  <a:close/>
                </a:path>
                <a:path w="10140950" h="3084829">
                  <a:moveTo>
                    <a:pt x="5913132" y="2340864"/>
                  </a:moveTo>
                  <a:lnTo>
                    <a:pt x="5809500" y="2334768"/>
                  </a:lnTo>
                  <a:lnTo>
                    <a:pt x="5806452" y="2346960"/>
                  </a:lnTo>
                  <a:lnTo>
                    <a:pt x="5910084" y="2353056"/>
                  </a:lnTo>
                  <a:lnTo>
                    <a:pt x="5913132" y="2340864"/>
                  </a:lnTo>
                  <a:close/>
                </a:path>
                <a:path w="10140950" h="3084829">
                  <a:moveTo>
                    <a:pt x="6044196" y="1911096"/>
                  </a:moveTo>
                  <a:lnTo>
                    <a:pt x="6019812" y="1908048"/>
                  </a:lnTo>
                  <a:lnTo>
                    <a:pt x="5940564" y="1901952"/>
                  </a:lnTo>
                  <a:lnTo>
                    <a:pt x="5940564" y="1917192"/>
                  </a:lnTo>
                  <a:lnTo>
                    <a:pt x="6019812" y="1920240"/>
                  </a:lnTo>
                  <a:lnTo>
                    <a:pt x="6044196" y="1923288"/>
                  </a:lnTo>
                  <a:lnTo>
                    <a:pt x="6044196" y="1911096"/>
                  </a:lnTo>
                  <a:close/>
                </a:path>
                <a:path w="10140950" h="3084829">
                  <a:moveTo>
                    <a:pt x="6044196" y="1402105"/>
                  </a:moveTo>
                  <a:lnTo>
                    <a:pt x="6019812" y="1399057"/>
                  </a:lnTo>
                  <a:lnTo>
                    <a:pt x="5940564" y="1392961"/>
                  </a:lnTo>
                  <a:lnTo>
                    <a:pt x="5940564" y="1408201"/>
                  </a:lnTo>
                  <a:lnTo>
                    <a:pt x="6019812" y="1411249"/>
                  </a:lnTo>
                  <a:lnTo>
                    <a:pt x="6044196" y="1414297"/>
                  </a:lnTo>
                  <a:lnTo>
                    <a:pt x="6044196" y="1402105"/>
                  </a:lnTo>
                  <a:close/>
                </a:path>
                <a:path w="10140950" h="3084829">
                  <a:moveTo>
                    <a:pt x="6044196" y="39624"/>
                  </a:moveTo>
                  <a:lnTo>
                    <a:pt x="6019812" y="36576"/>
                  </a:lnTo>
                  <a:lnTo>
                    <a:pt x="5940564" y="33528"/>
                  </a:lnTo>
                  <a:lnTo>
                    <a:pt x="5940564" y="45720"/>
                  </a:lnTo>
                  <a:lnTo>
                    <a:pt x="6019812" y="51816"/>
                  </a:lnTo>
                  <a:lnTo>
                    <a:pt x="6044196" y="51816"/>
                  </a:lnTo>
                  <a:lnTo>
                    <a:pt x="6044196" y="39624"/>
                  </a:lnTo>
                  <a:close/>
                </a:path>
                <a:path w="10140950" h="3084829">
                  <a:moveTo>
                    <a:pt x="6056388" y="2350008"/>
                  </a:moveTo>
                  <a:lnTo>
                    <a:pt x="6032004" y="2350008"/>
                  </a:lnTo>
                  <a:lnTo>
                    <a:pt x="5949708" y="2343912"/>
                  </a:lnTo>
                  <a:lnTo>
                    <a:pt x="5949708" y="2356104"/>
                  </a:lnTo>
                  <a:lnTo>
                    <a:pt x="6032004" y="2362200"/>
                  </a:lnTo>
                  <a:lnTo>
                    <a:pt x="6053340" y="2365248"/>
                  </a:lnTo>
                  <a:lnTo>
                    <a:pt x="6056388" y="2350008"/>
                  </a:lnTo>
                  <a:close/>
                </a:path>
                <a:path w="10140950" h="3084829">
                  <a:moveTo>
                    <a:pt x="6187452" y="1923288"/>
                  </a:moveTo>
                  <a:lnTo>
                    <a:pt x="6083820" y="1914144"/>
                  </a:lnTo>
                  <a:lnTo>
                    <a:pt x="6080772" y="1926336"/>
                  </a:lnTo>
                  <a:lnTo>
                    <a:pt x="6184404" y="1935480"/>
                  </a:lnTo>
                  <a:lnTo>
                    <a:pt x="6187452" y="1923288"/>
                  </a:lnTo>
                  <a:close/>
                </a:path>
                <a:path w="10140950" h="3084829">
                  <a:moveTo>
                    <a:pt x="6187452" y="1414297"/>
                  </a:moveTo>
                  <a:lnTo>
                    <a:pt x="6083820" y="1405153"/>
                  </a:lnTo>
                  <a:lnTo>
                    <a:pt x="6080772" y="1417345"/>
                  </a:lnTo>
                  <a:lnTo>
                    <a:pt x="6184404" y="1426489"/>
                  </a:lnTo>
                  <a:lnTo>
                    <a:pt x="6187452" y="1414297"/>
                  </a:lnTo>
                  <a:close/>
                </a:path>
                <a:path w="10140950" h="3084829">
                  <a:moveTo>
                    <a:pt x="6187452" y="51816"/>
                  </a:moveTo>
                  <a:lnTo>
                    <a:pt x="6083820" y="42672"/>
                  </a:lnTo>
                  <a:lnTo>
                    <a:pt x="6080772" y="54864"/>
                  </a:lnTo>
                  <a:lnTo>
                    <a:pt x="6184404" y="64008"/>
                  </a:lnTo>
                  <a:lnTo>
                    <a:pt x="6187452" y="51816"/>
                  </a:lnTo>
                  <a:close/>
                </a:path>
                <a:path w="10140950" h="3084829">
                  <a:moveTo>
                    <a:pt x="6196596" y="2365248"/>
                  </a:moveTo>
                  <a:lnTo>
                    <a:pt x="6092964" y="2356104"/>
                  </a:lnTo>
                  <a:lnTo>
                    <a:pt x="6092964" y="2368296"/>
                  </a:lnTo>
                  <a:lnTo>
                    <a:pt x="6196596" y="2377440"/>
                  </a:lnTo>
                  <a:lnTo>
                    <a:pt x="6196596" y="2365248"/>
                  </a:lnTo>
                  <a:close/>
                </a:path>
                <a:path w="10140950" h="3084829">
                  <a:moveTo>
                    <a:pt x="6330709" y="1935480"/>
                  </a:moveTo>
                  <a:lnTo>
                    <a:pt x="6227076" y="1926336"/>
                  </a:lnTo>
                  <a:lnTo>
                    <a:pt x="6224028" y="1938528"/>
                  </a:lnTo>
                  <a:lnTo>
                    <a:pt x="6327661" y="1947672"/>
                  </a:lnTo>
                  <a:lnTo>
                    <a:pt x="6330709" y="1935480"/>
                  </a:lnTo>
                  <a:close/>
                </a:path>
                <a:path w="10140950" h="3084829">
                  <a:moveTo>
                    <a:pt x="6330709" y="1426489"/>
                  </a:moveTo>
                  <a:lnTo>
                    <a:pt x="6227076" y="1417345"/>
                  </a:lnTo>
                  <a:lnTo>
                    <a:pt x="6224028" y="1429537"/>
                  </a:lnTo>
                  <a:lnTo>
                    <a:pt x="6327661" y="1438681"/>
                  </a:lnTo>
                  <a:lnTo>
                    <a:pt x="6330709" y="1426489"/>
                  </a:lnTo>
                  <a:close/>
                </a:path>
                <a:path w="10140950" h="3084829">
                  <a:moveTo>
                    <a:pt x="6330709" y="64008"/>
                  </a:moveTo>
                  <a:lnTo>
                    <a:pt x="6227076" y="54864"/>
                  </a:lnTo>
                  <a:lnTo>
                    <a:pt x="6224028" y="67056"/>
                  </a:lnTo>
                  <a:lnTo>
                    <a:pt x="6327661" y="76200"/>
                  </a:lnTo>
                  <a:lnTo>
                    <a:pt x="6330709" y="64008"/>
                  </a:lnTo>
                  <a:close/>
                </a:path>
                <a:path w="10140950" h="3084829">
                  <a:moveTo>
                    <a:pt x="6339853" y="2377440"/>
                  </a:moveTo>
                  <a:lnTo>
                    <a:pt x="6236220" y="2368296"/>
                  </a:lnTo>
                  <a:lnTo>
                    <a:pt x="6236220" y="2380488"/>
                  </a:lnTo>
                  <a:lnTo>
                    <a:pt x="6339853" y="2389632"/>
                  </a:lnTo>
                  <a:lnTo>
                    <a:pt x="6339853" y="2377440"/>
                  </a:lnTo>
                  <a:close/>
                </a:path>
                <a:path w="10140950" h="3084829">
                  <a:moveTo>
                    <a:pt x="6470917" y="1950720"/>
                  </a:moveTo>
                  <a:lnTo>
                    <a:pt x="6367285" y="1938528"/>
                  </a:lnTo>
                  <a:lnTo>
                    <a:pt x="6367285" y="1953768"/>
                  </a:lnTo>
                  <a:lnTo>
                    <a:pt x="6470917" y="1962912"/>
                  </a:lnTo>
                  <a:lnTo>
                    <a:pt x="6470917" y="1950720"/>
                  </a:lnTo>
                  <a:close/>
                </a:path>
                <a:path w="10140950" h="3084829">
                  <a:moveTo>
                    <a:pt x="6470917" y="1441716"/>
                  </a:moveTo>
                  <a:lnTo>
                    <a:pt x="6367285" y="1429524"/>
                  </a:lnTo>
                  <a:lnTo>
                    <a:pt x="6367285" y="1444764"/>
                  </a:lnTo>
                  <a:lnTo>
                    <a:pt x="6470917" y="1453908"/>
                  </a:lnTo>
                  <a:lnTo>
                    <a:pt x="6470917" y="1441716"/>
                  </a:lnTo>
                  <a:close/>
                </a:path>
                <a:path w="10140950" h="3084829">
                  <a:moveTo>
                    <a:pt x="6470917" y="79248"/>
                  </a:moveTo>
                  <a:lnTo>
                    <a:pt x="6367285" y="67056"/>
                  </a:lnTo>
                  <a:lnTo>
                    <a:pt x="6367285" y="82296"/>
                  </a:lnTo>
                  <a:lnTo>
                    <a:pt x="6470917" y="91440"/>
                  </a:lnTo>
                  <a:lnTo>
                    <a:pt x="6470917" y="79248"/>
                  </a:lnTo>
                  <a:close/>
                </a:path>
                <a:path w="10140950" h="3084829">
                  <a:moveTo>
                    <a:pt x="6483109" y="2392680"/>
                  </a:moveTo>
                  <a:lnTo>
                    <a:pt x="6379464" y="2380488"/>
                  </a:lnTo>
                  <a:lnTo>
                    <a:pt x="6376416" y="2392680"/>
                  </a:lnTo>
                  <a:lnTo>
                    <a:pt x="6480061" y="2404872"/>
                  </a:lnTo>
                  <a:lnTo>
                    <a:pt x="6483109" y="2392680"/>
                  </a:lnTo>
                  <a:close/>
                </a:path>
                <a:path w="10140950" h="3084829">
                  <a:moveTo>
                    <a:pt x="6614173" y="1965960"/>
                  </a:moveTo>
                  <a:lnTo>
                    <a:pt x="6510541" y="1953768"/>
                  </a:lnTo>
                  <a:lnTo>
                    <a:pt x="6510541" y="1969008"/>
                  </a:lnTo>
                  <a:lnTo>
                    <a:pt x="6611125" y="1978152"/>
                  </a:lnTo>
                  <a:lnTo>
                    <a:pt x="6614173" y="1965960"/>
                  </a:lnTo>
                  <a:close/>
                </a:path>
                <a:path w="10140950" h="3084829">
                  <a:moveTo>
                    <a:pt x="6614173" y="1456956"/>
                  </a:moveTo>
                  <a:lnTo>
                    <a:pt x="6510541" y="1444764"/>
                  </a:lnTo>
                  <a:lnTo>
                    <a:pt x="6510541" y="1460004"/>
                  </a:lnTo>
                  <a:lnTo>
                    <a:pt x="6611125" y="1469148"/>
                  </a:lnTo>
                  <a:lnTo>
                    <a:pt x="6614173" y="1456956"/>
                  </a:lnTo>
                  <a:close/>
                </a:path>
                <a:path w="10140950" h="3084829">
                  <a:moveTo>
                    <a:pt x="6614173" y="94488"/>
                  </a:moveTo>
                  <a:lnTo>
                    <a:pt x="6510541" y="85344"/>
                  </a:lnTo>
                  <a:lnTo>
                    <a:pt x="6510541" y="97536"/>
                  </a:lnTo>
                  <a:lnTo>
                    <a:pt x="6611125" y="106680"/>
                  </a:lnTo>
                  <a:lnTo>
                    <a:pt x="6614173" y="94488"/>
                  </a:lnTo>
                  <a:close/>
                </a:path>
                <a:path w="10140950" h="3084829">
                  <a:moveTo>
                    <a:pt x="6623317" y="2407920"/>
                  </a:moveTo>
                  <a:lnTo>
                    <a:pt x="6522733" y="2395728"/>
                  </a:lnTo>
                  <a:lnTo>
                    <a:pt x="6519685" y="2407920"/>
                  </a:lnTo>
                  <a:lnTo>
                    <a:pt x="6623317" y="2420112"/>
                  </a:lnTo>
                  <a:lnTo>
                    <a:pt x="6623317" y="2407920"/>
                  </a:lnTo>
                  <a:close/>
                </a:path>
                <a:path w="10140950" h="3084829">
                  <a:moveTo>
                    <a:pt x="6757429" y="1984248"/>
                  </a:moveTo>
                  <a:lnTo>
                    <a:pt x="6653797" y="1972056"/>
                  </a:lnTo>
                  <a:lnTo>
                    <a:pt x="6653797" y="1969008"/>
                  </a:lnTo>
                  <a:lnTo>
                    <a:pt x="6650749" y="1984248"/>
                  </a:lnTo>
                  <a:lnTo>
                    <a:pt x="6653797" y="1984248"/>
                  </a:lnTo>
                  <a:lnTo>
                    <a:pt x="6754381" y="1996440"/>
                  </a:lnTo>
                  <a:lnTo>
                    <a:pt x="6757429" y="1984248"/>
                  </a:lnTo>
                  <a:close/>
                </a:path>
                <a:path w="10140950" h="3084829">
                  <a:moveTo>
                    <a:pt x="6757429" y="1475244"/>
                  </a:moveTo>
                  <a:lnTo>
                    <a:pt x="6653797" y="1463052"/>
                  </a:lnTo>
                  <a:lnTo>
                    <a:pt x="6650749" y="1475244"/>
                  </a:lnTo>
                  <a:lnTo>
                    <a:pt x="6653797" y="1475244"/>
                  </a:lnTo>
                  <a:lnTo>
                    <a:pt x="6754381" y="1487436"/>
                  </a:lnTo>
                  <a:lnTo>
                    <a:pt x="6757429" y="1475244"/>
                  </a:lnTo>
                  <a:close/>
                </a:path>
                <a:path w="10140950" h="3084829">
                  <a:moveTo>
                    <a:pt x="6757429" y="112776"/>
                  </a:moveTo>
                  <a:lnTo>
                    <a:pt x="6653797" y="100584"/>
                  </a:lnTo>
                  <a:lnTo>
                    <a:pt x="6650749" y="112776"/>
                  </a:lnTo>
                  <a:lnTo>
                    <a:pt x="6653797" y="112776"/>
                  </a:lnTo>
                  <a:lnTo>
                    <a:pt x="6754381" y="124968"/>
                  </a:lnTo>
                  <a:lnTo>
                    <a:pt x="6757429" y="112776"/>
                  </a:lnTo>
                  <a:close/>
                </a:path>
                <a:path w="10140950" h="3084829">
                  <a:moveTo>
                    <a:pt x="6766573" y="2423160"/>
                  </a:moveTo>
                  <a:lnTo>
                    <a:pt x="6665989" y="2410968"/>
                  </a:lnTo>
                  <a:lnTo>
                    <a:pt x="6662941" y="2410968"/>
                  </a:lnTo>
                  <a:lnTo>
                    <a:pt x="6662941" y="2423160"/>
                  </a:lnTo>
                  <a:lnTo>
                    <a:pt x="6766573" y="2438400"/>
                  </a:lnTo>
                  <a:lnTo>
                    <a:pt x="6766573" y="2423160"/>
                  </a:lnTo>
                  <a:close/>
                </a:path>
                <a:path w="10140950" h="3084829">
                  <a:moveTo>
                    <a:pt x="6897637" y="2002536"/>
                  </a:moveTo>
                  <a:lnTo>
                    <a:pt x="6794005" y="1987296"/>
                  </a:lnTo>
                  <a:lnTo>
                    <a:pt x="6794005" y="2002536"/>
                  </a:lnTo>
                  <a:lnTo>
                    <a:pt x="6897637" y="2014728"/>
                  </a:lnTo>
                  <a:lnTo>
                    <a:pt x="6897637" y="2002536"/>
                  </a:lnTo>
                  <a:close/>
                </a:path>
                <a:path w="10140950" h="3084829">
                  <a:moveTo>
                    <a:pt x="6897637" y="1493532"/>
                  </a:moveTo>
                  <a:lnTo>
                    <a:pt x="6794005" y="1478292"/>
                  </a:lnTo>
                  <a:lnTo>
                    <a:pt x="6794005" y="1493532"/>
                  </a:lnTo>
                  <a:lnTo>
                    <a:pt x="6897637" y="1505724"/>
                  </a:lnTo>
                  <a:lnTo>
                    <a:pt x="6897637" y="1493532"/>
                  </a:lnTo>
                  <a:close/>
                </a:path>
                <a:path w="10140950" h="3084829">
                  <a:moveTo>
                    <a:pt x="6897637" y="131064"/>
                  </a:moveTo>
                  <a:lnTo>
                    <a:pt x="6794005" y="118872"/>
                  </a:lnTo>
                  <a:lnTo>
                    <a:pt x="6794005" y="131064"/>
                  </a:lnTo>
                  <a:lnTo>
                    <a:pt x="6897637" y="143256"/>
                  </a:lnTo>
                  <a:lnTo>
                    <a:pt x="6897637" y="131064"/>
                  </a:lnTo>
                  <a:close/>
                </a:path>
                <a:path w="10140950" h="3084829">
                  <a:moveTo>
                    <a:pt x="6909829" y="2441448"/>
                  </a:moveTo>
                  <a:lnTo>
                    <a:pt x="6806197" y="2429256"/>
                  </a:lnTo>
                  <a:lnTo>
                    <a:pt x="6803149" y="2441448"/>
                  </a:lnTo>
                  <a:lnTo>
                    <a:pt x="6906781" y="2456688"/>
                  </a:lnTo>
                  <a:lnTo>
                    <a:pt x="6909829" y="2441448"/>
                  </a:lnTo>
                  <a:close/>
                </a:path>
                <a:path w="10140950" h="3084829">
                  <a:moveTo>
                    <a:pt x="7040893" y="2020824"/>
                  </a:moveTo>
                  <a:lnTo>
                    <a:pt x="6970789" y="2011680"/>
                  </a:lnTo>
                  <a:lnTo>
                    <a:pt x="6937261" y="2005584"/>
                  </a:lnTo>
                  <a:lnTo>
                    <a:pt x="6934213" y="2020824"/>
                  </a:lnTo>
                  <a:lnTo>
                    <a:pt x="6970789" y="2023872"/>
                  </a:lnTo>
                  <a:lnTo>
                    <a:pt x="7037845" y="2033016"/>
                  </a:lnTo>
                  <a:lnTo>
                    <a:pt x="7040893" y="2020824"/>
                  </a:lnTo>
                  <a:close/>
                </a:path>
                <a:path w="10140950" h="3084829">
                  <a:moveTo>
                    <a:pt x="7040893" y="1511820"/>
                  </a:moveTo>
                  <a:lnTo>
                    <a:pt x="6970789" y="1502676"/>
                  </a:lnTo>
                  <a:lnTo>
                    <a:pt x="6937261" y="1496580"/>
                  </a:lnTo>
                  <a:lnTo>
                    <a:pt x="6934213" y="1511820"/>
                  </a:lnTo>
                  <a:lnTo>
                    <a:pt x="6970789" y="1514868"/>
                  </a:lnTo>
                  <a:lnTo>
                    <a:pt x="7037845" y="1524012"/>
                  </a:lnTo>
                  <a:lnTo>
                    <a:pt x="7040893" y="1511820"/>
                  </a:lnTo>
                  <a:close/>
                </a:path>
                <a:path w="10140950" h="3084829">
                  <a:moveTo>
                    <a:pt x="7040893" y="149352"/>
                  </a:moveTo>
                  <a:lnTo>
                    <a:pt x="6970789" y="140208"/>
                  </a:lnTo>
                  <a:lnTo>
                    <a:pt x="6937261" y="137160"/>
                  </a:lnTo>
                  <a:lnTo>
                    <a:pt x="6934213" y="149352"/>
                  </a:lnTo>
                  <a:lnTo>
                    <a:pt x="6970789" y="152400"/>
                  </a:lnTo>
                  <a:lnTo>
                    <a:pt x="7037845" y="161544"/>
                  </a:lnTo>
                  <a:lnTo>
                    <a:pt x="7040893" y="149352"/>
                  </a:lnTo>
                  <a:close/>
                </a:path>
                <a:path w="10140950" h="3084829">
                  <a:moveTo>
                    <a:pt x="7050037" y="2462784"/>
                  </a:moveTo>
                  <a:lnTo>
                    <a:pt x="6982981" y="2450592"/>
                  </a:lnTo>
                  <a:lnTo>
                    <a:pt x="6946405" y="2447544"/>
                  </a:lnTo>
                  <a:lnTo>
                    <a:pt x="6946405" y="2459736"/>
                  </a:lnTo>
                  <a:lnTo>
                    <a:pt x="6979933" y="2465832"/>
                  </a:lnTo>
                  <a:lnTo>
                    <a:pt x="7050037" y="2474976"/>
                  </a:lnTo>
                  <a:lnTo>
                    <a:pt x="7050037" y="2462784"/>
                  </a:lnTo>
                  <a:close/>
                </a:path>
                <a:path w="10140950" h="3084829">
                  <a:moveTo>
                    <a:pt x="7181101" y="2042160"/>
                  </a:moveTo>
                  <a:lnTo>
                    <a:pt x="7077469" y="2026920"/>
                  </a:lnTo>
                  <a:lnTo>
                    <a:pt x="7077469" y="2039112"/>
                  </a:lnTo>
                  <a:lnTo>
                    <a:pt x="7181101" y="2054352"/>
                  </a:lnTo>
                  <a:lnTo>
                    <a:pt x="7181101" y="2042160"/>
                  </a:lnTo>
                  <a:close/>
                </a:path>
                <a:path w="10140950" h="3084829">
                  <a:moveTo>
                    <a:pt x="7181101" y="1533156"/>
                  </a:moveTo>
                  <a:lnTo>
                    <a:pt x="7077469" y="1517916"/>
                  </a:lnTo>
                  <a:lnTo>
                    <a:pt x="7077469" y="1530108"/>
                  </a:lnTo>
                  <a:lnTo>
                    <a:pt x="7181101" y="1545348"/>
                  </a:lnTo>
                  <a:lnTo>
                    <a:pt x="7181101" y="1533156"/>
                  </a:lnTo>
                  <a:close/>
                </a:path>
                <a:path w="10140950" h="3084829">
                  <a:moveTo>
                    <a:pt x="7181101" y="170688"/>
                  </a:moveTo>
                  <a:lnTo>
                    <a:pt x="7077469" y="155448"/>
                  </a:lnTo>
                  <a:lnTo>
                    <a:pt x="7077469" y="167640"/>
                  </a:lnTo>
                  <a:lnTo>
                    <a:pt x="7181101" y="182880"/>
                  </a:lnTo>
                  <a:lnTo>
                    <a:pt x="7181101" y="170688"/>
                  </a:lnTo>
                  <a:close/>
                </a:path>
                <a:path w="10140950" h="3084829">
                  <a:moveTo>
                    <a:pt x="7193293" y="2484120"/>
                  </a:moveTo>
                  <a:lnTo>
                    <a:pt x="7089661" y="2468880"/>
                  </a:lnTo>
                  <a:lnTo>
                    <a:pt x="7086613" y="2481072"/>
                  </a:lnTo>
                  <a:lnTo>
                    <a:pt x="7190245" y="2496312"/>
                  </a:lnTo>
                  <a:lnTo>
                    <a:pt x="7193293" y="2484120"/>
                  </a:lnTo>
                  <a:close/>
                </a:path>
                <a:path w="10140950" h="3084829">
                  <a:moveTo>
                    <a:pt x="7324357" y="2063496"/>
                  </a:moveTo>
                  <a:lnTo>
                    <a:pt x="7287781" y="2057400"/>
                  </a:lnTo>
                  <a:lnTo>
                    <a:pt x="7220725" y="2048256"/>
                  </a:lnTo>
                  <a:lnTo>
                    <a:pt x="7217677" y="2060448"/>
                  </a:lnTo>
                  <a:lnTo>
                    <a:pt x="7287781" y="2069592"/>
                  </a:lnTo>
                  <a:lnTo>
                    <a:pt x="7321309" y="2075688"/>
                  </a:lnTo>
                  <a:lnTo>
                    <a:pt x="7324357" y="2063496"/>
                  </a:lnTo>
                  <a:close/>
                </a:path>
                <a:path w="10140950" h="3084829">
                  <a:moveTo>
                    <a:pt x="7324357" y="1554492"/>
                  </a:moveTo>
                  <a:lnTo>
                    <a:pt x="7287781" y="1548396"/>
                  </a:lnTo>
                  <a:lnTo>
                    <a:pt x="7220725" y="1539252"/>
                  </a:lnTo>
                  <a:lnTo>
                    <a:pt x="7217677" y="1551444"/>
                  </a:lnTo>
                  <a:lnTo>
                    <a:pt x="7287781" y="1560588"/>
                  </a:lnTo>
                  <a:lnTo>
                    <a:pt x="7321309" y="1566684"/>
                  </a:lnTo>
                  <a:lnTo>
                    <a:pt x="7324357" y="1554492"/>
                  </a:lnTo>
                  <a:close/>
                </a:path>
                <a:path w="10140950" h="3084829">
                  <a:moveTo>
                    <a:pt x="7324357" y="192024"/>
                  </a:moveTo>
                  <a:lnTo>
                    <a:pt x="7287781" y="185928"/>
                  </a:lnTo>
                  <a:lnTo>
                    <a:pt x="7220725" y="176784"/>
                  </a:lnTo>
                  <a:lnTo>
                    <a:pt x="7217677" y="188976"/>
                  </a:lnTo>
                  <a:lnTo>
                    <a:pt x="7287781" y="198120"/>
                  </a:lnTo>
                  <a:lnTo>
                    <a:pt x="7321309" y="204216"/>
                  </a:lnTo>
                  <a:lnTo>
                    <a:pt x="7324357" y="192024"/>
                  </a:lnTo>
                  <a:close/>
                </a:path>
                <a:path w="10140950" h="3084829">
                  <a:moveTo>
                    <a:pt x="7333501" y="2502408"/>
                  </a:moveTo>
                  <a:lnTo>
                    <a:pt x="7299973" y="2499360"/>
                  </a:lnTo>
                  <a:lnTo>
                    <a:pt x="7229869" y="2487168"/>
                  </a:lnTo>
                  <a:lnTo>
                    <a:pt x="7229869" y="2502408"/>
                  </a:lnTo>
                  <a:lnTo>
                    <a:pt x="7296925" y="2511552"/>
                  </a:lnTo>
                  <a:lnTo>
                    <a:pt x="7330453" y="2517648"/>
                  </a:lnTo>
                  <a:lnTo>
                    <a:pt x="7333501" y="2502408"/>
                  </a:lnTo>
                  <a:close/>
                </a:path>
                <a:path w="10140950" h="3084829">
                  <a:moveTo>
                    <a:pt x="7464565" y="2084832"/>
                  </a:moveTo>
                  <a:lnTo>
                    <a:pt x="7360933" y="2069592"/>
                  </a:lnTo>
                  <a:lnTo>
                    <a:pt x="7360933" y="2081784"/>
                  </a:lnTo>
                  <a:lnTo>
                    <a:pt x="7461517" y="2100072"/>
                  </a:lnTo>
                  <a:lnTo>
                    <a:pt x="7464565" y="2084832"/>
                  </a:lnTo>
                  <a:close/>
                </a:path>
                <a:path w="10140950" h="3084829">
                  <a:moveTo>
                    <a:pt x="7464565" y="1575828"/>
                  </a:moveTo>
                  <a:lnTo>
                    <a:pt x="7360933" y="1560588"/>
                  </a:lnTo>
                  <a:lnTo>
                    <a:pt x="7360933" y="1572780"/>
                  </a:lnTo>
                  <a:lnTo>
                    <a:pt x="7461517" y="1591068"/>
                  </a:lnTo>
                  <a:lnTo>
                    <a:pt x="7464565" y="1575828"/>
                  </a:lnTo>
                  <a:close/>
                </a:path>
                <a:path w="10140950" h="3084829">
                  <a:moveTo>
                    <a:pt x="7464565" y="213360"/>
                  </a:moveTo>
                  <a:lnTo>
                    <a:pt x="7360933" y="198120"/>
                  </a:lnTo>
                  <a:lnTo>
                    <a:pt x="7360933" y="210312"/>
                  </a:lnTo>
                  <a:lnTo>
                    <a:pt x="7461517" y="228600"/>
                  </a:lnTo>
                  <a:lnTo>
                    <a:pt x="7464565" y="213360"/>
                  </a:lnTo>
                  <a:close/>
                </a:path>
                <a:path w="10140950" h="3084829">
                  <a:moveTo>
                    <a:pt x="7476757" y="2526792"/>
                  </a:moveTo>
                  <a:lnTo>
                    <a:pt x="7373125" y="2511552"/>
                  </a:lnTo>
                  <a:lnTo>
                    <a:pt x="7370077" y="2523744"/>
                  </a:lnTo>
                  <a:lnTo>
                    <a:pt x="7473709" y="2538984"/>
                  </a:lnTo>
                  <a:lnTo>
                    <a:pt x="7476757" y="2526792"/>
                  </a:lnTo>
                  <a:close/>
                </a:path>
                <a:path w="10140950" h="3084829">
                  <a:moveTo>
                    <a:pt x="7604773" y="2109216"/>
                  </a:moveTo>
                  <a:lnTo>
                    <a:pt x="7504189" y="2090928"/>
                  </a:lnTo>
                  <a:lnTo>
                    <a:pt x="7501141" y="2106168"/>
                  </a:lnTo>
                  <a:lnTo>
                    <a:pt x="7604773" y="2121408"/>
                  </a:lnTo>
                  <a:lnTo>
                    <a:pt x="7604773" y="2109216"/>
                  </a:lnTo>
                  <a:close/>
                </a:path>
                <a:path w="10140950" h="3084829">
                  <a:moveTo>
                    <a:pt x="7604773" y="1600212"/>
                  </a:moveTo>
                  <a:lnTo>
                    <a:pt x="7504189" y="1581924"/>
                  </a:lnTo>
                  <a:lnTo>
                    <a:pt x="7501141" y="1597164"/>
                  </a:lnTo>
                  <a:lnTo>
                    <a:pt x="7604773" y="1612404"/>
                  </a:lnTo>
                  <a:lnTo>
                    <a:pt x="7604773" y="1600212"/>
                  </a:lnTo>
                  <a:close/>
                </a:path>
                <a:path w="10140950" h="3084829">
                  <a:moveTo>
                    <a:pt x="7604773" y="237744"/>
                  </a:moveTo>
                  <a:lnTo>
                    <a:pt x="7504189" y="222504"/>
                  </a:lnTo>
                  <a:lnTo>
                    <a:pt x="7501141" y="234696"/>
                  </a:lnTo>
                  <a:lnTo>
                    <a:pt x="7604773" y="249936"/>
                  </a:lnTo>
                  <a:lnTo>
                    <a:pt x="7604773" y="237744"/>
                  </a:lnTo>
                  <a:close/>
                </a:path>
                <a:path w="10140950" h="3084829">
                  <a:moveTo>
                    <a:pt x="7616965" y="2548128"/>
                  </a:moveTo>
                  <a:lnTo>
                    <a:pt x="7513333" y="2532888"/>
                  </a:lnTo>
                  <a:lnTo>
                    <a:pt x="7510285" y="2545080"/>
                  </a:lnTo>
                  <a:lnTo>
                    <a:pt x="7613917" y="2563368"/>
                  </a:lnTo>
                  <a:lnTo>
                    <a:pt x="7616965" y="2548128"/>
                  </a:lnTo>
                  <a:close/>
                </a:path>
                <a:path w="10140950" h="3084829">
                  <a:moveTo>
                    <a:pt x="7748029" y="2133600"/>
                  </a:moveTo>
                  <a:lnTo>
                    <a:pt x="7644397" y="2115312"/>
                  </a:lnTo>
                  <a:lnTo>
                    <a:pt x="7641349" y="2127504"/>
                  </a:lnTo>
                  <a:lnTo>
                    <a:pt x="7744981" y="2145792"/>
                  </a:lnTo>
                  <a:lnTo>
                    <a:pt x="7748029" y="2133600"/>
                  </a:lnTo>
                  <a:close/>
                </a:path>
                <a:path w="10140950" h="3084829">
                  <a:moveTo>
                    <a:pt x="7748029" y="1624596"/>
                  </a:moveTo>
                  <a:lnTo>
                    <a:pt x="7644397" y="1606308"/>
                  </a:lnTo>
                  <a:lnTo>
                    <a:pt x="7641349" y="1618500"/>
                  </a:lnTo>
                  <a:lnTo>
                    <a:pt x="7744981" y="1636788"/>
                  </a:lnTo>
                  <a:lnTo>
                    <a:pt x="7748029" y="1624596"/>
                  </a:lnTo>
                  <a:close/>
                </a:path>
                <a:path w="10140950" h="3084829">
                  <a:moveTo>
                    <a:pt x="7748029" y="262128"/>
                  </a:moveTo>
                  <a:lnTo>
                    <a:pt x="7644397" y="243840"/>
                  </a:lnTo>
                  <a:lnTo>
                    <a:pt x="7641349" y="256032"/>
                  </a:lnTo>
                  <a:lnTo>
                    <a:pt x="7744981" y="274320"/>
                  </a:lnTo>
                  <a:lnTo>
                    <a:pt x="7748029" y="262128"/>
                  </a:lnTo>
                  <a:close/>
                </a:path>
                <a:path w="10140950" h="3084829">
                  <a:moveTo>
                    <a:pt x="7757173" y="2575560"/>
                  </a:moveTo>
                  <a:lnTo>
                    <a:pt x="7653541" y="2557272"/>
                  </a:lnTo>
                  <a:lnTo>
                    <a:pt x="7653541" y="2569464"/>
                  </a:lnTo>
                  <a:lnTo>
                    <a:pt x="7754125" y="2587752"/>
                  </a:lnTo>
                  <a:lnTo>
                    <a:pt x="7757173" y="2575560"/>
                  </a:lnTo>
                  <a:close/>
                </a:path>
                <a:path w="10140950" h="3084829">
                  <a:moveTo>
                    <a:pt x="7888237" y="2157984"/>
                  </a:moveTo>
                  <a:lnTo>
                    <a:pt x="7784605" y="2139696"/>
                  </a:lnTo>
                  <a:lnTo>
                    <a:pt x="7781557" y="2151888"/>
                  </a:lnTo>
                  <a:lnTo>
                    <a:pt x="7885189" y="2170176"/>
                  </a:lnTo>
                  <a:lnTo>
                    <a:pt x="7888237" y="2157984"/>
                  </a:lnTo>
                  <a:close/>
                </a:path>
                <a:path w="10140950" h="3084829">
                  <a:moveTo>
                    <a:pt x="7888237" y="1648980"/>
                  </a:moveTo>
                  <a:lnTo>
                    <a:pt x="7784605" y="1630692"/>
                  </a:lnTo>
                  <a:lnTo>
                    <a:pt x="7781557" y="1642884"/>
                  </a:lnTo>
                  <a:lnTo>
                    <a:pt x="7885189" y="1661172"/>
                  </a:lnTo>
                  <a:lnTo>
                    <a:pt x="7888237" y="1648980"/>
                  </a:lnTo>
                  <a:close/>
                </a:path>
                <a:path w="10140950" h="3084829">
                  <a:moveTo>
                    <a:pt x="7888237" y="286512"/>
                  </a:moveTo>
                  <a:lnTo>
                    <a:pt x="7784605" y="268224"/>
                  </a:lnTo>
                  <a:lnTo>
                    <a:pt x="7781557" y="283464"/>
                  </a:lnTo>
                  <a:lnTo>
                    <a:pt x="7885189" y="298704"/>
                  </a:lnTo>
                  <a:lnTo>
                    <a:pt x="7888237" y="286512"/>
                  </a:lnTo>
                  <a:close/>
                </a:path>
                <a:path w="10140950" h="3084829">
                  <a:moveTo>
                    <a:pt x="7897381" y="2599944"/>
                  </a:moveTo>
                  <a:lnTo>
                    <a:pt x="7796797" y="2581656"/>
                  </a:lnTo>
                  <a:lnTo>
                    <a:pt x="7793749" y="2593848"/>
                  </a:lnTo>
                  <a:lnTo>
                    <a:pt x="7897381" y="2612136"/>
                  </a:lnTo>
                  <a:lnTo>
                    <a:pt x="7897381" y="2599944"/>
                  </a:lnTo>
                  <a:close/>
                </a:path>
                <a:path w="10140950" h="3084829">
                  <a:moveTo>
                    <a:pt x="8028445" y="2185416"/>
                  </a:moveTo>
                  <a:lnTo>
                    <a:pt x="7924813" y="2164080"/>
                  </a:lnTo>
                  <a:lnTo>
                    <a:pt x="7924813" y="2179320"/>
                  </a:lnTo>
                  <a:lnTo>
                    <a:pt x="8025397" y="2197608"/>
                  </a:lnTo>
                  <a:lnTo>
                    <a:pt x="8028445" y="2185416"/>
                  </a:lnTo>
                  <a:close/>
                </a:path>
                <a:path w="10140950" h="3084829">
                  <a:moveTo>
                    <a:pt x="8028445" y="1676412"/>
                  </a:moveTo>
                  <a:lnTo>
                    <a:pt x="7924813" y="1655076"/>
                  </a:lnTo>
                  <a:lnTo>
                    <a:pt x="7924813" y="1670316"/>
                  </a:lnTo>
                  <a:lnTo>
                    <a:pt x="8025397" y="1688604"/>
                  </a:lnTo>
                  <a:lnTo>
                    <a:pt x="8028445" y="1676412"/>
                  </a:lnTo>
                  <a:close/>
                </a:path>
                <a:path w="10140950" h="3084829">
                  <a:moveTo>
                    <a:pt x="8028445" y="313944"/>
                  </a:moveTo>
                  <a:lnTo>
                    <a:pt x="7924813" y="292608"/>
                  </a:lnTo>
                  <a:lnTo>
                    <a:pt x="7924813" y="307848"/>
                  </a:lnTo>
                  <a:lnTo>
                    <a:pt x="8025397" y="326136"/>
                  </a:lnTo>
                  <a:lnTo>
                    <a:pt x="8028445" y="313944"/>
                  </a:lnTo>
                  <a:close/>
                </a:path>
                <a:path w="10140950" h="3084829">
                  <a:moveTo>
                    <a:pt x="8040637" y="2624328"/>
                  </a:moveTo>
                  <a:lnTo>
                    <a:pt x="7937005" y="2606040"/>
                  </a:lnTo>
                  <a:lnTo>
                    <a:pt x="7933957" y="2618232"/>
                  </a:lnTo>
                  <a:lnTo>
                    <a:pt x="8037589" y="2636520"/>
                  </a:lnTo>
                  <a:lnTo>
                    <a:pt x="8040637" y="2624328"/>
                  </a:lnTo>
                  <a:close/>
                </a:path>
                <a:path w="10140950" h="3084829">
                  <a:moveTo>
                    <a:pt x="8168653" y="2209800"/>
                  </a:moveTo>
                  <a:lnTo>
                    <a:pt x="8068069" y="2191512"/>
                  </a:lnTo>
                  <a:lnTo>
                    <a:pt x="8065021" y="2203704"/>
                  </a:lnTo>
                  <a:lnTo>
                    <a:pt x="8165605" y="2221992"/>
                  </a:lnTo>
                  <a:lnTo>
                    <a:pt x="8168653" y="2209800"/>
                  </a:lnTo>
                  <a:close/>
                </a:path>
                <a:path w="10140950" h="3084829">
                  <a:moveTo>
                    <a:pt x="8168653" y="1700796"/>
                  </a:moveTo>
                  <a:lnTo>
                    <a:pt x="8068069" y="1682508"/>
                  </a:lnTo>
                  <a:lnTo>
                    <a:pt x="8065021" y="1694700"/>
                  </a:lnTo>
                  <a:lnTo>
                    <a:pt x="8165605" y="1716036"/>
                  </a:lnTo>
                  <a:lnTo>
                    <a:pt x="8168653" y="1700796"/>
                  </a:lnTo>
                  <a:close/>
                </a:path>
                <a:path w="10140950" h="3084829">
                  <a:moveTo>
                    <a:pt x="8168653" y="338328"/>
                  </a:moveTo>
                  <a:lnTo>
                    <a:pt x="8068069" y="320040"/>
                  </a:lnTo>
                  <a:lnTo>
                    <a:pt x="8065021" y="332232"/>
                  </a:lnTo>
                  <a:lnTo>
                    <a:pt x="8165605" y="353568"/>
                  </a:lnTo>
                  <a:lnTo>
                    <a:pt x="8168653" y="338328"/>
                  </a:lnTo>
                  <a:close/>
                </a:path>
                <a:path w="10140950" h="3084829">
                  <a:moveTo>
                    <a:pt x="8180845" y="2651760"/>
                  </a:moveTo>
                  <a:lnTo>
                    <a:pt x="8077213" y="2633472"/>
                  </a:lnTo>
                  <a:lnTo>
                    <a:pt x="8074165" y="2645664"/>
                  </a:lnTo>
                  <a:lnTo>
                    <a:pt x="8177797" y="2663952"/>
                  </a:lnTo>
                  <a:lnTo>
                    <a:pt x="8180845" y="2651760"/>
                  </a:lnTo>
                  <a:close/>
                </a:path>
                <a:path w="10140950" h="3084829">
                  <a:moveTo>
                    <a:pt x="8308861" y="2237232"/>
                  </a:moveTo>
                  <a:lnTo>
                    <a:pt x="8238757" y="2225040"/>
                  </a:lnTo>
                  <a:lnTo>
                    <a:pt x="8208277" y="2218944"/>
                  </a:lnTo>
                  <a:lnTo>
                    <a:pt x="8205229" y="2231136"/>
                  </a:lnTo>
                  <a:lnTo>
                    <a:pt x="8305813" y="2249424"/>
                  </a:lnTo>
                  <a:lnTo>
                    <a:pt x="8308861" y="2237232"/>
                  </a:lnTo>
                  <a:close/>
                </a:path>
                <a:path w="10140950" h="3084829">
                  <a:moveTo>
                    <a:pt x="8308861" y="1728228"/>
                  </a:moveTo>
                  <a:lnTo>
                    <a:pt x="8238757" y="1716036"/>
                  </a:lnTo>
                  <a:lnTo>
                    <a:pt x="8208277" y="1709940"/>
                  </a:lnTo>
                  <a:lnTo>
                    <a:pt x="8205229" y="1722132"/>
                  </a:lnTo>
                  <a:lnTo>
                    <a:pt x="8305813" y="1740420"/>
                  </a:lnTo>
                  <a:lnTo>
                    <a:pt x="8308861" y="1728228"/>
                  </a:lnTo>
                  <a:close/>
                </a:path>
                <a:path w="10140950" h="3084829">
                  <a:moveTo>
                    <a:pt x="8308861" y="365760"/>
                  </a:moveTo>
                  <a:lnTo>
                    <a:pt x="8238757" y="353568"/>
                  </a:lnTo>
                  <a:lnTo>
                    <a:pt x="8208277" y="347472"/>
                  </a:lnTo>
                  <a:lnTo>
                    <a:pt x="8205229" y="359664"/>
                  </a:lnTo>
                  <a:lnTo>
                    <a:pt x="8305813" y="377952"/>
                  </a:lnTo>
                  <a:lnTo>
                    <a:pt x="8308861" y="365760"/>
                  </a:lnTo>
                  <a:close/>
                </a:path>
                <a:path w="10140950" h="3084829">
                  <a:moveTo>
                    <a:pt x="8321053" y="2679192"/>
                  </a:moveTo>
                  <a:lnTo>
                    <a:pt x="8250949" y="2663952"/>
                  </a:lnTo>
                  <a:lnTo>
                    <a:pt x="8217421" y="2657856"/>
                  </a:lnTo>
                  <a:lnTo>
                    <a:pt x="8214373" y="2670048"/>
                  </a:lnTo>
                  <a:lnTo>
                    <a:pt x="8247901" y="2676144"/>
                  </a:lnTo>
                  <a:lnTo>
                    <a:pt x="8318005" y="2691384"/>
                  </a:lnTo>
                  <a:lnTo>
                    <a:pt x="8321053" y="2679192"/>
                  </a:lnTo>
                  <a:close/>
                </a:path>
                <a:path w="10140950" h="3084829">
                  <a:moveTo>
                    <a:pt x="8449069" y="2264664"/>
                  </a:moveTo>
                  <a:lnTo>
                    <a:pt x="8348485" y="2246376"/>
                  </a:lnTo>
                  <a:lnTo>
                    <a:pt x="8345437" y="2258568"/>
                  </a:lnTo>
                  <a:lnTo>
                    <a:pt x="8446021" y="2279904"/>
                  </a:lnTo>
                  <a:lnTo>
                    <a:pt x="8449069" y="2264664"/>
                  </a:lnTo>
                  <a:close/>
                </a:path>
                <a:path w="10140950" h="3084829">
                  <a:moveTo>
                    <a:pt x="8449069" y="1755660"/>
                  </a:moveTo>
                  <a:lnTo>
                    <a:pt x="8348485" y="1737372"/>
                  </a:lnTo>
                  <a:lnTo>
                    <a:pt x="8345437" y="1749564"/>
                  </a:lnTo>
                  <a:lnTo>
                    <a:pt x="8446021" y="1770900"/>
                  </a:lnTo>
                  <a:lnTo>
                    <a:pt x="8449069" y="1755660"/>
                  </a:lnTo>
                  <a:close/>
                </a:path>
                <a:path w="10140950" h="3084829">
                  <a:moveTo>
                    <a:pt x="8449069" y="393192"/>
                  </a:moveTo>
                  <a:lnTo>
                    <a:pt x="8348485" y="374904"/>
                  </a:lnTo>
                  <a:lnTo>
                    <a:pt x="8345437" y="387096"/>
                  </a:lnTo>
                  <a:lnTo>
                    <a:pt x="8446021" y="408432"/>
                  </a:lnTo>
                  <a:lnTo>
                    <a:pt x="8449069" y="393192"/>
                  </a:lnTo>
                  <a:close/>
                </a:path>
                <a:path w="10140950" h="3084829">
                  <a:moveTo>
                    <a:pt x="8461261" y="2706624"/>
                  </a:moveTo>
                  <a:lnTo>
                    <a:pt x="8357629" y="2685288"/>
                  </a:lnTo>
                  <a:lnTo>
                    <a:pt x="8357629" y="2697480"/>
                  </a:lnTo>
                  <a:lnTo>
                    <a:pt x="8458213" y="2718816"/>
                  </a:lnTo>
                  <a:lnTo>
                    <a:pt x="8461261" y="2706624"/>
                  </a:lnTo>
                  <a:close/>
                </a:path>
                <a:path w="10140950" h="3084829">
                  <a:moveTo>
                    <a:pt x="8589277" y="2295144"/>
                  </a:moveTo>
                  <a:lnTo>
                    <a:pt x="8555749" y="2286000"/>
                  </a:lnTo>
                  <a:lnTo>
                    <a:pt x="8488693" y="2273808"/>
                  </a:lnTo>
                  <a:lnTo>
                    <a:pt x="8485645" y="2286000"/>
                  </a:lnTo>
                  <a:lnTo>
                    <a:pt x="8555749" y="2298192"/>
                  </a:lnTo>
                  <a:lnTo>
                    <a:pt x="8586229" y="2307336"/>
                  </a:lnTo>
                  <a:lnTo>
                    <a:pt x="8589277" y="2295144"/>
                  </a:lnTo>
                  <a:close/>
                </a:path>
                <a:path w="10140950" h="3084829">
                  <a:moveTo>
                    <a:pt x="8589277" y="1786140"/>
                  </a:moveTo>
                  <a:lnTo>
                    <a:pt x="8555749" y="1776996"/>
                  </a:lnTo>
                  <a:lnTo>
                    <a:pt x="8488693" y="1764804"/>
                  </a:lnTo>
                  <a:lnTo>
                    <a:pt x="8485645" y="1776996"/>
                  </a:lnTo>
                  <a:lnTo>
                    <a:pt x="8555749" y="1789188"/>
                  </a:lnTo>
                  <a:lnTo>
                    <a:pt x="8586229" y="1798332"/>
                  </a:lnTo>
                  <a:lnTo>
                    <a:pt x="8589277" y="1786140"/>
                  </a:lnTo>
                  <a:close/>
                </a:path>
                <a:path w="10140950" h="3084829">
                  <a:moveTo>
                    <a:pt x="8589277" y="423672"/>
                  </a:moveTo>
                  <a:lnTo>
                    <a:pt x="8555749" y="414528"/>
                  </a:lnTo>
                  <a:lnTo>
                    <a:pt x="8488693" y="402336"/>
                  </a:lnTo>
                  <a:lnTo>
                    <a:pt x="8485645" y="414528"/>
                  </a:lnTo>
                  <a:lnTo>
                    <a:pt x="8555749" y="429768"/>
                  </a:lnTo>
                  <a:lnTo>
                    <a:pt x="8586229" y="435864"/>
                  </a:lnTo>
                  <a:lnTo>
                    <a:pt x="8589277" y="423672"/>
                  </a:lnTo>
                  <a:close/>
                </a:path>
                <a:path w="10140950" h="3084829">
                  <a:moveTo>
                    <a:pt x="8601469" y="2734056"/>
                  </a:moveTo>
                  <a:lnTo>
                    <a:pt x="8567941" y="2727960"/>
                  </a:lnTo>
                  <a:lnTo>
                    <a:pt x="8497837" y="2712720"/>
                  </a:lnTo>
                  <a:lnTo>
                    <a:pt x="8497837" y="2727960"/>
                  </a:lnTo>
                  <a:lnTo>
                    <a:pt x="8598421" y="2746248"/>
                  </a:lnTo>
                  <a:lnTo>
                    <a:pt x="8601469" y="2734056"/>
                  </a:lnTo>
                  <a:close/>
                </a:path>
                <a:path w="10140950" h="3084829">
                  <a:moveTo>
                    <a:pt x="8729485" y="2322576"/>
                  </a:moveTo>
                  <a:lnTo>
                    <a:pt x="8628901" y="2301240"/>
                  </a:lnTo>
                  <a:lnTo>
                    <a:pt x="8625853" y="2313432"/>
                  </a:lnTo>
                  <a:lnTo>
                    <a:pt x="8726437" y="2334768"/>
                  </a:lnTo>
                  <a:lnTo>
                    <a:pt x="8729485" y="2322576"/>
                  </a:lnTo>
                  <a:close/>
                </a:path>
                <a:path w="10140950" h="3084829">
                  <a:moveTo>
                    <a:pt x="8729485" y="1813572"/>
                  </a:moveTo>
                  <a:lnTo>
                    <a:pt x="8628901" y="1792236"/>
                  </a:lnTo>
                  <a:lnTo>
                    <a:pt x="8625853" y="1804428"/>
                  </a:lnTo>
                  <a:lnTo>
                    <a:pt x="8726437" y="1825764"/>
                  </a:lnTo>
                  <a:lnTo>
                    <a:pt x="8729485" y="1813572"/>
                  </a:lnTo>
                  <a:close/>
                </a:path>
                <a:path w="10140950" h="3084829">
                  <a:moveTo>
                    <a:pt x="8729485" y="451104"/>
                  </a:moveTo>
                  <a:lnTo>
                    <a:pt x="8628901" y="429768"/>
                  </a:lnTo>
                  <a:lnTo>
                    <a:pt x="8625853" y="441960"/>
                  </a:lnTo>
                  <a:lnTo>
                    <a:pt x="8726437" y="463296"/>
                  </a:lnTo>
                  <a:lnTo>
                    <a:pt x="8729485" y="451104"/>
                  </a:lnTo>
                  <a:close/>
                </a:path>
                <a:path w="10140950" h="3084829">
                  <a:moveTo>
                    <a:pt x="8741677" y="2764536"/>
                  </a:moveTo>
                  <a:lnTo>
                    <a:pt x="8638045" y="2743200"/>
                  </a:lnTo>
                  <a:lnTo>
                    <a:pt x="8638045" y="2755392"/>
                  </a:lnTo>
                  <a:lnTo>
                    <a:pt x="8738629" y="2776728"/>
                  </a:lnTo>
                  <a:lnTo>
                    <a:pt x="8741677" y="2764536"/>
                  </a:lnTo>
                  <a:close/>
                </a:path>
                <a:path w="10140950" h="3084829">
                  <a:moveTo>
                    <a:pt x="8869693" y="2353056"/>
                  </a:moveTo>
                  <a:lnTo>
                    <a:pt x="8769109" y="2331720"/>
                  </a:lnTo>
                  <a:lnTo>
                    <a:pt x="8766061" y="2343912"/>
                  </a:lnTo>
                  <a:lnTo>
                    <a:pt x="8866645" y="2365248"/>
                  </a:lnTo>
                  <a:lnTo>
                    <a:pt x="8869693" y="2353056"/>
                  </a:lnTo>
                  <a:close/>
                </a:path>
                <a:path w="10140950" h="3084829">
                  <a:moveTo>
                    <a:pt x="8869693" y="1844052"/>
                  </a:moveTo>
                  <a:lnTo>
                    <a:pt x="8769109" y="1822716"/>
                  </a:lnTo>
                  <a:lnTo>
                    <a:pt x="8766061" y="1834908"/>
                  </a:lnTo>
                  <a:lnTo>
                    <a:pt x="8866645" y="1856244"/>
                  </a:lnTo>
                  <a:lnTo>
                    <a:pt x="8869693" y="1844052"/>
                  </a:lnTo>
                  <a:close/>
                </a:path>
                <a:path w="10140950" h="3084829">
                  <a:moveTo>
                    <a:pt x="8869693" y="481584"/>
                  </a:moveTo>
                  <a:lnTo>
                    <a:pt x="8769109" y="460248"/>
                  </a:lnTo>
                  <a:lnTo>
                    <a:pt x="8766061" y="472440"/>
                  </a:lnTo>
                  <a:lnTo>
                    <a:pt x="8866645" y="493776"/>
                  </a:lnTo>
                  <a:lnTo>
                    <a:pt x="8869693" y="481584"/>
                  </a:lnTo>
                  <a:close/>
                </a:path>
                <a:path w="10140950" h="3084829">
                  <a:moveTo>
                    <a:pt x="8881885" y="2791968"/>
                  </a:moveTo>
                  <a:lnTo>
                    <a:pt x="8778253" y="2770632"/>
                  </a:lnTo>
                  <a:lnTo>
                    <a:pt x="8778253" y="2782824"/>
                  </a:lnTo>
                  <a:lnTo>
                    <a:pt x="8878837" y="2804160"/>
                  </a:lnTo>
                  <a:lnTo>
                    <a:pt x="8881885" y="2791968"/>
                  </a:lnTo>
                  <a:close/>
                </a:path>
                <a:path w="10140950" h="3084829">
                  <a:moveTo>
                    <a:pt x="9009901" y="2383536"/>
                  </a:moveTo>
                  <a:lnTo>
                    <a:pt x="8909317" y="2359152"/>
                  </a:lnTo>
                  <a:lnTo>
                    <a:pt x="8906269" y="2371344"/>
                  </a:lnTo>
                  <a:lnTo>
                    <a:pt x="9006853" y="2395728"/>
                  </a:lnTo>
                  <a:lnTo>
                    <a:pt x="9009901" y="2383536"/>
                  </a:lnTo>
                  <a:close/>
                </a:path>
                <a:path w="10140950" h="3084829">
                  <a:moveTo>
                    <a:pt x="9009901" y="1874520"/>
                  </a:moveTo>
                  <a:lnTo>
                    <a:pt x="8909317" y="1850136"/>
                  </a:lnTo>
                  <a:lnTo>
                    <a:pt x="8906269" y="1862328"/>
                  </a:lnTo>
                  <a:lnTo>
                    <a:pt x="9006853" y="1886712"/>
                  </a:lnTo>
                  <a:lnTo>
                    <a:pt x="9009901" y="1874520"/>
                  </a:lnTo>
                  <a:close/>
                </a:path>
                <a:path w="10140950" h="3084829">
                  <a:moveTo>
                    <a:pt x="9009901" y="512064"/>
                  </a:moveTo>
                  <a:lnTo>
                    <a:pt x="8909317" y="487680"/>
                  </a:lnTo>
                  <a:lnTo>
                    <a:pt x="8906269" y="502920"/>
                  </a:lnTo>
                  <a:lnTo>
                    <a:pt x="9006853" y="524256"/>
                  </a:lnTo>
                  <a:lnTo>
                    <a:pt x="9009901" y="512064"/>
                  </a:lnTo>
                  <a:close/>
                </a:path>
                <a:path w="10140950" h="3084829">
                  <a:moveTo>
                    <a:pt x="9022093" y="2822448"/>
                  </a:moveTo>
                  <a:lnTo>
                    <a:pt x="8918461" y="2801112"/>
                  </a:lnTo>
                  <a:lnTo>
                    <a:pt x="8915413" y="2813304"/>
                  </a:lnTo>
                  <a:lnTo>
                    <a:pt x="9019045" y="2834640"/>
                  </a:lnTo>
                  <a:lnTo>
                    <a:pt x="9022093" y="2822448"/>
                  </a:lnTo>
                  <a:close/>
                </a:path>
                <a:path w="10140950" h="3084829">
                  <a:moveTo>
                    <a:pt x="9150109" y="2414016"/>
                  </a:moveTo>
                  <a:lnTo>
                    <a:pt x="9049525" y="2389632"/>
                  </a:lnTo>
                  <a:lnTo>
                    <a:pt x="9046477" y="2401824"/>
                  </a:lnTo>
                  <a:lnTo>
                    <a:pt x="9147061" y="2426208"/>
                  </a:lnTo>
                  <a:lnTo>
                    <a:pt x="9150109" y="2414016"/>
                  </a:lnTo>
                  <a:close/>
                </a:path>
                <a:path w="10140950" h="3084829">
                  <a:moveTo>
                    <a:pt x="9150109" y="1905000"/>
                  </a:moveTo>
                  <a:lnTo>
                    <a:pt x="9049525" y="1880616"/>
                  </a:lnTo>
                  <a:lnTo>
                    <a:pt x="9046477" y="1892808"/>
                  </a:lnTo>
                  <a:lnTo>
                    <a:pt x="9147061" y="1917192"/>
                  </a:lnTo>
                  <a:lnTo>
                    <a:pt x="9150109" y="1905000"/>
                  </a:lnTo>
                  <a:close/>
                </a:path>
                <a:path w="10140950" h="3084829">
                  <a:moveTo>
                    <a:pt x="9150109" y="542544"/>
                  </a:moveTo>
                  <a:lnTo>
                    <a:pt x="9049525" y="518160"/>
                  </a:lnTo>
                  <a:lnTo>
                    <a:pt x="9046477" y="533400"/>
                  </a:lnTo>
                  <a:lnTo>
                    <a:pt x="9147061" y="554736"/>
                  </a:lnTo>
                  <a:lnTo>
                    <a:pt x="9150109" y="542544"/>
                  </a:lnTo>
                  <a:close/>
                </a:path>
                <a:path w="10140950" h="3084829">
                  <a:moveTo>
                    <a:pt x="9162301" y="2852928"/>
                  </a:moveTo>
                  <a:lnTo>
                    <a:pt x="9058669" y="2831592"/>
                  </a:lnTo>
                  <a:lnTo>
                    <a:pt x="9055621" y="2843784"/>
                  </a:lnTo>
                  <a:lnTo>
                    <a:pt x="9159253" y="2865120"/>
                  </a:lnTo>
                  <a:lnTo>
                    <a:pt x="9162301" y="2852928"/>
                  </a:lnTo>
                  <a:close/>
                </a:path>
                <a:path w="10140950" h="3084829">
                  <a:moveTo>
                    <a:pt x="9290317" y="2441448"/>
                  </a:moveTo>
                  <a:lnTo>
                    <a:pt x="9189733" y="2420112"/>
                  </a:lnTo>
                  <a:lnTo>
                    <a:pt x="9186685" y="2432304"/>
                  </a:lnTo>
                  <a:lnTo>
                    <a:pt x="9287269" y="2456688"/>
                  </a:lnTo>
                  <a:lnTo>
                    <a:pt x="9290317" y="2441448"/>
                  </a:lnTo>
                  <a:close/>
                </a:path>
                <a:path w="10140950" h="3084829">
                  <a:moveTo>
                    <a:pt x="9290317" y="1932432"/>
                  </a:moveTo>
                  <a:lnTo>
                    <a:pt x="9189733" y="1911096"/>
                  </a:lnTo>
                  <a:lnTo>
                    <a:pt x="9186685" y="1923288"/>
                  </a:lnTo>
                  <a:lnTo>
                    <a:pt x="9287269" y="1947672"/>
                  </a:lnTo>
                  <a:lnTo>
                    <a:pt x="9290317" y="1932432"/>
                  </a:lnTo>
                  <a:close/>
                </a:path>
                <a:path w="10140950" h="3084829">
                  <a:moveTo>
                    <a:pt x="9290317" y="573024"/>
                  </a:moveTo>
                  <a:lnTo>
                    <a:pt x="9189733" y="548640"/>
                  </a:lnTo>
                  <a:lnTo>
                    <a:pt x="9186685" y="563880"/>
                  </a:lnTo>
                  <a:lnTo>
                    <a:pt x="9287269" y="585216"/>
                  </a:lnTo>
                  <a:lnTo>
                    <a:pt x="9290317" y="573024"/>
                  </a:lnTo>
                  <a:close/>
                </a:path>
                <a:path w="10140950" h="3084829">
                  <a:moveTo>
                    <a:pt x="9302509" y="2883408"/>
                  </a:moveTo>
                  <a:lnTo>
                    <a:pt x="9198877" y="2862072"/>
                  </a:lnTo>
                  <a:lnTo>
                    <a:pt x="9195829" y="2874264"/>
                  </a:lnTo>
                  <a:lnTo>
                    <a:pt x="9299461" y="2895600"/>
                  </a:lnTo>
                  <a:lnTo>
                    <a:pt x="9302509" y="2883408"/>
                  </a:lnTo>
                  <a:close/>
                </a:path>
                <a:path w="10140950" h="3084829">
                  <a:moveTo>
                    <a:pt x="9430525" y="2471928"/>
                  </a:moveTo>
                  <a:lnTo>
                    <a:pt x="9326893" y="2450592"/>
                  </a:lnTo>
                  <a:lnTo>
                    <a:pt x="9326893" y="2462784"/>
                  </a:lnTo>
                  <a:lnTo>
                    <a:pt x="9427477" y="2487168"/>
                  </a:lnTo>
                  <a:lnTo>
                    <a:pt x="9430525" y="2471928"/>
                  </a:lnTo>
                  <a:close/>
                </a:path>
                <a:path w="10140950" h="3084829">
                  <a:moveTo>
                    <a:pt x="9430525" y="1962912"/>
                  </a:moveTo>
                  <a:lnTo>
                    <a:pt x="9326893" y="1941576"/>
                  </a:lnTo>
                  <a:lnTo>
                    <a:pt x="9326893" y="1953768"/>
                  </a:lnTo>
                  <a:lnTo>
                    <a:pt x="9427477" y="1978152"/>
                  </a:lnTo>
                  <a:lnTo>
                    <a:pt x="9430525" y="1962912"/>
                  </a:lnTo>
                  <a:close/>
                </a:path>
                <a:path w="10140950" h="3084829">
                  <a:moveTo>
                    <a:pt x="9430525" y="603504"/>
                  </a:moveTo>
                  <a:lnTo>
                    <a:pt x="9326893" y="579120"/>
                  </a:lnTo>
                  <a:lnTo>
                    <a:pt x="9326893" y="591312"/>
                  </a:lnTo>
                  <a:lnTo>
                    <a:pt x="9427477" y="615696"/>
                  </a:lnTo>
                  <a:lnTo>
                    <a:pt x="9430525" y="603504"/>
                  </a:lnTo>
                  <a:close/>
                </a:path>
                <a:path w="10140950" h="3084829">
                  <a:moveTo>
                    <a:pt x="9439669" y="2913888"/>
                  </a:moveTo>
                  <a:lnTo>
                    <a:pt x="9339085" y="2892552"/>
                  </a:lnTo>
                  <a:lnTo>
                    <a:pt x="9336037" y="2904744"/>
                  </a:lnTo>
                  <a:lnTo>
                    <a:pt x="9436621" y="2926080"/>
                  </a:lnTo>
                  <a:lnTo>
                    <a:pt x="9439669" y="2913888"/>
                  </a:lnTo>
                  <a:close/>
                </a:path>
                <a:path w="10140950" h="3084829">
                  <a:moveTo>
                    <a:pt x="9570733" y="2502408"/>
                  </a:moveTo>
                  <a:lnTo>
                    <a:pt x="9506725" y="2490216"/>
                  </a:lnTo>
                  <a:lnTo>
                    <a:pt x="9467101" y="2481072"/>
                  </a:lnTo>
                  <a:lnTo>
                    <a:pt x="9464053" y="2493264"/>
                  </a:lnTo>
                  <a:lnTo>
                    <a:pt x="9567685" y="2517648"/>
                  </a:lnTo>
                  <a:lnTo>
                    <a:pt x="9570733" y="2502408"/>
                  </a:lnTo>
                  <a:close/>
                </a:path>
                <a:path w="10140950" h="3084829">
                  <a:moveTo>
                    <a:pt x="9570733" y="1996440"/>
                  </a:moveTo>
                  <a:lnTo>
                    <a:pt x="9467101" y="1972056"/>
                  </a:lnTo>
                  <a:lnTo>
                    <a:pt x="9464053" y="1984248"/>
                  </a:lnTo>
                  <a:lnTo>
                    <a:pt x="9567685" y="2008632"/>
                  </a:lnTo>
                  <a:lnTo>
                    <a:pt x="9570733" y="1996440"/>
                  </a:lnTo>
                  <a:close/>
                </a:path>
                <a:path w="10140950" h="3084829">
                  <a:moveTo>
                    <a:pt x="9570733" y="633984"/>
                  </a:moveTo>
                  <a:lnTo>
                    <a:pt x="9467101" y="609600"/>
                  </a:lnTo>
                  <a:lnTo>
                    <a:pt x="9464053" y="621792"/>
                  </a:lnTo>
                  <a:lnTo>
                    <a:pt x="9567685" y="646176"/>
                  </a:lnTo>
                  <a:lnTo>
                    <a:pt x="9570733" y="633984"/>
                  </a:lnTo>
                  <a:close/>
                </a:path>
                <a:path w="10140950" h="3084829">
                  <a:moveTo>
                    <a:pt x="9579877" y="2944368"/>
                  </a:moveTo>
                  <a:lnTo>
                    <a:pt x="9518917" y="2932176"/>
                  </a:lnTo>
                  <a:lnTo>
                    <a:pt x="9479293" y="2923032"/>
                  </a:lnTo>
                  <a:lnTo>
                    <a:pt x="9476245" y="2935224"/>
                  </a:lnTo>
                  <a:lnTo>
                    <a:pt x="9515869" y="2944368"/>
                  </a:lnTo>
                  <a:lnTo>
                    <a:pt x="9576829" y="2956560"/>
                  </a:lnTo>
                  <a:lnTo>
                    <a:pt x="9579877" y="2944368"/>
                  </a:lnTo>
                  <a:close/>
                </a:path>
                <a:path w="10140950" h="3084829">
                  <a:moveTo>
                    <a:pt x="9710941" y="2535936"/>
                  </a:moveTo>
                  <a:lnTo>
                    <a:pt x="9607309" y="2511552"/>
                  </a:lnTo>
                  <a:lnTo>
                    <a:pt x="9604261" y="2523744"/>
                  </a:lnTo>
                  <a:lnTo>
                    <a:pt x="9707893" y="2548128"/>
                  </a:lnTo>
                  <a:lnTo>
                    <a:pt x="9710941" y="2535936"/>
                  </a:lnTo>
                  <a:close/>
                </a:path>
                <a:path w="10140950" h="3084829">
                  <a:moveTo>
                    <a:pt x="9710941" y="2026920"/>
                  </a:moveTo>
                  <a:lnTo>
                    <a:pt x="9607309" y="2002536"/>
                  </a:lnTo>
                  <a:lnTo>
                    <a:pt x="9604261" y="2014728"/>
                  </a:lnTo>
                  <a:lnTo>
                    <a:pt x="9707893" y="2039112"/>
                  </a:lnTo>
                  <a:lnTo>
                    <a:pt x="9710941" y="2026920"/>
                  </a:lnTo>
                  <a:close/>
                </a:path>
                <a:path w="10140950" h="3084829">
                  <a:moveTo>
                    <a:pt x="9710941" y="664464"/>
                  </a:moveTo>
                  <a:lnTo>
                    <a:pt x="9607309" y="640080"/>
                  </a:lnTo>
                  <a:lnTo>
                    <a:pt x="9604261" y="655320"/>
                  </a:lnTo>
                  <a:lnTo>
                    <a:pt x="9707893" y="676656"/>
                  </a:lnTo>
                  <a:lnTo>
                    <a:pt x="9710941" y="664464"/>
                  </a:lnTo>
                  <a:close/>
                </a:path>
                <a:path w="10140950" h="3084829">
                  <a:moveTo>
                    <a:pt x="9720085" y="2974848"/>
                  </a:moveTo>
                  <a:lnTo>
                    <a:pt x="9619501" y="2953512"/>
                  </a:lnTo>
                  <a:lnTo>
                    <a:pt x="9616453" y="2965704"/>
                  </a:lnTo>
                  <a:lnTo>
                    <a:pt x="9717037" y="2990088"/>
                  </a:lnTo>
                  <a:lnTo>
                    <a:pt x="9720085" y="2974848"/>
                  </a:lnTo>
                  <a:close/>
                </a:path>
                <a:path w="10140950" h="3084829">
                  <a:moveTo>
                    <a:pt x="9848101" y="2566416"/>
                  </a:moveTo>
                  <a:lnTo>
                    <a:pt x="9747517" y="2545080"/>
                  </a:lnTo>
                  <a:lnTo>
                    <a:pt x="9744469" y="2557272"/>
                  </a:lnTo>
                  <a:lnTo>
                    <a:pt x="9845053" y="2578608"/>
                  </a:lnTo>
                  <a:lnTo>
                    <a:pt x="9848101" y="2566416"/>
                  </a:lnTo>
                  <a:close/>
                </a:path>
                <a:path w="10140950" h="3084829">
                  <a:moveTo>
                    <a:pt x="9848101" y="2057400"/>
                  </a:moveTo>
                  <a:lnTo>
                    <a:pt x="9747517" y="2036064"/>
                  </a:lnTo>
                  <a:lnTo>
                    <a:pt x="9744469" y="2048256"/>
                  </a:lnTo>
                  <a:lnTo>
                    <a:pt x="9845053" y="2069592"/>
                  </a:lnTo>
                  <a:lnTo>
                    <a:pt x="9848101" y="2057400"/>
                  </a:lnTo>
                  <a:close/>
                </a:path>
                <a:path w="10140950" h="3084829">
                  <a:moveTo>
                    <a:pt x="9848101" y="694944"/>
                  </a:moveTo>
                  <a:lnTo>
                    <a:pt x="9747517" y="673608"/>
                  </a:lnTo>
                  <a:lnTo>
                    <a:pt x="9744469" y="685800"/>
                  </a:lnTo>
                  <a:lnTo>
                    <a:pt x="9845053" y="707136"/>
                  </a:lnTo>
                  <a:lnTo>
                    <a:pt x="9848101" y="694944"/>
                  </a:lnTo>
                  <a:close/>
                </a:path>
                <a:path w="10140950" h="3084829">
                  <a:moveTo>
                    <a:pt x="9860293" y="3008376"/>
                  </a:moveTo>
                  <a:lnTo>
                    <a:pt x="9759709" y="2983992"/>
                  </a:lnTo>
                  <a:lnTo>
                    <a:pt x="9756661" y="2996184"/>
                  </a:lnTo>
                  <a:lnTo>
                    <a:pt x="9857245" y="3020568"/>
                  </a:lnTo>
                  <a:lnTo>
                    <a:pt x="9860293" y="3008376"/>
                  </a:lnTo>
                  <a:close/>
                </a:path>
                <a:path w="10140950" h="3084829">
                  <a:moveTo>
                    <a:pt x="9988309" y="2596896"/>
                  </a:moveTo>
                  <a:lnTo>
                    <a:pt x="9887725" y="2575560"/>
                  </a:lnTo>
                  <a:lnTo>
                    <a:pt x="9884677" y="2587752"/>
                  </a:lnTo>
                  <a:lnTo>
                    <a:pt x="9985261" y="2609088"/>
                  </a:lnTo>
                  <a:lnTo>
                    <a:pt x="9988309" y="2596896"/>
                  </a:lnTo>
                  <a:close/>
                </a:path>
                <a:path w="10140950" h="3084829">
                  <a:moveTo>
                    <a:pt x="9988309" y="2087880"/>
                  </a:moveTo>
                  <a:lnTo>
                    <a:pt x="9887725" y="2066544"/>
                  </a:lnTo>
                  <a:lnTo>
                    <a:pt x="9884677" y="2078736"/>
                  </a:lnTo>
                  <a:lnTo>
                    <a:pt x="9985261" y="2100072"/>
                  </a:lnTo>
                  <a:lnTo>
                    <a:pt x="9988309" y="2087880"/>
                  </a:lnTo>
                  <a:close/>
                </a:path>
                <a:path w="10140950" h="3084829">
                  <a:moveTo>
                    <a:pt x="9988309" y="725424"/>
                  </a:moveTo>
                  <a:lnTo>
                    <a:pt x="9887725" y="704088"/>
                  </a:lnTo>
                  <a:lnTo>
                    <a:pt x="9884677" y="716280"/>
                  </a:lnTo>
                  <a:lnTo>
                    <a:pt x="9985261" y="740664"/>
                  </a:lnTo>
                  <a:lnTo>
                    <a:pt x="9988309" y="725424"/>
                  </a:lnTo>
                  <a:close/>
                </a:path>
                <a:path w="10140950" h="3084829">
                  <a:moveTo>
                    <a:pt x="10000501" y="3038856"/>
                  </a:moveTo>
                  <a:lnTo>
                    <a:pt x="9896869" y="3014472"/>
                  </a:lnTo>
                  <a:lnTo>
                    <a:pt x="9893821" y="3029712"/>
                  </a:lnTo>
                  <a:lnTo>
                    <a:pt x="9997453" y="3051048"/>
                  </a:lnTo>
                  <a:lnTo>
                    <a:pt x="10000501" y="3038856"/>
                  </a:lnTo>
                  <a:close/>
                </a:path>
                <a:path w="10140950" h="3084829">
                  <a:moveTo>
                    <a:pt x="10128517" y="2630424"/>
                  </a:moveTo>
                  <a:lnTo>
                    <a:pt x="10027933" y="2606040"/>
                  </a:lnTo>
                  <a:lnTo>
                    <a:pt x="10024885" y="2618232"/>
                  </a:lnTo>
                  <a:lnTo>
                    <a:pt x="10125469" y="2642616"/>
                  </a:lnTo>
                  <a:lnTo>
                    <a:pt x="10128517" y="2630424"/>
                  </a:lnTo>
                  <a:close/>
                </a:path>
                <a:path w="10140950" h="3084829">
                  <a:moveTo>
                    <a:pt x="10128517" y="2121408"/>
                  </a:moveTo>
                  <a:lnTo>
                    <a:pt x="10027933" y="2097024"/>
                  </a:lnTo>
                  <a:lnTo>
                    <a:pt x="10024885" y="2109216"/>
                  </a:lnTo>
                  <a:lnTo>
                    <a:pt x="10125469" y="2133600"/>
                  </a:lnTo>
                  <a:lnTo>
                    <a:pt x="10128517" y="2121408"/>
                  </a:lnTo>
                  <a:close/>
                </a:path>
                <a:path w="10140950" h="3084829">
                  <a:moveTo>
                    <a:pt x="10128517" y="758952"/>
                  </a:moveTo>
                  <a:lnTo>
                    <a:pt x="10027933" y="734568"/>
                  </a:lnTo>
                  <a:lnTo>
                    <a:pt x="10024885" y="746760"/>
                  </a:lnTo>
                  <a:lnTo>
                    <a:pt x="10125469" y="771144"/>
                  </a:lnTo>
                  <a:lnTo>
                    <a:pt x="10128517" y="758952"/>
                  </a:lnTo>
                  <a:close/>
                </a:path>
                <a:path w="10140950" h="3084829">
                  <a:moveTo>
                    <a:pt x="10140709" y="3069336"/>
                  </a:moveTo>
                  <a:lnTo>
                    <a:pt x="10037077" y="3048000"/>
                  </a:lnTo>
                  <a:lnTo>
                    <a:pt x="10034029" y="3060192"/>
                  </a:lnTo>
                  <a:lnTo>
                    <a:pt x="10137661" y="3081528"/>
                  </a:lnTo>
                  <a:lnTo>
                    <a:pt x="10140709" y="3069336"/>
                  </a:lnTo>
                  <a:close/>
                </a:path>
              </a:pathLst>
            </a:custGeom>
            <a:solidFill>
              <a:srgbClr val="F1F1F1"/>
            </a:solidFill>
          </p:spPr>
          <p:txBody>
            <a:bodyPr wrap="square" lIns="0" tIns="0" rIns="0" bIns="0" rtlCol="0"/>
            <a:lstStyle/>
            <a:p>
              <a:endParaRPr/>
            </a:p>
          </p:txBody>
        </p:sp>
      </p:grpSp>
      <p:sp>
        <p:nvSpPr>
          <p:cNvPr id="86" name="object 10">
            <a:extLst>
              <a:ext uri="{FF2B5EF4-FFF2-40B4-BE49-F238E27FC236}">
                <a16:creationId xmlns:a16="http://schemas.microsoft.com/office/drawing/2014/main" id="{B6ABE96F-C85F-4AF2-B65A-807FEF8B25F9}"/>
              </a:ext>
            </a:extLst>
          </p:cNvPr>
          <p:cNvSpPr txBox="1"/>
          <p:nvPr/>
        </p:nvSpPr>
        <p:spPr>
          <a:xfrm>
            <a:off x="10467721" y="2462022"/>
            <a:ext cx="574040" cy="245110"/>
          </a:xfrm>
          <a:prstGeom prst="rect">
            <a:avLst/>
          </a:prstGeom>
        </p:spPr>
        <p:txBody>
          <a:bodyPr vert="horz" wrap="square" lIns="0" tIns="11430" rIns="0" bIns="0" rtlCol="0">
            <a:spAutoFit/>
          </a:bodyPr>
          <a:lstStyle/>
          <a:p>
            <a:pPr marL="12700">
              <a:lnSpc>
                <a:spcPct val="100000"/>
              </a:lnSpc>
              <a:spcBef>
                <a:spcPts val="90"/>
              </a:spcBef>
            </a:pPr>
            <a:r>
              <a:rPr sz="1450" b="1" spc="-35" dirty="0">
                <a:solidFill>
                  <a:srgbClr val="FFFFFF"/>
                </a:solidFill>
                <a:latin typeface="Meiryo UI"/>
                <a:cs typeface="Meiryo UI"/>
              </a:rPr>
              <a:t>成層圏</a:t>
            </a:r>
            <a:endParaRPr sz="1450">
              <a:latin typeface="Meiryo UI"/>
              <a:cs typeface="Meiryo UI"/>
            </a:endParaRPr>
          </a:p>
        </p:txBody>
      </p:sp>
      <p:sp>
        <p:nvSpPr>
          <p:cNvPr id="87" name="object 11">
            <a:extLst>
              <a:ext uri="{FF2B5EF4-FFF2-40B4-BE49-F238E27FC236}">
                <a16:creationId xmlns:a16="http://schemas.microsoft.com/office/drawing/2014/main" id="{C7D3B0F0-AA77-4F3A-AF0F-0AB068777D2D}"/>
              </a:ext>
            </a:extLst>
          </p:cNvPr>
          <p:cNvSpPr txBox="1"/>
          <p:nvPr/>
        </p:nvSpPr>
        <p:spPr>
          <a:xfrm>
            <a:off x="10467721" y="3861054"/>
            <a:ext cx="574040" cy="245110"/>
          </a:xfrm>
          <a:prstGeom prst="rect">
            <a:avLst/>
          </a:prstGeom>
        </p:spPr>
        <p:txBody>
          <a:bodyPr vert="horz" wrap="square" lIns="0" tIns="11430" rIns="0" bIns="0" rtlCol="0">
            <a:spAutoFit/>
          </a:bodyPr>
          <a:lstStyle/>
          <a:p>
            <a:pPr marL="12700">
              <a:lnSpc>
                <a:spcPct val="100000"/>
              </a:lnSpc>
              <a:spcBef>
                <a:spcPts val="90"/>
              </a:spcBef>
            </a:pPr>
            <a:r>
              <a:rPr sz="1450" b="1" spc="-35" dirty="0">
                <a:solidFill>
                  <a:srgbClr val="FFFFFF"/>
                </a:solidFill>
                <a:latin typeface="Meiryo UI"/>
                <a:cs typeface="Meiryo UI"/>
              </a:rPr>
              <a:t>対流圏</a:t>
            </a:r>
            <a:endParaRPr sz="1450">
              <a:latin typeface="Meiryo UI"/>
              <a:cs typeface="Meiryo UI"/>
            </a:endParaRPr>
          </a:p>
        </p:txBody>
      </p:sp>
      <p:grpSp>
        <p:nvGrpSpPr>
          <p:cNvPr id="88" name="object 12">
            <a:extLst>
              <a:ext uri="{FF2B5EF4-FFF2-40B4-BE49-F238E27FC236}">
                <a16:creationId xmlns:a16="http://schemas.microsoft.com/office/drawing/2014/main" id="{71D6AB65-CB5D-452A-AF86-459FDBA770E5}"/>
              </a:ext>
            </a:extLst>
          </p:cNvPr>
          <p:cNvGrpSpPr/>
          <p:nvPr/>
        </p:nvGrpSpPr>
        <p:grpSpPr>
          <a:xfrm>
            <a:off x="5420740" y="2157730"/>
            <a:ext cx="3027045" cy="4439920"/>
            <a:chOff x="4669535" y="2849435"/>
            <a:chExt cx="3027045" cy="4439920"/>
          </a:xfrm>
        </p:grpSpPr>
        <p:pic>
          <p:nvPicPr>
            <p:cNvPr id="89" name="object 13">
              <a:extLst>
                <a:ext uri="{FF2B5EF4-FFF2-40B4-BE49-F238E27FC236}">
                  <a16:creationId xmlns:a16="http://schemas.microsoft.com/office/drawing/2014/main" id="{086B102D-FC0C-436D-A4B6-5B14AF5D1455}"/>
                </a:ext>
              </a:extLst>
            </p:cNvPr>
            <p:cNvPicPr/>
            <p:nvPr/>
          </p:nvPicPr>
          <p:blipFill>
            <a:blip r:embed="rId4" cstate="print"/>
            <a:stretch>
              <a:fillRect/>
            </a:stretch>
          </p:blipFill>
          <p:spPr>
            <a:xfrm>
              <a:off x="4669535" y="2849435"/>
              <a:ext cx="3026664" cy="1255776"/>
            </a:xfrm>
            <a:prstGeom prst="rect">
              <a:avLst/>
            </a:prstGeom>
          </p:spPr>
        </p:pic>
        <p:sp>
          <p:nvSpPr>
            <p:cNvPr id="90" name="object 14">
              <a:extLst>
                <a:ext uri="{FF2B5EF4-FFF2-40B4-BE49-F238E27FC236}">
                  <a16:creationId xmlns:a16="http://schemas.microsoft.com/office/drawing/2014/main" id="{4D519C2F-6036-4FEA-920D-CDECD338FCDC}"/>
                </a:ext>
              </a:extLst>
            </p:cNvPr>
            <p:cNvSpPr/>
            <p:nvPr/>
          </p:nvSpPr>
          <p:spPr>
            <a:xfrm>
              <a:off x="5864351" y="6339395"/>
              <a:ext cx="1780539" cy="944880"/>
            </a:xfrm>
            <a:custGeom>
              <a:avLst/>
              <a:gdLst/>
              <a:ahLst/>
              <a:cxnLst/>
              <a:rect l="l" t="t" r="r" b="b"/>
              <a:pathLst>
                <a:path w="1780540" h="944879">
                  <a:moveTo>
                    <a:pt x="1780032" y="0"/>
                  </a:moveTo>
                  <a:lnTo>
                    <a:pt x="978408" y="0"/>
                  </a:lnTo>
                  <a:lnTo>
                    <a:pt x="0" y="944880"/>
                  </a:lnTo>
                  <a:lnTo>
                    <a:pt x="801624" y="944880"/>
                  </a:lnTo>
                  <a:lnTo>
                    <a:pt x="1780032" y="0"/>
                  </a:lnTo>
                  <a:close/>
                </a:path>
              </a:pathLst>
            </a:custGeom>
            <a:solidFill>
              <a:srgbClr val="D8D8D8"/>
            </a:solidFill>
          </p:spPr>
          <p:txBody>
            <a:bodyPr wrap="square" lIns="0" tIns="0" rIns="0" bIns="0" rtlCol="0"/>
            <a:lstStyle/>
            <a:p>
              <a:endParaRPr/>
            </a:p>
          </p:txBody>
        </p:sp>
        <p:sp>
          <p:nvSpPr>
            <p:cNvPr id="91" name="object 15">
              <a:extLst>
                <a:ext uri="{FF2B5EF4-FFF2-40B4-BE49-F238E27FC236}">
                  <a16:creationId xmlns:a16="http://schemas.microsoft.com/office/drawing/2014/main" id="{3DE12C1E-DD89-4C71-8865-8D45E42C0A61}"/>
                </a:ext>
              </a:extLst>
            </p:cNvPr>
            <p:cNvSpPr/>
            <p:nvPr/>
          </p:nvSpPr>
          <p:spPr>
            <a:xfrm>
              <a:off x="5864351" y="6339395"/>
              <a:ext cx="1780539" cy="944880"/>
            </a:xfrm>
            <a:custGeom>
              <a:avLst/>
              <a:gdLst/>
              <a:ahLst/>
              <a:cxnLst/>
              <a:rect l="l" t="t" r="r" b="b"/>
              <a:pathLst>
                <a:path w="1780540" h="944879">
                  <a:moveTo>
                    <a:pt x="0" y="944880"/>
                  </a:moveTo>
                  <a:lnTo>
                    <a:pt x="978408" y="0"/>
                  </a:lnTo>
                  <a:lnTo>
                    <a:pt x="1780032" y="0"/>
                  </a:lnTo>
                  <a:lnTo>
                    <a:pt x="801624" y="944880"/>
                  </a:lnTo>
                  <a:lnTo>
                    <a:pt x="0" y="944880"/>
                  </a:lnTo>
                  <a:close/>
                </a:path>
              </a:pathLst>
            </a:custGeom>
            <a:ln w="9144">
              <a:solidFill>
                <a:srgbClr val="A5A5A5"/>
              </a:solidFill>
            </a:ln>
          </p:spPr>
          <p:txBody>
            <a:bodyPr wrap="square" lIns="0" tIns="0" rIns="0" bIns="0" rtlCol="0"/>
            <a:lstStyle/>
            <a:p>
              <a:endParaRPr/>
            </a:p>
          </p:txBody>
        </p:sp>
        <p:sp>
          <p:nvSpPr>
            <p:cNvPr id="92" name="object 16">
              <a:extLst>
                <a:ext uri="{FF2B5EF4-FFF2-40B4-BE49-F238E27FC236}">
                  <a16:creationId xmlns:a16="http://schemas.microsoft.com/office/drawing/2014/main" id="{A75CC2FF-B1A3-4E93-B0F4-597FA9547238}"/>
                </a:ext>
              </a:extLst>
            </p:cNvPr>
            <p:cNvSpPr/>
            <p:nvPr/>
          </p:nvSpPr>
          <p:spPr>
            <a:xfrm>
              <a:off x="5934455" y="6357683"/>
              <a:ext cx="1633855" cy="899160"/>
            </a:xfrm>
            <a:custGeom>
              <a:avLst/>
              <a:gdLst/>
              <a:ahLst/>
              <a:cxnLst/>
              <a:rect l="l" t="t" r="r" b="b"/>
              <a:pathLst>
                <a:path w="1633854" h="899159">
                  <a:moveTo>
                    <a:pt x="1633727" y="0"/>
                  </a:moveTo>
                  <a:lnTo>
                    <a:pt x="932688" y="0"/>
                  </a:lnTo>
                  <a:lnTo>
                    <a:pt x="0" y="899159"/>
                  </a:lnTo>
                  <a:lnTo>
                    <a:pt x="697992" y="899159"/>
                  </a:lnTo>
                  <a:lnTo>
                    <a:pt x="1633727" y="0"/>
                  </a:lnTo>
                  <a:close/>
                </a:path>
              </a:pathLst>
            </a:custGeom>
            <a:solidFill>
              <a:srgbClr val="D8D8D8"/>
            </a:solidFill>
          </p:spPr>
          <p:txBody>
            <a:bodyPr wrap="square" lIns="0" tIns="0" rIns="0" bIns="0" rtlCol="0"/>
            <a:lstStyle/>
            <a:p>
              <a:endParaRPr/>
            </a:p>
          </p:txBody>
        </p:sp>
        <p:sp>
          <p:nvSpPr>
            <p:cNvPr id="93" name="object 17">
              <a:extLst>
                <a:ext uri="{FF2B5EF4-FFF2-40B4-BE49-F238E27FC236}">
                  <a16:creationId xmlns:a16="http://schemas.microsoft.com/office/drawing/2014/main" id="{0C9184DA-11D2-4AC1-9417-0FA384664A21}"/>
                </a:ext>
              </a:extLst>
            </p:cNvPr>
            <p:cNvSpPr/>
            <p:nvPr/>
          </p:nvSpPr>
          <p:spPr>
            <a:xfrm>
              <a:off x="5934455" y="6357683"/>
              <a:ext cx="1633855" cy="899160"/>
            </a:xfrm>
            <a:custGeom>
              <a:avLst/>
              <a:gdLst/>
              <a:ahLst/>
              <a:cxnLst/>
              <a:rect l="l" t="t" r="r" b="b"/>
              <a:pathLst>
                <a:path w="1633854" h="899159">
                  <a:moveTo>
                    <a:pt x="0" y="899159"/>
                  </a:moveTo>
                  <a:lnTo>
                    <a:pt x="932688" y="0"/>
                  </a:lnTo>
                  <a:lnTo>
                    <a:pt x="1633727" y="0"/>
                  </a:lnTo>
                  <a:lnTo>
                    <a:pt x="697992" y="899159"/>
                  </a:lnTo>
                  <a:lnTo>
                    <a:pt x="0" y="899159"/>
                  </a:lnTo>
                  <a:close/>
                </a:path>
              </a:pathLst>
            </a:custGeom>
            <a:ln w="9144">
              <a:solidFill>
                <a:srgbClr val="FFFFFF"/>
              </a:solidFill>
            </a:ln>
          </p:spPr>
          <p:txBody>
            <a:bodyPr wrap="square" lIns="0" tIns="0" rIns="0" bIns="0" rtlCol="0"/>
            <a:lstStyle/>
            <a:p>
              <a:endParaRPr/>
            </a:p>
          </p:txBody>
        </p:sp>
        <p:sp>
          <p:nvSpPr>
            <p:cNvPr id="94" name="object 18">
              <a:extLst>
                <a:ext uri="{FF2B5EF4-FFF2-40B4-BE49-F238E27FC236}">
                  <a16:creationId xmlns:a16="http://schemas.microsoft.com/office/drawing/2014/main" id="{183DD2A0-4E21-436E-BE7A-09311FC20B45}"/>
                </a:ext>
              </a:extLst>
            </p:cNvPr>
            <p:cNvSpPr/>
            <p:nvPr/>
          </p:nvSpPr>
          <p:spPr>
            <a:xfrm>
              <a:off x="6278880" y="6354635"/>
              <a:ext cx="1216660" cy="908685"/>
            </a:xfrm>
            <a:custGeom>
              <a:avLst/>
              <a:gdLst/>
              <a:ahLst/>
              <a:cxnLst/>
              <a:rect l="l" t="t" r="r" b="b"/>
              <a:pathLst>
                <a:path w="1216659" h="908684">
                  <a:moveTo>
                    <a:pt x="15240" y="902208"/>
                  </a:moveTo>
                  <a:lnTo>
                    <a:pt x="6096" y="893064"/>
                  </a:lnTo>
                  <a:lnTo>
                    <a:pt x="0" y="899160"/>
                  </a:lnTo>
                  <a:lnTo>
                    <a:pt x="9144" y="908304"/>
                  </a:lnTo>
                  <a:lnTo>
                    <a:pt x="15240" y="902208"/>
                  </a:lnTo>
                  <a:close/>
                </a:path>
                <a:path w="1216659" h="908684">
                  <a:moveTo>
                    <a:pt x="91440" y="826020"/>
                  </a:moveTo>
                  <a:lnTo>
                    <a:pt x="85344" y="819912"/>
                  </a:lnTo>
                  <a:lnTo>
                    <a:pt x="27432" y="874776"/>
                  </a:lnTo>
                  <a:lnTo>
                    <a:pt x="36576" y="880872"/>
                  </a:lnTo>
                  <a:lnTo>
                    <a:pt x="91440" y="826020"/>
                  </a:lnTo>
                  <a:close/>
                </a:path>
                <a:path w="1216659" h="908684">
                  <a:moveTo>
                    <a:pt x="167640" y="752856"/>
                  </a:moveTo>
                  <a:lnTo>
                    <a:pt x="161544" y="743712"/>
                  </a:lnTo>
                  <a:lnTo>
                    <a:pt x="106680" y="798576"/>
                  </a:lnTo>
                  <a:lnTo>
                    <a:pt x="112776" y="807720"/>
                  </a:lnTo>
                  <a:lnTo>
                    <a:pt x="167640" y="752856"/>
                  </a:lnTo>
                  <a:close/>
                </a:path>
                <a:path w="1216659" h="908684">
                  <a:moveTo>
                    <a:pt x="222504" y="630936"/>
                  </a:moveTo>
                  <a:lnTo>
                    <a:pt x="210312" y="630936"/>
                  </a:lnTo>
                  <a:lnTo>
                    <a:pt x="109728" y="725424"/>
                  </a:lnTo>
                  <a:lnTo>
                    <a:pt x="124968" y="725424"/>
                  </a:lnTo>
                  <a:lnTo>
                    <a:pt x="222504" y="630936"/>
                  </a:lnTo>
                  <a:close/>
                </a:path>
                <a:path w="1216659" h="908684">
                  <a:moveTo>
                    <a:pt x="246888" y="676656"/>
                  </a:moveTo>
                  <a:lnTo>
                    <a:pt x="240792" y="670560"/>
                  </a:lnTo>
                  <a:lnTo>
                    <a:pt x="182880" y="725424"/>
                  </a:lnTo>
                  <a:lnTo>
                    <a:pt x="188976" y="731520"/>
                  </a:lnTo>
                  <a:lnTo>
                    <a:pt x="246888" y="676656"/>
                  </a:lnTo>
                  <a:close/>
                </a:path>
                <a:path w="1216659" h="908684">
                  <a:moveTo>
                    <a:pt x="323088" y="603504"/>
                  </a:moveTo>
                  <a:lnTo>
                    <a:pt x="316992" y="597408"/>
                  </a:lnTo>
                  <a:lnTo>
                    <a:pt x="262128" y="649224"/>
                  </a:lnTo>
                  <a:lnTo>
                    <a:pt x="268224" y="658368"/>
                  </a:lnTo>
                  <a:lnTo>
                    <a:pt x="323088" y="603504"/>
                  </a:lnTo>
                  <a:close/>
                </a:path>
                <a:path w="1216659" h="908684">
                  <a:moveTo>
                    <a:pt x="362712" y="630936"/>
                  </a:moveTo>
                  <a:lnTo>
                    <a:pt x="347472" y="630936"/>
                  </a:lnTo>
                  <a:lnTo>
                    <a:pt x="249936" y="725424"/>
                  </a:lnTo>
                  <a:lnTo>
                    <a:pt x="265176" y="725424"/>
                  </a:lnTo>
                  <a:lnTo>
                    <a:pt x="362712" y="630936"/>
                  </a:lnTo>
                  <a:close/>
                </a:path>
                <a:path w="1216659" h="908684">
                  <a:moveTo>
                    <a:pt x="402336" y="530352"/>
                  </a:moveTo>
                  <a:lnTo>
                    <a:pt x="393192" y="521208"/>
                  </a:lnTo>
                  <a:lnTo>
                    <a:pt x="338328" y="576072"/>
                  </a:lnTo>
                  <a:lnTo>
                    <a:pt x="344424" y="582168"/>
                  </a:lnTo>
                  <a:lnTo>
                    <a:pt x="402336" y="530352"/>
                  </a:lnTo>
                  <a:close/>
                </a:path>
                <a:path w="1216659" h="908684">
                  <a:moveTo>
                    <a:pt x="478536" y="454152"/>
                  </a:moveTo>
                  <a:lnTo>
                    <a:pt x="472440" y="448056"/>
                  </a:lnTo>
                  <a:lnTo>
                    <a:pt x="414528" y="502920"/>
                  </a:lnTo>
                  <a:lnTo>
                    <a:pt x="420624" y="509016"/>
                  </a:lnTo>
                  <a:lnTo>
                    <a:pt x="478536" y="454152"/>
                  </a:lnTo>
                  <a:close/>
                </a:path>
                <a:path w="1216659" h="908684">
                  <a:moveTo>
                    <a:pt x="527304" y="338328"/>
                  </a:moveTo>
                  <a:lnTo>
                    <a:pt x="512064" y="338328"/>
                  </a:lnTo>
                  <a:lnTo>
                    <a:pt x="414528" y="429768"/>
                  </a:lnTo>
                  <a:lnTo>
                    <a:pt x="429768" y="429768"/>
                  </a:lnTo>
                  <a:lnTo>
                    <a:pt x="527304" y="338328"/>
                  </a:lnTo>
                  <a:close/>
                </a:path>
                <a:path w="1216659" h="908684">
                  <a:moveTo>
                    <a:pt x="554736" y="381000"/>
                  </a:moveTo>
                  <a:lnTo>
                    <a:pt x="548640" y="371856"/>
                  </a:lnTo>
                  <a:lnTo>
                    <a:pt x="493776" y="426720"/>
                  </a:lnTo>
                  <a:lnTo>
                    <a:pt x="499872" y="432816"/>
                  </a:lnTo>
                  <a:lnTo>
                    <a:pt x="554736" y="381000"/>
                  </a:lnTo>
                  <a:close/>
                </a:path>
                <a:path w="1216659" h="908684">
                  <a:moveTo>
                    <a:pt x="609600" y="45720"/>
                  </a:moveTo>
                  <a:lnTo>
                    <a:pt x="560832" y="45720"/>
                  </a:lnTo>
                  <a:lnTo>
                    <a:pt x="463296" y="140208"/>
                  </a:lnTo>
                  <a:lnTo>
                    <a:pt x="512064" y="140208"/>
                  </a:lnTo>
                  <a:lnTo>
                    <a:pt x="609600" y="45720"/>
                  </a:lnTo>
                  <a:close/>
                </a:path>
                <a:path w="1216659" h="908684">
                  <a:moveTo>
                    <a:pt x="633984" y="304800"/>
                  </a:moveTo>
                  <a:lnTo>
                    <a:pt x="624840" y="298704"/>
                  </a:lnTo>
                  <a:lnTo>
                    <a:pt x="569976" y="353568"/>
                  </a:lnTo>
                  <a:lnTo>
                    <a:pt x="576072" y="359664"/>
                  </a:lnTo>
                  <a:lnTo>
                    <a:pt x="633984" y="304800"/>
                  </a:lnTo>
                  <a:close/>
                </a:path>
                <a:path w="1216659" h="908684">
                  <a:moveTo>
                    <a:pt x="667512" y="338328"/>
                  </a:moveTo>
                  <a:lnTo>
                    <a:pt x="652272" y="338328"/>
                  </a:lnTo>
                  <a:lnTo>
                    <a:pt x="554736" y="429768"/>
                  </a:lnTo>
                  <a:lnTo>
                    <a:pt x="569976" y="429768"/>
                  </a:lnTo>
                  <a:lnTo>
                    <a:pt x="667512" y="338328"/>
                  </a:lnTo>
                  <a:close/>
                </a:path>
                <a:path w="1216659" h="908684">
                  <a:moveTo>
                    <a:pt x="694944" y="45720"/>
                  </a:moveTo>
                  <a:lnTo>
                    <a:pt x="643128" y="45720"/>
                  </a:lnTo>
                  <a:lnTo>
                    <a:pt x="545592" y="140208"/>
                  </a:lnTo>
                  <a:lnTo>
                    <a:pt x="594360" y="140208"/>
                  </a:lnTo>
                  <a:lnTo>
                    <a:pt x="694944" y="45720"/>
                  </a:lnTo>
                  <a:close/>
                </a:path>
                <a:path w="1216659" h="908684">
                  <a:moveTo>
                    <a:pt x="710184" y="231648"/>
                  </a:moveTo>
                  <a:lnTo>
                    <a:pt x="704088" y="225552"/>
                  </a:lnTo>
                  <a:lnTo>
                    <a:pt x="646176" y="277368"/>
                  </a:lnTo>
                  <a:lnTo>
                    <a:pt x="655320" y="286512"/>
                  </a:lnTo>
                  <a:lnTo>
                    <a:pt x="710184" y="231648"/>
                  </a:lnTo>
                  <a:close/>
                </a:path>
                <a:path w="1216659" h="908684">
                  <a:moveTo>
                    <a:pt x="777240" y="45720"/>
                  </a:moveTo>
                  <a:lnTo>
                    <a:pt x="725424" y="45720"/>
                  </a:lnTo>
                  <a:lnTo>
                    <a:pt x="627888" y="140208"/>
                  </a:lnTo>
                  <a:lnTo>
                    <a:pt x="676656" y="140208"/>
                  </a:lnTo>
                  <a:lnTo>
                    <a:pt x="777240" y="45720"/>
                  </a:lnTo>
                  <a:close/>
                </a:path>
                <a:path w="1216659" h="908684">
                  <a:moveTo>
                    <a:pt x="786384" y="155448"/>
                  </a:moveTo>
                  <a:lnTo>
                    <a:pt x="780288" y="149352"/>
                  </a:lnTo>
                  <a:lnTo>
                    <a:pt x="725424" y="204216"/>
                  </a:lnTo>
                  <a:lnTo>
                    <a:pt x="731520" y="210312"/>
                  </a:lnTo>
                  <a:lnTo>
                    <a:pt x="786384" y="155448"/>
                  </a:lnTo>
                  <a:close/>
                </a:path>
                <a:path w="1216659" h="908684">
                  <a:moveTo>
                    <a:pt x="859536" y="45720"/>
                  </a:moveTo>
                  <a:lnTo>
                    <a:pt x="807720" y="45720"/>
                  </a:lnTo>
                  <a:lnTo>
                    <a:pt x="710184" y="140208"/>
                  </a:lnTo>
                  <a:lnTo>
                    <a:pt x="762000" y="140208"/>
                  </a:lnTo>
                  <a:lnTo>
                    <a:pt x="859536" y="45720"/>
                  </a:lnTo>
                  <a:close/>
                </a:path>
                <a:path w="1216659" h="908684">
                  <a:moveTo>
                    <a:pt x="865632" y="82296"/>
                  </a:moveTo>
                  <a:lnTo>
                    <a:pt x="859536" y="76200"/>
                  </a:lnTo>
                  <a:lnTo>
                    <a:pt x="801624" y="128016"/>
                  </a:lnTo>
                  <a:lnTo>
                    <a:pt x="807720" y="137160"/>
                  </a:lnTo>
                  <a:lnTo>
                    <a:pt x="865632" y="82296"/>
                  </a:lnTo>
                  <a:close/>
                </a:path>
                <a:path w="1216659" h="908684">
                  <a:moveTo>
                    <a:pt x="941832" y="9144"/>
                  </a:moveTo>
                  <a:lnTo>
                    <a:pt x="935736" y="0"/>
                  </a:lnTo>
                  <a:lnTo>
                    <a:pt x="877824" y="54864"/>
                  </a:lnTo>
                  <a:lnTo>
                    <a:pt x="886968" y="60960"/>
                  </a:lnTo>
                  <a:lnTo>
                    <a:pt x="941832" y="9144"/>
                  </a:lnTo>
                  <a:close/>
                </a:path>
                <a:path w="1216659" h="908684">
                  <a:moveTo>
                    <a:pt x="969264" y="45720"/>
                  </a:moveTo>
                  <a:lnTo>
                    <a:pt x="920496" y="45720"/>
                  </a:lnTo>
                  <a:lnTo>
                    <a:pt x="819912" y="140208"/>
                  </a:lnTo>
                  <a:lnTo>
                    <a:pt x="871728" y="140208"/>
                  </a:lnTo>
                  <a:lnTo>
                    <a:pt x="969264" y="45720"/>
                  </a:lnTo>
                  <a:close/>
                </a:path>
                <a:path w="1216659" h="908684">
                  <a:moveTo>
                    <a:pt x="1051560" y="45720"/>
                  </a:moveTo>
                  <a:lnTo>
                    <a:pt x="1002792" y="45720"/>
                  </a:lnTo>
                  <a:lnTo>
                    <a:pt x="905256" y="140208"/>
                  </a:lnTo>
                  <a:lnTo>
                    <a:pt x="954024" y="140208"/>
                  </a:lnTo>
                  <a:lnTo>
                    <a:pt x="1051560" y="45720"/>
                  </a:lnTo>
                  <a:close/>
                </a:path>
                <a:path w="1216659" h="908684">
                  <a:moveTo>
                    <a:pt x="1133856" y="45720"/>
                  </a:moveTo>
                  <a:lnTo>
                    <a:pt x="1085088" y="45720"/>
                  </a:lnTo>
                  <a:lnTo>
                    <a:pt x="987552" y="140208"/>
                  </a:lnTo>
                  <a:lnTo>
                    <a:pt x="1036320" y="140208"/>
                  </a:lnTo>
                  <a:lnTo>
                    <a:pt x="1133856" y="45720"/>
                  </a:lnTo>
                  <a:close/>
                </a:path>
                <a:path w="1216659" h="908684">
                  <a:moveTo>
                    <a:pt x="1216152" y="45720"/>
                  </a:moveTo>
                  <a:lnTo>
                    <a:pt x="1167384" y="45720"/>
                  </a:lnTo>
                  <a:lnTo>
                    <a:pt x="1069848" y="140208"/>
                  </a:lnTo>
                  <a:lnTo>
                    <a:pt x="1118616" y="140208"/>
                  </a:lnTo>
                  <a:lnTo>
                    <a:pt x="1216152" y="45720"/>
                  </a:lnTo>
                  <a:close/>
                </a:path>
              </a:pathLst>
            </a:custGeom>
            <a:solidFill>
              <a:srgbClr val="FFFFFF"/>
            </a:solidFill>
          </p:spPr>
          <p:txBody>
            <a:bodyPr wrap="square" lIns="0" tIns="0" rIns="0" bIns="0" rtlCol="0"/>
            <a:lstStyle/>
            <a:p>
              <a:endParaRPr/>
            </a:p>
          </p:txBody>
        </p:sp>
      </p:grpSp>
      <p:sp>
        <p:nvSpPr>
          <p:cNvPr id="95" name="object 19">
            <a:extLst>
              <a:ext uri="{FF2B5EF4-FFF2-40B4-BE49-F238E27FC236}">
                <a16:creationId xmlns:a16="http://schemas.microsoft.com/office/drawing/2014/main" id="{10BA6652-6961-4505-9C6C-829B47A82A97}"/>
              </a:ext>
            </a:extLst>
          </p:cNvPr>
          <p:cNvSpPr txBox="1"/>
          <p:nvPr/>
        </p:nvSpPr>
        <p:spPr>
          <a:xfrm>
            <a:off x="1296288" y="2565654"/>
            <a:ext cx="579120" cy="245110"/>
          </a:xfrm>
          <a:prstGeom prst="rect">
            <a:avLst/>
          </a:prstGeom>
        </p:spPr>
        <p:txBody>
          <a:bodyPr vert="horz" wrap="square" lIns="0" tIns="11430" rIns="0" bIns="0" rtlCol="0">
            <a:spAutoFit/>
          </a:bodyPr>
          <a:lstStyle/>
          <a:p>
            <a:pPr marL="12700">
              <a:lnSpc>
                <a:spcPct val="100000"/>
              </a:lnSpc>
              <a:spcBef>
                <a:spcPts val="90"/>
              </a:spcBef>
            </a:pPr>
            <a:r>
              <a:rPr sz="1450" b="1" spc="-20" dirty="0">
                <a:solidFill>
                  <a:srgbClr val="FFFFFF"/>
                </a:solidFill>
                <a:latin typeface="Meiryo UI"/>
                <a:cs typeface="Meiryo UI"/>
              </a:rPr>
              <a:t>30km</a:t>
            </a:r>
            <a:endParaRPr sz="1450">
              <a:latin typeface="Meiryo UI"/>
              <a:cs typeface="Meiryo UI"/>
            </a:endParaRPr>
          </a:p>
        </p:txBody>
      </p:sp>
      <p:sp>
        <p:nvSpPr>
          <p:cNvPr id="96" name="object 20">
            <a:extLst>
              <a:ext uri="{FF2B5EF4-FFF2-40B4-BE49-F238E27FC236}">
                <a16:creationId xmlns:a16="http://schemas.microsoft.com/office/drawing/2014/main" id="{C8454E73-C9A9-449A-A725-2B84AC3E6FE7}"/>
              </a:ext>
            </a:extLst>
          </p:cNvPr>
          <p:cNvSpPr txBox="1"/>
          <p:nvPr/>
        </p:nvSpPr>
        <p:spPr>
          <a:xfrm>
            <a:off x="1296288" y="3973830"/>
            <a:ext cx="579120" cy="245110"/>
          </a:xfrm>
          <a:prstGeom prst="rect">
            <a:avLst/>
          </a:prstGeom>
        </p:spPr>
        <p:txBody>
          <a:bodyPr vert="horz" wrap="square" lIns="0" tIns="11430" rIns="0" bIns="0" rtlCol="0">
            <a:spAutoFit/>
          </a:bodyPr>
          <a:lstStyle/>
          <a:p>
            <a:pPr marL="12700">
              <a:lnSpc>
                <a:spcPct val="100000"/>
              </a:lnSpc>
              <a:spcBef>
                <a:spcPts val="90"/>
              </a:spcBef>
            </a:pPr>
            <a:r>
              <a:rPr sz="1450" b="1" spc="-20" dirty="0">
                <a:solidFill>
                  <a:srgbClr val="FFFFFF"/>
                </a:solidFill>
                <a:latin typeface="Meiryo UI"/>
                <a:cs typeface="Meiryo UI"/>
              </a:rPr>
              <a:t>15km</a:t>
            </a:r>
            <a:endParaRPr sz="1450">
              <a:latin typeface="Meiryo UI"/>
              <a:cs typeface="Meiryo UI"/>
            </a:endParaRPr>
          </a:p>
        </p:txBody>
      </p:sp>
      <p:sp>
        <p:nvSpPr>
          <p:cNvPr id="97" name="object 21">
            <a:extLst>
              <a:ext uri="{FF2B5EF4-FFF2-40B4-BE49-F238E27FC236}">
                <a16:creationId xmlns:a16="http://schemas.microsoft.com/office/drawing/2014/main" id="{6CC81F96-3827-49AA-B0BF-75A3F7D61641}"/>
              </a:ext>
            </a:extLst>
          </p:cNvPr>
          <p:cNvSpPr txBox="1"/>
          <p:nvPr/>
        </p:nvSpPr>
        <p:spPr>
          <a:xfrm>
            <a:off x="1296288" y="4470654"/>
            <a:ext cx="579120" cy="245110"/>
          </a:xfrm>
          <a:prstGeom prst="rect">
            <a:avLst/>
          </a:prstGeom>
        </p:spPr>
        <p:txBody>
          <a:bodyPr vert="horz" wrap="square" lIns="0" tIns="11430" rIns="0" bIns="0" rtlCol="0">
            <a:spAutoFit/>
          </a:bodyPr>
          <a:lstStyle/>
          <a:p>
            <a:pPr marL="12700">
              <a:lnSpc>
                <a:spcPct val="100000"/>
              </a:lnSpc>
              <a:spcBef>
                <a:spcPts val="90"/>
              </a:spcBef>
            </a:pPr>
            <a:r>
              <a:rPr sz="1450" b="1" spc="-20" dirty="0">
                <a:solidFill>
                  <a:srgbClr val="FFFFFF"/>
                </a:solidFill>
                <a:latin typeface="Meiryo UI"/>
                <a:cs typeface="Meiryo UI"/>
              </a:rPr>
              <a:t>10km</a:t>
            </a:r>
            <a:endParaRPr sz="1450">
              <a:latin typeface="Meiryo UI"/>
              <a:cs typeface="Meiryo UI"/>
            </a:endParaRPr>
          </a:p>
        </p:txBody>
      </p:sp>
      <p:grpSp>
        <p:nvGrpSpPr>
          <p:cNvPr id="98" name="object 22">
            <a:extLst>
              <a:ext uri="{FF2B5EF4-FFF2-40B4-BE49-F238E27FC236}">
                <a16:creationId xmlns:a16="http://schemas.microsoft.com/office/drawing/2014/main" id="{2C9EC4BE-4456-4220-9C3C-1B0B818D7E77}"/>
              </a:ext>
            </a:extLst>
          </p:cNvPr>
          <p:cNvGrpSpPr/>
          <p:nvPr/>
        </p:nvGrpSpPr>
        <p:grpSpPr>
          <a:xfrm>
            <a:off x="7365364" y="1983994"/>
            <a:ext cx="2524125" cy="3813175"/>
            <a:chOff x="6614159" y="2675699"/>
            <a:chExt cx="2524125" cy="3813175"/>
          </a:xfrm>
        </p:grpSpPr>
        <p:pic>
          <p:nvPicPr>
            <p:cNvPr id="99" name="object 23">
              <a:extLst>
                <a:ext uri="{FF2B5EF4-FFF2-40B4-BE49-F238E27FC236}">
                  <a16:creationId xmlns:a16="http://schemas.microsoft.com/office/drawing/2014/main" id="{B09DA41D-1397-4BDF-A48B-CA0C0FD287A6}"/>
                </a:ext>
              </a:extLst>
            </p:cNvPr>
            <p:cNvPicPr/>
            <p:nvPr/>
          </p:nvPicPr>
          <p:blipFill>
            <a:blip r:embed="rId5" cstate="print"/>
            <a:stretch>
              <a:fillRect/>
            </a:stretch>
          </p:blipFill>
          <p:spPr>
            <a:xfrm>
              <a:off x="6614159" y="3262947"/>
              <a:ext cx="2523744" cy="3225800"/>
            </a:xfrm>
            <a:prstGeom prst="rect">
              <a:avLst/>
            </a:prstGeom>
          </p:spPr>
        </p:pic>
        <p:pic>
          <p:nvPicPr>
            <p:cNvPr id="100" name="object 24">
              <a:extLst>
                <a:ext uri="{FF2B5EF4-FFF2-40B4-BE49-F238E27FC236}">
                  <a16:creationId xmlns:a16="http://schemas.microsoft.com/office/drawing/2014/main" id="{26D25016-A00F-473F-AAE3-E25C5FABE42B}"/>
                </a:ext>
              </a:extLst>
            </p:cNvPr>
            <p:cNvPicPr/>
            <p:nvPr/>
          </p:nvPicPr>
          <p:blipFill>
            <a:blip r:embed="rId6" cstate="print"/>
            <a:stretch>
              <a:fillRect/>
            </a:stretch>
          </p:blipFill>
          <p:spPr>
            <a:xfrm>
              <a:off x="7178039" y="2675699"/>
              <a:ext cx="1606296" cy="1005839"/>
            </a:xfrm>
            <a:prstGeom prst="rect">
              <a:avLst/>
            </a:prstGeom>
          </p:spPr>
        </p:pic>
      </p:grpSp>
      <p:sp>
        <p:nvSpPr>
          <p:cNvPr id="101" name="object 25">
            <a:extLst>
              <a:ext uri="{FF2B5EF4-FFF2-40B4-BE49-F238E27FC236}">
                <a16:creationId xmlns:a16="http://schemas.microsoft.com/office/drawing/2014/main" id="{B4E0AC94-CA25-49D4-ACEA-AB212144E45F}"/>
              </a:ext>
            </a:extLst>
          </p:cNvPr>
          <p:cNvSpPr txBox="1"/>
          <p:nvPr/>
        </p:nvSpPr>
        <p:spPr>
          <a:xfrm>
            <a:off x="7474585" y="1569212"/>
            <a:ext cx="2247900" cy="274320"/>
          </a:xfrm>
          <a:prstGeom prst="rect">
            <a:avLst/>
          </a:prstGeom>
        </p:spPr>
        <p:txBody>
          <a:bodyPr vert="horz" wrap="square" lIns="0" tIns="16510" rIns="0" bIns="0" rtlCol="0">
            <a:spAutoFit/>
          </a:bodyPr>
          <a:lstStyle/>
          <a:p>
            <a:pPr marL="12700">
              <a:lnSpc>
                <a:spcPct val="100000"/>
              </a:lnSpc>
              <a:spcBef>
                <a:spcPts val="130"/>
              </a:spcBef>
              <a:tabLst>
                <a:tab pos="643255" algn="l"/>
                <a:tab pos="2234565" algn="l"/>
              </a:tabLst>
            </a:pPr>
            <a:r>
              <a:rPr sz="1600" u="sng" dirty="0">
                <a:solidFill>
                  <a:srgbClr val="FFFFFF"/>
                </a:solidFill>
                <a:uFill>
                  <a:solidFill>
                    <a:srgbClr val="FFFFFF"/>
                  </a:solidFill>
                </a:uFill>
                <a:latin typeface="Times New Roman"/>
                <a:cs typeface="Times New Roman"/>
              </a:rPr>
              <a:t>	</a:t>
            </a:r>
            <a:r>
              <a:rPr sz="1600" b="1" u="sng" dirty="0">
                <a:solidFill>
                  <a:srgbClr val="FFFFFF"/>
                </a:solidFill>
                <a:uFill>
                  <a:solidFill>
                    <a:srgbClr val="FFFFFF"/>
                  </a:solidFill>
                </a:uFill>
                <a:latin typeface="Meiryo UI"/>
                <a:cs typeface="Meiryo UI"/>
              </a:rPr>
              <a:t>〜2030</a:t>
            </a:r>
            <a:r>
              <a:rPr sz="1600" b="1" u="sng" spc="-50" dirty="0">
                <a:solidFill>
                  <a:srgbClr val="FFFFFF"/>
                </a:solidFill>
                <a:uFill>
                  <a:solidFill>
                    <a:srgbClr val="FFFFFF"/>
                  </a:solidFill>
                </a:uFill>
                <a:latin typeface="Meiryo UI"/>
                <a:cs typeface="Meiryo UI"/>
              </a:rPr>
              <a:t>年</a:t>
            </a:r>
            <a:r>
              <a:rPr sz="1600" b="1" u="sng" dirty="0">
                <a:solidFill>
                  <a:srgbClr val="FFFFFF"/>
                </a:solidFill>
                <a:uFill>
                  <a:solidFill>
                    <a:srgbClr val="FFFFFF"/>
                  </a:solidFill>
                </a:uFill>
                <a:latin typeface="Meiryo UI"/>
                <a:cs typeface="Meiryo UI"/>
              </a:rPr>
              <a:t>	</a:t>
            </a:r>
            <a:endParaRPr sz="1600">
              <a:latin typeface="Meiryo UI"/>
              <a:cs typeface="Meiryo UI"/>
            </a:endParaRPr>
          </a:p>
        </p:txBody>
      </p:sp>
      <p:sp>
        <p:nvSpPr>
          <p:cNvPr id="102" name="object 26">
            <a:extLst>
              <a:ext uri="{FF2B5EF4-FFF2-40B4-BE49-F238E27FC236}">
                <a16:creationId xmlns:a16="http://schemas.microsoft.com/office/drawing/2014/main" id="{830B8B71-A759-4526-B34C-5A684F70ED15}"/>
              </a:ext>
            </a:extLst>
          </p:cNvPr>
          <p:cNvSpPr txBox="1"/>
          <p:nvPr/>
        </p:nvSpPr>
        <p:spPr>
          <a:xfrm>
            <a:off x="7785481" y="1819148"/>
            <a:ext cx="1641475" cy="274320"/>
          </a:xfrm>
          <a:prstGeom prst="rect">
            <a:avLst/>
          </a:prstGeom>
        </p:spPr>
        <p:txBody>
          <a:bodyPr vert="horz" wrap="square" lIns="0" tIns="16510" rIns="0" bIns="0" rtlCol="0">
            <a:spAutoFit/>
          </a:bodyPr>
          <a:lstStyle/>
          <a:p>
            <a:pPr marL="12700">
              <a:lnSpc>
                <a:spcPct val="100000"/>
              </a:lnSpc>
              <a:spcBef>
                <a:spcPts val="130"/>
              </a:spcBef>
            </a:pPr>
            <a:r>
              <a:rPr sz="1600" b="1" dirty="0">
                <a:solidFill>
                  <a:srgbClr val="FFFFFF"/>
                </a:solidFill>
                <a:latin typeface="Meiryo UI"/>
                <a:cs typeface="Meiryo UI"/>
              </a:rPr>
              <a:t>P2P</a:t>
            </a:r>
            <a:r>
              <a:rPr sz="1600" b="1" spc="-10" dirty="0">
                <a:solidFill>
                  <a:srgbClr val="FFFFFF"/>
                </a:solidFill>
                <a:latin typeface="Meiryo UI"/>
                <a:cs typeface="Meiryo UI"/>
              </a:rPr>
              <a:t>開発への参画</a:t>
            </a:r>
            <a:endParaRPr sz="1600">
              <a:latin typeface="Meiryo UI"/>
              <a:cs typeface="Meiryo UI"/>
            </a:endParaRPr>
          </a:p>
        </p:txBody>
      </p:sp>
      <p:sp>
        <p:nvSpPr>
          <p:cNvPr id="103" name="object 27">
            <a:extLst>
              <a:ext uri="{FF2B5EF4-FFF2-40B4-BE49-F238E27FC236}">
                <a16:creationId xmlns:a16="http://schemas.microsoft.com/office/drawing/2014/main" id="{C99AEC36-FD0D-41AF-BBE7-BDF6AB0F2209}"/>
              </a:ext>
            </a:extLst>
          </p:cNvPr>
          <p:cNvSpPr txBox="1"/>
          <p:nvPr/>
        </p:nvSpPr>
        <p:spPr>
          <a:xfrm>
            <a:off x="1357249" y="4921758"/>
            <a:ext cx="454025" cy="245110"/>
          </a:xfrm>
          <a:prstGeom prst="rect">
            <a:avLst/>
          </a:prstGeom>
        </p:spPr>
        <p:txBody>
          <a:bodyPr vert="horz" wrap="square" lIns="0" tIns="11430" rIns="0" bIns="0" rtlCol="0">
            <a:spAutoFit/>
          </a:bodyPr>
          <a:lstStyle/>
          <a:p>
            <a:pPr marL="12700">
              <a:lnSpc>
                <a:spcPct val="100000"/>
              </a:lnSpc>
              <a:spcBef>
                <a:spcPts val="90"/>
              </a:spcBef>
            </a:pPr>
            <a:r>
              <a:rPr sz="1450" b="1" spc="-25" dirty="0">
                <a:solidFill>
                  <a:srgbClr val="FFFFFF"/>
                </a:solidFill>
                <a:latin typeface="Meiryo UI"/>
                <a:cs typeface="Meiryo UI"/>
              </a:rPr>
              <a:t>5km</a:t>
            </a:r>
            <a:endParaRPr sz="1450">
              <a:latin typeface="Meiryo UI"/>
              <a:cs typeface="Meiryo UI"/>
            </a:endParaRPr>
          </a:p>
        </p:txBody>
      </p:sp>
      <p:sp>
        <p:nvSpPr>
          <p:cNvPr id="104" name="object 28">
            <a:extLst>
              <a:ext uri="{FF2B5EF4-FFF2-40B4-BE49-F238E27FC236}">
                <a16:creationId xmlns:a16="http://schemas.microsoft.com/office/drawing/2014/main" id="{80F60328-3B46-4496-903A-DEBE6C2C7F3E}"/>
              </a:ext>
            </a:extLst>
          </p:cNvPr>
          <p:cNvSpPr/>
          <p:nvPr/>
        </p:nvSpPr>
        <p:spPr>
          <a:xfrm>
            <a:off x="1025525" y="484378"/>
            <a:ext cx="10122535" cy="773430"/>
          </a:xfrm>
          <a:custGeom>
            <a:avLst/>
            <a:gdLst/>
            <a:ahLst/>
            <a:cxnLst/>
            <a:rect l="l" t="t" r="r" b="b"/>
            <a:pathLst>
              <a:path w="10122535" h="773430">
                <a:moveTo>
                  <a:pt x="94488" y="752856"/>
                </a:moveTo>
                <a:lnTo>
                  <a:pt x="91440" y="737616"/>
                </a:lnTo>
                <a:lnTo>
                  <a:pt x="0" y="759790"/>
                </a:lnTo>
                <a:lnTo>
                  <a:pt x="0" y="772909"/>
                </a:lnTo>
                <a:lnTo>
                  <a:pt x="94488" y="752856"/>
                </a:lnTo>
                <a:close/>
              </a:path>
              <a:path w="10122535" h="773430">
                <a:moveTo>
                  <a:pt x="234696" y="719328"/>
                </a:moveTo>
                <a:lnTo>
                  <a:pt x="231648" y="707136"/>
                </a:lnTo>
                <a:lnTo>
                  <a:pt x="131064" y="731520"/>
                </a:lnTo>
                <a:lnTo>
                  <a:pt x="134112" y="743712"/>
                </a:lnTo>
                <a:lnTo>
                  <a:pt x="234696" y="719328"/>
                </a:lnTo>
                <a:close/>
              </a:path>
              <a:path w="10122535" h="773430">
                <a:moveTo>
                  <a:pt x="374904" y="688848"/>
                </a:moveTo>
                <a:lnTo>
                  <a:pt x="371856" y="676656"/>
                </a:lnTo>
                <a:lnTo>
                  <a:pt x="268224" y="697992"/>
                </a:lnTo>
                <a:lnTo>
                  <a:pt x="271272" y="713232"/>
                </a:lnTo>
                <a:lnTo>
                  <a:pt x="374904" y="688848"/>
                </a:lnTo>
                <a:close/>
              </a:path>
              <a:path w="10122535" h="773430">
                <a:moveTo>
                  <a:pt x="515112" y="658368"/>
                </a:moveTo>
                <a:lnTo>
                  <a:pt x="512064" y="646176"/>
                </a:lnTo>
                <a:lnTo>
                  <a:pt x="408432" y="667512"/>
                </a:lnTo>
                <a:lnTo>
                  <a:pt x="411480" y="679704"/>
                </a:lnTo>
                <a:lnTo>
                  <a:pt x="515112" y="658368"/>
                </a:lnTo>
                <a:close/>
              </a:path>
              <a:path w="10122535" h="773430">
                <a:moveTo>
                  <a:pt x="652272" y="627888"/>
                </a:moveTo>
                <a:lnTo>
                  <a:pt x="649224" y="615696"/>
                </a:lnTo>
                <a:lnTo>
                  <a:pt x="624840" y="618744"/>
                </a:lnTo>
                <a:lnTo>
                  <a:pt x="548640" y="637032"/>
                </a:lnTo>
                <a:lnTo>
                  <a:pt x="551688" y="649224"/>
                </a:lnTo>
                <a:lnTo>
                  <a:pt x="627888" y="633984"/>
                </a:lnTo>
                <a:lnTo>
                  <a:pt x="652272" y="627888"/>
                </a:lnTo>
                <a:close/>
              </a:path>
              <a:path w="10122535" h="773430">
                <a:moveTo>
                  <a:pt x="792480" y="597408"/>
                </a:moveTo>
                <a:lnTo>
                  <a:pt x="789432" y="585216"/>
                </a:lnTo>
                <a:lnTo>
                  <a:pt x="688848" y="606552"/>
                </a:lnTo>
                <a:lnTo>
                  <a:pt x="691896" y="618744"/>
                </a:lnTo>
                <a:lnTo>
                  <a:pt x="792480" y="597408"/>
                </a:lnTo>
                <a:close/>
              </a:path>
              <a:path w="10122535" h="773430">
                <a:moveTo>
                  <a:pt x="932688" y="566928"/>
                </a:moveTo>
                <a:lnTo>
                  <a:pt x="929640" y="554736"/>
                </a:lnTo>
                <a:lnTo>
                  <a:pt x="829056" y="576072"/>
                </a:lnTo>
                <a:lnTo>
                  <a:pt x="832104" y="588264"/>
                </a:lnTo>
                <a:lnTo>
                  <a:pt x="932688" y="566928"/>
                </a:lnTo>
                <a:close/>
              </a:path>
              <a:path w="10122535" h="773430">
                <a:moveTo>
                  <a:pt x="1072896" y="536448"/>
                </a:moveTo>
                <a:lnTo>
                  <a:pt x="1069848" y="524256"/>
                </a:lnTo>
                <a:lnTo>
                  <a:pt x="969264" y="545592"/>
                </a:lnTo>
                <a:lnTo>
                  <a:pt x="972312" y="557784"/>
                </a:lnTo>
                <a:lnTo>
                  <a:pt x="1072896" y="536448"/>
                </a:lnTo>
                <a:close/>
              </a:path>
              <a:path w="10122535" h="773430">
                <a:moveTo>
                  <a:pt x="1213104" y="505968"/>
                </a:moveTo>
                <a:lnTo>
                  <a:pt x="1210056" y="493776"/>
                </a:lnTo>
                <a:lnTo>
                  <a:pt x="1109472" y="515112"/>
                </a:lnTo>
                <a:lnTo>
                  <a:pt x="1109472" y="527304"/>
                </a:lnTo>
                <a:lnTo>
                  <a:pt x="1213104" y="505968"/>
                </a:lnTo>
                <a:close/>
              </a:path>
              <a:path w="10122535" h="773430">
                <a:moveTo>
                  <a:pt x="1353312" y="475488"/>
                </a:moveTo>
                <a:lnTo>
                  <a:pt x="1350264" y="463296"/>
                </a:lnTo>
                <a:lnTo>
                  <a:pt x="1258824" y="481584"/>
                </a:lnTo>
                <a:lnTo>
                  <a:pt x="1246632" y="484632"/>
                </a:lnTo>
                <a:lnTo>
                  <a:pt x="1249680" y="496824"/>
                </a:lnTo>
                <a:lnTo>
                  <a:pt x="1261872" y="493776"/>
                </a:lnTo>
                <a:lnTo>
                  <a:pt x="1353312" y="475488"/>
                </a:lnTo>
                <a:close/>
              </a:path>
              <a:path w="10122535" h="773430">
                <a:moveTo>
                  <a:pt x="1493520" y="448056"/>
                </a:moveTo>
                <a:lnTo>
                  <a:pt x="1490472" y="432816"/>
                </a:lnTo>
                <a:lnTo>
                  <a:pt x="1386840" y="454152"/>
                </a:lnTo>
                <a:lnTo>
                  <a:pt x="1389888" y="469392"/>
                </a:lnTo>
                <a:lnTo>
                  <a:pt x="1493520" y="448056"/>
                </a:lnTo>
                <a:close/>
              </a:path>
              <a:path w="10122535" h="773430">
                <a:moveTo>
                  <a:pt x="1633728" y="417576"/>
                </a:moveTo>
                <a:lnTo>
                  <a:pt x="1630680" y="405384"/>
                </a:lnTo>
                <a:lnTo>
                  <a:pt x="1575816" y="417576"/>
                </a:lnTo>
                <a:lnTo>
                  <a:pt x="1527048" y="426720"/>
                </a:lnTo>
                <a:lnTo>
                  <a:pt x="1530096" y="438912"/>
                </a:lnTo>
                <a:lnTo>
                  <a:pt x="1578864" y="429768"/>
                </a:lnTo>
                <a:lnTo>
                  <a:pt x="1633728" y="417576"/>
                </a:lnTo>
                <a:close/>
              </a:path>
              <a:path w="10122535" h="773430">
                <a:moveTo>
                  <a:pt x="1773936" y="390144"/>
                </a:moveTo>
                <a:lnTo>
                  <a:pt x="1770888" y="377952"/>
                </a:lnTo>
                <a:lnTo>
                  <a:pt x="1667256" y="399288"/>
                </a:lnTo>
                <a:lnTo>
                  <a:pt x="1670304" y="411480"/>
                </a:lnTo>
                <a:lnTo>
                  <a:pt x="1773936" y="390144"/>
                </a:lnTo>
                <a:close/>
              </a:path>
              <a:path w="10122535" h="773430">
                <a:moveTo>
                  <a:pt x="1914144" y="362712"/>
                </a:moveTo>
                <a:lnTo>
                  <a:pt x="1911096" y="350520"/>
                </a:lnTo>
                <a:lnTo>
                  <a:pt x="1892808" y="353568"/>
                </a:lnTo>
                <a:lnTo>
                  <a:pt x="1807464" y="368808"/>
                </a:lnTo>
                <a:lnTo>
                  <a:pt x="1810512" y="384048"/>
                </a:lnTo>
                <a:lnTo>
                  <a:pt x="1895856" y="365760"/>
                </a:lnTo>
                <a:lnTo>
                  <a:pt x="1914144" y="362712"/>
                </a:lnTo>
                <a:close/>
              </a:path>
              <a:path w="10122535" h="773430">
                <a:moveTo>
                  <a:pt x="2054352" y="335280"/>
                </a:moveTo>
                <a:lnTo>
                  <a:pt x="2051304" y="323088"/>
                </a:lnTo>
                <a:lnTo>
                  <a:pt x="1950720" y="344424"/>
                </a:lnTo>
                <a:lnTo>
                  <a:pt x="1950720" y="356616"/>
                </a:lnTo>
                <a:lnTo>
                  <a:pt x="2054352" y="335280"/>
                </a:lnTo>
                <a:close/>
              </a:path>
              <a:path w="10122535" h="773430">
                <a:moveTo>
                  <a:pt x="2194560" y="310896"/>
                </a:moveTo>
                <a:lnTo>
                  <a:pt x="2191512" y="298704"/>
                </a:lnTo>
                <a:lnTo>
                  <a:pt x="2090928" y="316992"/>
                </a:lnTo>
                <a:lnTo>
                  <a:pt x="2093976" y="329184"/>
                </a:lnTo>
                <a:lnTo>
                  <a:pt x="2194560" y="310896"/>
                </a:lnTo>
                <a:close/>
              </a:path>
              <a:path w="10122535" h="773430">
                <a:moveTo>
                  <a:pt x="2334768" y="271272"/>
                </a:moveTo>
                <a:lnTo>
                  <a:pt x="2231136" y="289560"/>
                </a:lnTo>
                <a:lnTo>
                  <a:pt x="2234184" y="301752"/>
                </a:lnTo>
                <a:lnTo>
                  <a:pt x="2334768" y="286512"/>
                </a:lnTo>
                <a:lnTo>
                  <a:pt x="2334768" y="271272"/>
                </a:lnTo>
                <a:close/>
              </a:path>
              <a:path w="10122535" h="773430">
                <a:moveTo>
                  <a:pt x="2478024" y="259080"/>
                </a:moveTo>
                <a:lnTo>
                  <a:pt x="2474976" y="246888"/>
                </a:lnTo>
                <a:lnTo>
                  <a:pt x="2371344" y="265176"/>
                </a:lnTo>
                <a:lnTo>
                  <a:pt x="2374392" y="277368"/>
                </a:lnTo>
                <a:lnTo>
                  <a:pt x="2478024" y="259080"/>
                </a:lnTo>
                <a:close/>
              </a:path>
              <a:path w="10122535" h="773430">
                <a:moveTo>
                  <a:pt x="2618232" y="237744"/>
                </a:moveTo>
                <a:lnTo>
                  <a:pt x="2615184" y="225552"/>
                </a:lnTo>
                <a:lnTo>
                  <a:pt x="2526792" y="237744"/>
                </a:lnTo>
                <a:lnTo>
                  <a:pt x="2511552" y="240792"/>
                </a:lnTo>
                <a:lnTo>
                  <a:pt x="2514600" y="252984"/>
                </a:lnTo>
                <a:lnTo>
                  <a:pt x="2529840" y="249936"/>
                </a:lnTo>
                <a:lnTo>
                  <a:pt x="2618232" y="237744"/>
                </a:lnTo>
                <a:close/>
              </a:path>
              <a:path w="10122535" h="773430">
                <a:moveTo>
                  <a:pt x="2758440" y="213360"/>
                </a:moveTo>
                <a:lnTo>
                  <a:pt x="2755392" y="201168"/>
                </a:lnTo>
                <a:lnTo>
                  <a:pt x="2654808" y="216408"/>
                </a:lnTo>
                <a:lnTo>
                  <a:pt x="2654808" y="231648"/>
                </a:lnTo>
                <a:lnTo>
                  <a:pt x="2758440" y="213360"/>
                </a:lnTo>
                <a:close/>
              </a:path>
              <a:path w="10122535" h="773430">
                <a:moveTo>
                  <a:pt x="2901696" y="192024"/>
                </a:moveTo>
                <a:lnTo>
                  <a:pt x="2898648" y="179832"/>
                </a:lnTo>
                <a:lnTo>
                  <a:pt x="2843784" y="185928"/>
                </a:lnTo>
                <a:lnTo>
                  <a:pt x="2795016" y="195072"/>
                </a:lnTo>
                <a:lnTo>
                  <a:pt x="2798064" y="207264"/>
                </a:lnTo>
                <a:lnTo>
                  <a:pt x="2843784" y="201168"/>
                </a:lnTo>
                <a:lnTo>
                  <a:pt x="2901696" y="192024"/>
                </a:lnTo>
                <a:close/>
              </a:path>
              <a:path w="10122535" h="773430">
                <a:moveTo>
                  <a:pt x="3041904" y="170688"/>
                </a:moveTo>
                <a:lnTo>
                  <a:pt x="3038856" y="158496"/>
                </a:lnTo>
                <a:lnTo>
                  <a:pt x="2938272" y="173736"/>
                </a:lnTo>
                <a:lnTo>
                  <a:pt x="2938272" y="185928"/>
                </a:lnTo>
                <a:lnTo>
                  <a:pt x="3041904" y="170688"/>
                </a:lnTo>
                <a:close/>
              </a:path>
              <a:path w="10122535" h="773430">
                <a:moveTo>
                  <a:pt x="3182112" y="137160"/>
                </a:moveTo>
                <a:lnTo>
                  <a:pt x="3078480" y="152400"/>
                </a:lnTo>
                <a:lnTo>
                  <a:pt x="3081528" y="164592"/>
                </a:lnTo>
                <a:lnTo>
                  <a:pt x="3160776" y="155448"/>
                </a:lnTo>
                <a:lnTo>
                  <a:pt x="3182112" y="152400"/>
                </a:lnTo>
                <a:lnTo>
                  <a:pt x="3182112" y="137160"/>
                </a:lnTo>
                <a:close/>
              </a:path>
              <a:path w="10122535" h="773430">
                <a:moveTo>
                  <a:pt x="3325368" y="134112"/>
                </a:moveTo>
                <a:lnTo>
                  <a:pt x="3322320" y="118872"/>
                </a:lnTo>
                <a:lnTo>
                  <a:pt x="3221736" y="134112"/>
                </a:lnTo>
                <a:lnTo>
                  <a:pt x="3221736" y="146304"/>
                </a:lnTo>
                <a:lnTo>
                  <a:pt x="3325368" y="134112"/>
                </a:lnTo>
                <a:close/>
              </a:path>
              <a:path w="10122535" h="773430">
                <a:moveTo>
                  <a:pt x="3468624" y="115824"/>
                </a:moveTo>
                <a:lnTo>
                  <a:pt x="3465576" y="100584"/>
                </a:lnTo>
                <a:lnTo>
                  <a:pt x="3361944" y="115824"/>
                </a:lnTo>
                <a:lnTo>
                  <a:pt x="3364992" y="128016"/>
                </a:lnTo>
                <a:lnTo>
                  <a:pt x="3468624" y="115824"/>
                </a:lnTo>
                <a:close/>
              </a:path>
              <a:path w="10122535" h="773430">
                <a:moveTo>
                  <a:pt x="3608832" y="85344"/>
                </a:moveTo>
                <a:lnTo>
                  <a:pt x="3505200" y="97536"/>
                </a:lnTo>
                <a:lnTo>
                  <a:pt x="3505200" y="109728"/>
                </a:lnTo>
                <a:lnTo>
                  <a:pt x="3608832" y="100584"/>
                </a:lnTo>
                <a:lnTo>
                  <a:pt x="3608832" y="85344"/>
                </a:lnTo>
                <a:close/>
              </a:path>
              <a:path w="10122535" h="773430">
                <a:moveTo>
                  <a:pt x="3752088" y="82296"/>
                </a:moveTo>
                <a:lnTo>
                  <a:pt x="3749040" y="70104"/>
                </a:lnTo>
                <a:lnTo>
                  <a:pt x="3645408" y="82296"/>
                </a:lnTo>
                <a:lnTo>
                  <a:pt x="3648456" y="94488"/>
                </a:lnTo>
                <a:lnTo>
                  <a:pt x="3752088" y="82296"/>
                </a:lnTo>
                <a:close/>
              </a:path>
              <a:path w="10122535" h="773430">
                <a:moveTo>
                  <a:pt x="3895344" y="70104"/>
                </a:moveTo>
                <a:lnTo>
                  <a:pt x="3892296" y="57912"/>
                </a:lnTo>
                <a:lnTo>
                  <a:pt x="3794760" y="67056"/>
                </a:lnTo>
                <a:lnTo>
                  <a:pt x="3788664" y="67056"/>
                </a:lnTo>
                <a:lnTo>
                  <a:pt x="3791712" y="79248"/>
                </a:lnTo>
                <a:lnTo>
                  <a:pt x="3794760" y="79248"/>
                </a:lnTo>
                <a:lnTo>
                  <a:pt x="3895344" y="70104"/>
                </a:lnTo>
                <a:close/>
              </a:path>
              <a:path w="10122535" h="773430">
                <a:moveTo>
                  <a:pt x="4035552" y="45720"/>
                </a:moveTo>
                <a:lnTo>
                  <a:pt x="3931920" y="54864"/>
                </a:lnTo>
                <a:lnTo>
                  <a:pt x="3931920" y="67056"/>
                </a:lnTo>
                <a:lnTo>
                  <a:pt x="4035552" y="57912"/>
                </a:lnTo>
                <a:lnTo>
                  <a:pt x="4035552" y="45720"/>
                </a:lnTo>
                <a:close/>
              </a:path>
              <a:path w="10122535" h="773430">
                <a:moveTo>
                  <a:pt x="4178808" y="33528"/>
                </a:moveTo>
                <a:lnTo>
                  <a:pt x="4075176" y="42672"/>
                </a:lnTo>
                <a:lnTo>
                  <a:pt x="4075176" y="54864"/>
                </a:lnTo>
                <a:lnTo>
                  <a:pt x="4178808" y="45720"/>
                </a:lnTo>
                <a:lnTo>
                  <a:pt x="4178808" y="33528"/>
                </a:lnTo>
                <a:close/>
              </a:path>
              <a:path w="10122535" h="773430">
                <a:moveTo>
                  <a:pt x="4322064" y="24384"/>
                </a:moveTo>
                <a:lnTo>
                  <a:pt x="4218432" y="30480"/>
                </a:lnTo>
                <a:lnTo>
                  <a:pt x="4218432" y="45720"/>
                </a:lnTo>
                <a:lnTo>
                  <a:pt x="4322064" y="36576"/>
                </a:lnTo>
                <a:lnTo>
                  <a:pt x="4322064" y="24384"/>
                </a:lnTo>
                <a:close/>
              </a:path>
              <a:path w="10122535" h="773430">
                <a:moveTo>
                  <a:pt x="4465320" y="15240"/>
                </a:moveTo>
                <a:lnTo>
                  <a:pt x="4428744" y="18288"/>
                </a:lnTo>
                <a:lnTo>
                  <a:pt x="4358640" y="21336"/>
                </a:lnTo>
                <a:lnTo>
                  <a:pt x="4361688" y="36576"/>
                </a:lnTo>
                <a:lnTo>
                  <a:pt x="4428744" y="30480"/>
                </a:lnTo>
                <a:lnTo>
                  <a:pt x="4465320" y="30480"/>
                </a:lnTo>
                <a:lnTo>
                  <a:pt x="4465320" y="15240"/>
                </a:lnTo>
                <a:close/>
              </a:path>
              <a:path w="10122535" h="773430">
                <a:moveTo>
                  <a:pt x="4608576" y="24384"/>
                </a:moveTo>
                <a:lnTo>
                  <a:pt x="4605528" y="9144"/>
                </a:lnTo>
                <a:lnTo>
                  <a:pt x="4501896" y="15240"/>
                </a:lnTo>
                <a:lnTo>
                  <a:pt x="4504944" y="27432"/>
                </a:lnTo>
                <a:lnTo>
                  <a:pt x="4608576" y="24384"/>
                </a:lnTo>
                <a:close/>
              </a:path>
              <a:path w="10122535" h="773430">
                <a:moveTo>
                  <a:pt x="4748784" y="6096"/>
                </a:moveTo>
                <a:lnTo>
                  <a:pt x="4745736" y="6096"/>
                </a:lnTo>
                <a:lnTo>
                  <a:pt x="4645152" y="9144"/>
                </a:lnTo>
                <a:lnTo>
                  <a:pt x="4645152" y="21336"/>
                </a:lnTo>
                <a:lnTo>
                  <a:pt x="4745736" y="18288"/>
                </a:lnTo>
                <a:lnTo>
                  <a:pt x="4748784" y="18288"/>
                </a:lnTo>
                <a:lnTo>
                  <a:pt x="4748784" y="6096"/>
                </a:lnTo>
                <a:close/>
              </a:path>
              <a:path w="10122535" h="773430">
                <a:moveTo>
                  <a:pt x="4892040" y="3048"/>
                </a:moveTo>
                <a:lnTo>
                  <a:pt x="4788408" y="3048"/>
                </a:lnTo>
                <a:lnTo>
                  <a:pt x="4788408" y="18288"/>
                </a:lnTo>
                <a:lnTo>
                  <a:pt x="4892040" y="15240"/>
                </a:lnTo>
                <a:lnTo>
                  <a:pt x="4892040" y="3048"/>
                </a:lnTo>
                <a:close/>
              </a:path>
              <a:path w="10122535" h="773430">
                <a:moveTo>
                  <a:pt x="5035296" y="0"/>
                </a:moveTo>
                <a:lnTo>
                  <a:pt x="4931664" y="3048"/>
                </a:lnTo>
                <a:lnTo>
                  <a:pt x="4931664" y="15240"/>
                </a:lnTo>
                <a:lnTo>
                  <a:pt x="5035296" y="15240"/>
                </a:lnTo>
                <a:lnTo>
                  <a:pt x="5035296" y="0"/>
                </a:lnTo>
                <a:close/>
              </a:path>
              <a:path w="10122535" h="773430">
                <a:moveTo>
                  <a:pt x="5178552" y="3048"/>
                </a:moveTo>
                <a:lnTo>
                  <a:pt x="5074920" y="0"/>
                </a:lnTo>
                <a:lnTo>
                  <a:pt x="5074920" y="15240"/>
                </a:lnTo>
                <a:lnTo>
                  <a:pt x="5178552" y="15240"/>
                </a:lnTo>
                <a:lnTo>
                  <a:pt x="5178552" y="3048"/>
                </a:lnTo>
                <a:close/>
              </a:path>
              <a:path w="10122535" h="773430">
                <a:moveTo>
                  <a:pt x="5321808" y="3048"/>
                </a:moveTo>
                <a:lnTo>
                  <a:pt x="5218176" y="3048"/>
                </a:lnTo>
                <a:lnTo>
                  <a:pt x="5218176" y="15240"/>
                </a:lnTo>
                <a:lnTo>
                  <a:pt x="5321808" y="18288"/>
                </a:lnTo>
                <a:lnTo>
                  <a:pt x="5321808" y="3048"/>
                </a:lnTo>
                <a:close/>
              </a:path>
              <a:path w="10122535" h="773430">
                <a:moveTo>
                  <a:pt x="5465064" y="9144"/>
                </a:moveTo>
                <a:lnTo>
                  <a:pt x="5379720" y="6096"/>
                </a:lnTo>
                <a:lnTo>
                  <a:pt x="5361432" y="6096"/>
                </a:lnTo>
                <a:lnTo>
                  <a:pt x="5361432" y="18288"/>
                </a:lnTo>
                <a:lnTo>
                  <a:pt x="5379720" y="18288"/>
                </a:lnTo>
                <a:lnTo>
                  <a:pt x="5465064" y="21336"/>
                </a:lnTo>
                <a:lnTo>
                  <a:pt x="5465064" y="9144"/>
                </a:lnTo>
                <a:close/>
              </a:path>
              <a:path w="10122535" h="773430">
                <a:moveTo>
                  <a:pt x="5608320" y="15240"/>
                </a:moveTo>
                <a:lnTo>
                  <a:pt x="5504688" y="9144"/>
                </a:lnTo>
                <a:lnTo>
                  <a:pt x="5504688" y="24384"/>
                </a:lnTo>
                <a:lnTo>
                  <a:pt x="5608320" y="27432"/>
                </a:lnTo>
                <a:lnTo>
                  <a:pt x="5608320" y="15240"/>
                </a:lnTo>
                <a:close/>
              </a:path>
              <a:path w="10122535" h="773430">
                <a:moveTo>
                  <a:pt x="5751576" y="21336"/>
                </a:moveTo>
                <a:lnTo>
                  <a:pt x="5647944" y="15240"/>
                </a:lnTo>
                <a:lnTo>
                  <a:pt x="5647944" y="27432"/>
                </a:lnTo>
                <a:lnTo>
                  <a:pt x="5751576" y="33528"/>
                </a:lnTo>
                <a:lnTo>
                  <a:pt x="5751576" y="21336"/>
                </a:lnTo>
                <a:close/>
              </a:path>
              <a:path w="10122535" h="773430">
                <a:moveTo>
                  <a:pt x="5894832" y="30480"/>
                </a:moveTo>
                <a:lnTo>
                  <a:pt x="5791200" y="24384"/>
                </a:lnTo>
                <a:lnTo>
                  <a:pt x="5791200" y="36576"/>
                </a:lnTo>
                <a:lnTo>
                  <a:pt x="5894832" y="42672"/>
                </a:lnTo>
                <a:lnTo>
                  <a:pt x="5894832" y="30480"/>
                </a:lnTo>
                <a:close/>
              </a:path>
              <a:path w="10122535" h="773430">
                <a:moveTo>
                  <a:pt x="6038088" y="39624"/>
                </a:moveTo>
                <a:lnTo>
                  <a:pt x="6013704" y="39624"/>
                </a:lnTo>
                <a:lnTo>
                  <a:pt x="5934456" y="33528"/>
                </a:lnTo>
                <a:lnTo>
                  <a:pt x="5931408" y="45720"/>
                </a:lnTo>
                <a:lnTo>
                  <a:pt x="6013704" y="51816"/>
                </a:lnTo>
                <a:lnTo>
                  <a:pt x="6035040" y="51816"/>
                </a:lnTo>
                <a:lnTo>
                  <a:pt x="6038088" y="39624"/>
                </a:lnTo>
                <a:close/>
              </a:path>
              <a:path w="10122535" h="773430">
                <a:moveTo>
                  <a:pt x="6181344" y="51816"/>
                </a:moveTo>
                <a:lnTo>
                  <a:pt x="6077712" y="42672"/>
                </a:lnTo>
                <a:lnTo>
                  <a:pt x="6074664" y="57912"/>
                </a:lnTo>
                <a:lnTo>
                  <a:pt x="6178296" y="67056"/>
                </a:lnTo>
                <a:lnTo>
                  <a:pt x="6181344" y="51816"/>
                </a:lnTo>
                <a:close/>
              </a:path>
              <a:path w="10122535" h="773430">
                <a:moveTo>
                  <a:pt x="6321552" y="64008"/>
                </a:moveTo>
                <a:lnTo>
                  <a:pt x="6217920" y="54864"/>
                </a:lnTo>
                <a:lnTo>
                  <a:pt x="6217920" y="70104"/>
                </a:lnTo>
                <a:lnTo>
                  <a:pt x="6321552" y="79248"/>
                </a:lnTo>
                <a:lnTo>
                  <a:pt x="6321552" y="64008"/>
                </a:lnTo>
                <a:close/>
              </a:path>
              <a:path w="10122535" h="773430">
                <a:moveTo>
                  <a:pt x="6464808" y="79248"/>
                </a:moveTo>
                <a:lnTo>
                  <a:pt x="6361176" y="70104"/>
                </a:lnTo>
                <a:lnTo>
                  <a:pt x="6361176" y="82296"/>
                </a:lnTo>
                <a:lnTo>
                  <a:pt x="6464808" y="94488"/>
                </a:lnTo>
                <a:lnTo>
                  <a:pt x="6464808" y="79248"/>
                </a:lnTo>
                <a:close/>
              </a:path>
              <a:path w="10122535" h="773430">
                <a:moveTo>
                  <a:pt x="6608064" y="97536"/>
                </a:moveTo>
                <a:lnTo>
                  <a:pt x="6504432" y="85344"/>
                </a:lnTo>
                <a:lnTo>
                  <a:pt x="6501384" y="97536"/>
                </a:lnTo>
                <a:lnTo>
                  <a:pt x="6605016" y="109728"/>
                </a:lnTo>
                <a:lnTo>
                  <a:pt x="6608064" y="97536"/>
                </a:lnTo>
                <a:close/>
              </a:path>
              <a:path w="10122535" h="773430">
                <a:moveTo>
                  <a:pt x="6748272" y="112776"/>
                </a:moveTo>
                <a:lnTo>
                  <a:pt x="6647688" y="100584"/>
                </a:lnTo>
                <a:lnTo>
                  <a:pt x="6644640" y="100584"/>
                </a:lnTo>
                <a:lnTo>
                  <a:pt x="6644640" y="112776"/>
                </a:lnTo>
                <a:lnTo>
                  <a:pt x="6647688" y="112776"/>
                </a:lnTo>
                <a:lnTo>
                  <a:pt x="6748272" y="124968"/>
                </a:lnTo>
                <a:lnTo>
                  <a:pt x="6748272" y="112776"/>
                </a:lnTo>
                <a:close/>
              </a:path>
              <a:path w="10122535" h="773430">
                <a:moveTo>
                  <a:pt x="6891528" y="131064"/>
                </a:moveTo>
                <a:lnTo>
                  <a:pt x="6787896" y="118872"/>
                </a:lnTo>
                <a:lnTo>
                  <a:pt x="6787896" y="131064"/>
                </a:lnTo>
                <a:lnTo>
                  <a:pt x="6888480" y="143256"/>
                </a:lnTo>
                <a:lnTo>
                  <a:pt x="6891528" y="131064"/>
                </a:lnTo>
                <a:close/>
              </a:path>
              <a:path w="10122535" h="773430">
                <a:moveTo>
                  <a:pt x="7031736" y="152400"/>
                </a:moveTo>
                <a:lnTo>
                  <a:pt x="6964680" y="140208"/>
                </a:lnTo>
                <a:lnTo>
                  <a:pt x="6931152" y="137160"/>
                </a:lnTo>
                <a:lnTo>
                  <a:pt x="6928104" y="149352"/>
                </a:lnTo>
                <a:lnTo>
                  <a:pt x="6964680" y="155448"/>
                </a:lnTo>
                <a:lnTo>
                  <a:pt x="7031736" y="164592"/>
                </a:lnTo>
                <a:lnTo>
                  <a:pt x="7031736" y="152400"/>
                </a:lnTo>
                <a:close/>
              </a:path>
              <a:path w="10122535" h="773430">
                <a:moveTo>
                  <a:pt x="7174992" y="170688"/>
                </a:moveTo>
                <a:lnTo>
                  <a:pt x="7071360" y="155448"/>
                </a:lnTo>
                <a:lnTo>
                  <a:pt x="7071360" y="170688"/>
                </a:lnTo>
                <a:lnTo>
                  <a:pt x="7171944" y="185928"/>
                </a:lnTo>
                <a:lnTo>
                  <a:pt x="7174992" y="170688"/>
                </a:lnTo>
                <a:close/>
              </a:path>
              <a:path w="10122535" h="773430">
                <a:moveTo>
                  <a:pt x="7315200" y="192024"/>
                </a:moveTo>
                <a:lnTo>
                  <a:pt x="7281672" y="185928"/>
                </a:lnTo>
                <a:lnTo>
                  <a:pt x="7214616" y="176784"/>
                </a:lnTo>
                <a:lnTo>
                  <a:pt x="7211568" y="188976"/>
                </a:lnTo>
                <a:lnTo>
                  <a:pt x="7315200" y="207264"/>
                </a:lnTo>
                <a:lnTo>
                  <a:pt x="7315200" y="192024"/>
                </a:lnTo>
                <a:close/>
              </a:path>
              <a:path w="10122535" h="773430">
                <a:moveTo>
                  <a:pt x="7458456" y="216408"/>
                </a:moveTo>
                <a:lnTo>
                  <a:pt x="7354824" y="198120"/>
                </a:lnTo>
                <a:lnTo>
                  <a:pt x="7351776" y="213360"/>
                </a:lnTo>
                <a:lnTo>
                  <a:pt x="7455408" y="228600"/>
                </a:lnTo>
                <a:lnTo>
                  <a:pt x="7458456" y="216408"/>
                </a:lnTo>
                <a:close/>
              </a:path>
              <a:path w="10122535" h="773430">
                <a:moveTo>
                  <a:pt x="7598664" y="237744"/>
                </a:moveTo>
                <a:lnTo>
                  <a:pt x="7495032" y="222504"/>
                </a:lnTo>
                <a:lnTo>
                  <a:pt x="7495032" y="234696"/>
                </a:lnTo>
                <a:lnTo>
                  <a:pt x="7595616" y="249936"/>
                </a:lnTo>
                <a:lnTo>
                  <a:pt x="7598664" y="237744"/>
                </a:lnTo>
                <a:close/>
              </a:path>
              <a:path w="10122535" h="773430">
                <a:moveTo>
                  <a:pt x="7738872" y="262128"/>
                </a:moveTo>
                <a:lnTo>
                  <a:pt x="7638288" y="243840"/>
                </a:lnTo>
                <a:lnTo>
                  <a:pt x="7635240" y="259080"/>
                </a:lnTo>
                <a:lnTo>
                  <a:pt x="7738872" y="277368"/>
                </a:lnTo>
                <a:lnTo>
                  <a:pt x="7738872" y="262128"/>
                </a:lnTo>
                <a:close/>
              </a:path>
              <a:path w="10122535" h="773430">
                <a:moveTo>
                  <a:pt x="7882128" y="286512"/>
                </a:moveTo>
                <a:lnTo>
                  <a:pt x="7778496" y="271272"/>
                </a:lnTo>
                <a:lnTo>
                  <a:pt x="7775448" y="283464"/>
                </a:lnTo>
                <a:lnTo>
                  <a:pt x="7879080" y="301752"/>
                </a:lnTo>
                <a:lnTo>
                  <a:pt x="7882128" y="286512"/>
                </a:lnTo>
                <a:close/>
              </a:path>
              <a:path w="10122535" h="773430">
                <a:moveTo>
                  <a:pt x="8022336" y="313944"/>
                </a:moveTo>
                <a:lnTo>
                  <a:pt x="7918704" y="295656"/>
                </a:lnTo>
                <a:lnTo>
                  <a:pt x="7915656" y="307848"/>
                </a:lnTo>
                <a:lnTo>
                  <a:pt x="8019288" y="326136"/>
                </a:lnTo>
                <a:lnTo>
                  <a:pt x="8022336" y="313944"/>
                </a:lnTo>
                <a:close/>
              </a:path>
              <a:path w="10122535" h="773430">
                <a:moveTo>
                  <a:pt x="8162544" y="341376"/>
                </a:moveTo>
                <a:lnTo>
                  <a:pt x="8058912" y="320040"/>
                </a:lnTo>
                <a:lnTo>
                  <a:pt x="8058912" y="335280"/>
                </a:lnTo>
                <a:lnTo>
                  <a:pt x="8159496" y="353568"/>
                </a:lnTo>
                <a:lnTo>
                  <a:pt x="8162544" y="341376"/>
                </a:lnTo>
                <a:close/>
              </a:path>
              <a:path w="10122535" h="773430">
                <a:moveTo>
                  <a:pt x="8302752" y="368808"/>
                </a:moveTo>
                <a:lnTo>
                  <a:pt x="8232648" y="353568"/>
                </a:lnTo>
                <a:lnTo>
                  <a:pt x="8202168" y="347472"/>
                </a:lnTo>
                <a:lnTo>
                  <a:pt x="8199120" y="359664"/>
                </a:lnTo>
                <a:lnTo>
                  <a:pt x="8229600" y="365760"/>
                </a:lnTo>
                <a:lnTo>
                  <a:pt x="8299704" y="381000"/>
                </a:lnTo>
                <a:lnTo>
                  <a:pt x="8302752" y="368808"/>
                </a:lnTo>
                <a:close/>
              </a:path>
              <a:path w="10122535" h="773430">
                <a:moveTo>
                  <a:pt x="8442960" y="396240"/>
                </a:moveTo>
                <a:lnTo>
                  <a:pt x="8342376" y="374904"/>
                </a:lnTo>
                <a:lnTo>
                  <a:pt x="8339328" y="387096"/>
                </a:lnTo>
                <a:lnTo>
                  <a:pt x="8439912" y="408432"/>
                </a:lnTo>
                <a:lnTo>
                  <a:pt x="8442960" y="396240"/>
                </a:lnTo>
                <a:close/>
              </a:path>
              <a:path w="10122535" h="773430">
                <a:moveTo>
                  <a:pt x="8583168" y="423672"/>
                </a:moveTo>
                <a:lnTo>
                  <a:pt x="8549640" y="417576"/>
                </a:lnTo>
                <a:lnTo>
                  <a:pt x="8482584" y="402336"/>
                </a:lnTo>
                <a:lnTo>
                  <a:pt x="8479536" y="414528"/>
                </a:lnTo>
                <a:lnTo>
                  <a:pt x="8546592" y="429768"/>
                </a:lnTo>
                <a:lnTo>
                  <a:pt x="8580120" y="435864"/>
                </a:lnTo>
                <a:lnTo>
                  <a:pt x="8583168" y="423672"/>
                </a:lnTo>
                <a:close/>
              </a:path>
              <a:path w="10122535" h="773430">
                <a:moveTo>
                  <a:pt x="8723376" y="451104"/>
                </a:moveTo>
                <a:lnTo>
                  <a:pt x="8622792" y="432816"/>
                </a:lnTo>
                <a:lnTo>
                  <a:pt x="8619744" y="445008"/>
                </a:lnTo>
                <a:lnTo>
                  <a:pt x="8720328" y="466344"/>
                </a:lnTo>
                <a:lnTo>
                  <a:pt x="8723376" y="451104"/>
                </a:lnTo>
                <a:close/>
              </a:path>
              <a:path w="10122535" h="773430">
                <a:moveTo>
                  <a:pt x="8863584" y="481584"/>
                </a:moveTo>
                <a:lnTo>
                  <a:pt x="8763000" y="460248"/>
                </a:lnTo>
                <a:lnTo>
                  <a:pt x="8759952" y="472440"/>
                </a:lnTo>
                <a:lnTo>
                  <a:pt x="8860536" y="493776"/>
                </a:lnTo>
                <a:lnTo>
                  <a:pt x="8863584" y="481584"/>
                </a:lnTo>
                <a:close/>
              </a:path>
              <a:path w="10122535" h="773430">
                <a:moveTo>
                  <a:pt x="9003792" y="512064"/>
                </a:moveTo>
                <a:lnTo>
                  <a:pt x="8903208" y="490728"/>
                </a:lnTo>
                <a:lnTo>
                  <a:pt x="8900160" y="502920"/>
                </a:lnTo>
                <a:lnTo>
                  <a:pt x="9000744" y="524256"/>
                </a:lnTo>
                <a:lnTo>
                  <a:pt x="9003792" y="512064"/>
                </a:lnTo>
                <a:close/>
              </a:path>
              <a:path w="10122535" h="773430">
                <a:moveTo>
                  <a:pt x="9144000" y="542544"/>
                </a:moveTo>
                <a:lnTo>
                  <a:pt x="9043416" y="521208"/>
                </a:lnTo>
                <a:lnTo>
                  <a:pt x="9040368" y="533400"/>
                </a:lnTo>
                <a:lnTo>
                  <a:pt x="9140952" y="554736"/>
                </a:lnTo>
                <a:lnTo>
                  <a:pt x="9144000" y="542544"/>
                </a:lnTo>
                <a:close/>
              </a:path>
              <a:path w="10122535" h="773430">
                <a:moveTo>
                  <a:pt x="9284208" y="573024"/>
                </a:moveTo>
                <a:lnTo>
                  <a:pt x="9180576" y="551688"/>
                </a:lnTo>
                <a:lnTo>
                  <a:pt x="9177528" y="563880"/>
                </a:lnTo>
                <a:lnTo>
                  <a:pt x="9281160" y="585216"/>
                </a:lnTo>
                <a:lnTo>
                  <a:pt x="9284208" y="573024"/>
                </a:lnTo>
                <a:close/>
              </a:path>
              <a:path w="10122535" h="773430">
                <a:moveTo>
                  <a:pt x="9424416" y="603504"/>
                </a:moveTo>
                <a:lnTo>
                  <a:pt x="9320784" y="582168"/>
                </a:lnTo>
                <a:lnTo>
                  <a:pt x="9317736" y="594360"/>
                </a:lnTo>
                <a:lnTo>
                  <a:pt x="9421368" y="615696"/>
                </a:lnTo>
                <a:lnTo>
                  <a:pt x="9424416" y="603504"/>
                </a:lnTo>
                <a:close/>
              </a:path>
              <a:path w="10122535" h="773430">
                <a:moveTo>
                  <a:pt x="9564624" y="633984"/>
                </a:moveTo>
                <a:lnTo>
                  <a:pt x="9500616" y="618744"/>
                </a:lnTo>
                <a:lnTo>
                  <a:pt x="9460992" y="612648"/>
                </a:lnTo>
                <a:lnTo>
                  <a:pt x="9457944" y="624840"/>
                </a:lnTo>
                <a:lnTo>
                  <a:pt x="9497568" y="633984"/>
                </a:lnTo>
                <a:lnTo>
                  <a:pt x="9561576" y="646176"/>
                </a:lnTo>
                <a:lnTo>
                  <a:pt x="9564624" y="633984"/>
                </a:lnTo>
                <a:close/>
              </a:path>
              <a:path w="10122535" h="773430">
                <a:moveTo>
                  <a:pt x="9701784" y="664464"/>
                </a:moveTo>
                <a:lnTo>
                  <a:pt x="9601200" y="643128"/>
                </a:lnTo>
                <a:lnTo>
                  <a:pt x="9598152" y="655320"/>
                </a:lnTo>
                <a:lnTo>
                  <a:pt x="9698736" y="676656"/>
                </a:lnTo>
                <a:lnTo>
                  <a:pt x="9701784" y="664464"/>
                </a:lnTo>
                <a:close/>
              </a:path>
              <a:path w="10122535" h="773430">
                <a:moveTo>
                  <a:pt x="9841992" y="694944"/>
                </a:moveTo>
                <a:lnTo>
                  <a:pt x="9741408" y="673608"/>
                </a:lnTo>
                <a:lnTo>
                  <a:pt x="9738360" y="685800"/>
                </a:lnTo>
                <a:lnTo>
                  <a:pt x="9838944" y="710184"/>
                </a:lnTo>
                <a:lnTo>
                  <a:pt x="9841992" y="694944"/>
                </a:lnTo>
                <a:close/>
              </a:path>
              <a:path w="10122535" h="773430">
                <a:moveTo>
                  <a:pt x="9982200" y="728472"/>
                </a:moveTo>
                <a:lnTo>
                  <a:pt x="9881616" y="704088"/>
                </a:lnTo>
                <a:lnTo>
                  <a:pt x="9878568" y="716280"/>
                </a:lnTo>
                <a:lnTo>
                  <a:pt x="9979152" y="740664"/>
                </a:lnTo>
                <a:lnTo>
                  <a:pt x="9982200" y="728472"/>
                </a:lnTo>
                <a:close/>
              </a:path>
              <a:path w="10122535" h="773430">
                <a:moveTo>
                  <a:pt x="10122408" y="758952"/>
                </a:moveTo>
                <a:lnTo>
                  <a:pt x="10018776" y="737616"/>
                </a:lnTo>
                <a:lnTo>
                  <a:pt x="10018776" y="749808"/>
                </a:lnTo>
                <a:lnTo>
                  <a:pt x="10119360" y="771144"/>
                </a:lnTo>
                <a:lnTo>
                  <a:pt x="10122408" y="758952"/>
                </a:lnTo>
                <a:close/>
              </a:path>
            </a:pathLst>
          </a:custGeom>
          <a:solidFill>
            <a:srgbClr val="F1F1F1"/>
          </a:solidFill>
        </p:spPr>
        <p:txBody>
          <a:bodyPr wrap="square" lIns="0" tIns="0" rIns="0" bIns="0" rtlCol="0"/>
          <a:lstStyle/>
          <a:p>
            <a:endParaRPr/>
          </a:p>
        </p:txBody>
      </p:sp>
      <p:sp>
        <p:nvSpPr>
          <p:cNvPr id="105" name="object 29">
            <a:extLst>
              <a:ext uri="{FF2B5EF4-FFF2-40B4-BE49-F238E27FC236}">
                <a16:creationId xmlns:a16="http://schemas.microsoft.com/office/drawing/2014/main" id="{C756580A-28E2-42DC-A058-C40099D7F877}"/>
              </a:ext>
            </a:extLst>
          </p:cNvPr>
          <p:cNvSpPr txBox="1"/>
          <p:nvPr/>
        </p:nvSpPr>
        <p:spPr>
          <a:xfrm>
            <a:off x="1146936" y="861822"/>
            <a:ext cx="704215" cy="245110"/>
          </a:xfrm>
          <a:prstGeom prst="rect">
            <a:avLst/>
          </a:prstGeom>
        </p:spPr>
        <p:txBody>
          <a:bodyPr vert="horz" wrap="square" lIns="0" tIns="11430" rIns="0" bIns="0" rtlCol="0">
            <a:spAutoFit/>
          </a:bodyPr>
          <a:lstStyle/>
          <a:p>
            <a:pPr marL="12700">
              <a:lnSpc>
                <a:spcPct val="100000"/>
              </a:lnSpc>
              <a:spcBef>
                <a:spcPts val="90"/>
              </a:spcBef>
            </a:pPr>
            <a:r>
              <a:rPr sz="1450" b="1" spc="-10" dirty="0">
                <a:solidFill>
                  <a:srgbClr val="FFFFFF"/>
                </a:solidFill>
                <a:latin typeface="Meiryo UI"/>
                <a:cs typeface="Meiryo UI"/>
              </a:rPr>
              <a:t>100km</a:t>
            </a:r>
            <a:endParaRPr sz="1450">
              <a:latin typeface="Meiryo UI"/>
              <a:cs typeface="Meiryo UI"/>
            </a:endParaRPr>
          </a:p>
        </p:txBody>
      </p:sp>
      <p:grpSp>
        <p:nvGrpSpPr>
          <p:cNvPr id="106" name="object 30">
            <a:extLst>
              <a:ext uri="{FF2B5EF4-FFF2-40B4-BE49-F238E27FC236}">
                <a16:creationId xmlns:a16="http://schemas.microsoft.com/office/drawing/2014/main" id="{75D443CF-A7FF-4287-A154-E84FCF397ED2}"/>
              </a:ext>
            </a:extLst>
          </p:cNvPr>
          <p:cNvGrpSpPr/>
          <p:nvPr/>
        </p:nvGrpSpPr>
        <p:grpSpPr>
          <a:xfrm>
            <a:off x="4617402" y="2938031"/>
            <a:ext cx="1928495" cy="3260090"/>
            <a:chOff x="3866197" y="3629736"/>
            <a:chExt cx="1928495" cy="3260090"/>
          </a:xfrm>
        </p:grpSpPr>
        <p:sp>
          <p:nvSpPr>
            <p:cNvPr id="107" name="object 31">
              <a:extLst>
                <a:ext uri="{FF2B5EF4-FFF2-40B4-BE49-F238E27FC236}">
                  <a16:creationId xmlns:a16="http://schemas.microsoft.com/office/drawing/2014/main" id="{201A2C78-CDFF-4968-8814-4883C2F0FF14}"/>
                </a:ext>
              </a:extLst>
            </p:cNvPr>
            <p:cNvSpPr/>
            <p:nvPr/>
          </p:nvSpPr>
          <p:spPr>
            <a:xfrm>
              <a:off x="3870959" y="6409499"/>
              <a:ext cx="902335" cy="475615"/>
            </a:xfrm>
            <a:custGeom>
              <a:avLst/>
              <a:gdLst/>
              <a:ahLst/>
              <a:cxnLst/>
              <a:rect l="l" t="t" r="r" b="b"/>
              <a:pathLst>
                <a:path w="902335" h="475615">
                  <a:moveTo>
                    <a:pt x="902208" y="0"/>
                  </a:moveTo>
                  <a:lnTo>
                    <a:pt x="496823" y="0"/>
                  </a:lnTo>
                  <a:lnTo>
                    <a:pt x="0" y="475488"/>
                  </a:lnTo>
                  <a:lnTo>
                    <a:pt x="405384" y="475488"/>
                  </a:lnTo>
                  <a:lnTo>
                    <a:pt x="902208" y="0"/>
                  </a:lnTo>
                  <a:close/>
                </a:path>
              </a:pathLst>
            </a:custGeom>
            <a:solidFill>
              <a:srgbClr val="D8D8D8"/>
            </a:solidFill>
          </p:spPr>
          <p:txBody>
            <a:bodyPr wrap="square" lIns="0" tIns="0" rIns="0" bIns="0" rtlCol="0"/>
            <a:lstStyle/>
            <a:p>
              <a:endParaRPr/>
            </a:p>
          </p:txBody>
        </p:sp>
        <p:sp>
          <p:nvSpPr>
            <p:cNvPr id="108" name="object 32">
              <a:extLst>
                <a:ext uri="{FF2B5EF4-FFF2-40B4-BE49-F238E27FC236}">
                  <a16:creationId xmlns:a16="http://schemas.microsoft.com/office/drawing/2014/main" id="{D2295323-A285-439C-B906-1D1987F1016F}"/>
                </a:ext>
              </a:extLst>
            </p:cNvPr>
            <p:cNvSpPr/>
            <p:nvPr/>
          </p:nvSpPr>
          <p:spPr>
            <a:xfrm>
              <a:off x="3870959" y="6409499"/>
              <a:ext cx="902335" cy="475615"/>
            </a:xfrm>
            <a:custGeom>
              <a:avLst/>
              <a:gdLst/>
              <a:ahLst/>
              <a:cxnLst/>
              <a:rect l="l" t="t" r="r" b="b"/>
              <a:pathLst>
                <a:path w="902335" h="475615">
                  <a:moveTo>
                    <a:pt x="0" y="475488"/>
                  </a:moveTo>
                  <a:lnTo>
                    <a:pt x="496823" y="0"/>
                  </a:lnTo>
                  <a:lnTo>
                    <a:pt x="902208" y="0"/>
                  </a:lnTo>
                  <a:lnTo>
                    <a:pt x="405384" y="475488"/>
                  </a:lnTo>
                  <a:lnTo>
                    <a:pt x="0" y="475488"/>
                  </a:lnTo>
                  <a:close/>
                </a:path>
              </a:pathLst>
            </a:custGeom>
            <a:ln w="9144">
              <a:solidFill>
                <a:srgbClr val="A5A5A5"/>
              </a:solidFill>
            </a:ln>
          </p:spPr>
          <p:txBody>
            <a:bodyPr wrap="square" lIns="0" tIns="0" rIns="0" bIns="0" rtlCol="0"/>
            <a:lstStyle/>
            <a:p>
              <a:endParaRPr/>
            </a:p>
          </p:txBody>
        </p:sp>
        <p:sp>
          <p:nvSpPr>
            <p:cNvPr id="109" name="object 33">
              <a:extLst>
                <a:ext uri="{FF2B5EF4-FFF2-40B4-BE49-F238E27FC236}">
                  <a16:creationId xmlns:a16="http://schemas.microsoft.com/office/drawing/2014/main" id="{B8FE9223-F709-4B50-BC91-A25858D0A9F6}"/>
                </a:ext>
              </a:extLst>
            </p:cNvPr>
            <p:cNvSpPr/>
            <p:nvPr/>
          </p:nvSpPr>
          <p:spPr>
            <a:xfrm>
              <a:off x="3907535" y="6418643"/>
              <a:ext cx="826135" cy="454659"/>
            </a:xfrm>
            <a:custGeom>
              <a:avLst/>
              <a:gdLst/>
              <a:ahLst/>
              <a:cxnLst/>
              <a:rect l="l" t="t" r="r" b="b"/>
              <a:pathLst>
                <a:path w="826135" h="454659">
                  <a:moveTo>
                    <a:pt x="826008" y="0"/>
                  </a:moveTo>
                  <a:lnTo>
                    <a:pt x="472440" y="0"/>
                  </a:lnTo>
                  <a:lnTo>
                    <a:pt x="0" y="454152"/>
                  </a:lnTo>
                  <a:lnTo>
                    <a:pt x="353568" y="454152"/>
                  </a:lnTo>
                  <a:lnTo>
                    <a:pt x="826008" y="0"/>
                  </a:lnTo>
                  <a:close/>
                </a:path>
              </a:pathLst>
            </a:custGeom>
            <a:solidFill>
              <a:srgbClr val="D8D8D8"/>
            </a:solidFill>
          </p:spPr>
          <p:txBody>
            <a:bodyPr wrap="square" lIns="0" tIns="0" rIns="0" bIns="0" rtlCol="0"/>
            <a:lstStyle/>
            <a:p>
              <a:endParaRPr/>
            </a:p>
          </p:txBody>
        </p:sp>
        <p:sp>
          <p:nvSpPr>
            <p:cNvPr id="110" name="object 34">
              <a:extLst>
                <a:ext uri="{FF2B5EF4-FFF2-40B4-BE49-F238E27FC236}">
                  <a16:creationId xmlns:a16="http://schemas.microsoft.com/office/drawing/2014/main" id="{5223CAB3-F3D0-4A65-BE57-E2012650FEFB}"/>
                </a:ext>
              </a:extLst>
            </p:cNvPr>
            <p:cNvSpPr/>
            <p:nvPr/>
          </p:nvSpPr>
          <p:spPr>
            <a:xfrm>
              <a:off x="3907535" y="6418643"/>
              <a:ext cx="826135" cy="454659"/>
            </a:xfrm>
            <a:custGeom>
              <a:avLst/>
              <a:gdLst/>
              <a:ahLst/>
              <a:cxnLst/>
              <a:rect l="l" t="t" r="r" b="b"/>
              <a:pathLst>
                <a:path w="826135" h="454659">
                  <a:moveTo>
                    <a:pt x="0" y="454152"/>
                  </a:moveTo>
                  <a:lnTo>
                    <a:pt x="472440" y="0"/>
                  </a:lnTo>
                  <a:lnTo>
                    <a:pt x="826008" y="0"/>
                  </a:lnTo>
                  <a:lnTo>
                    <a:pt x="353568" y="454152"/>
                  </a:lnTo>
                  <a:lnTo>
                    <a:pt x="0" y="454152"/>
                  </a:lnTo>
                  <a:close/>
                </a:path>
              </a:pathLst>
            </a:custGeom>
            <a:ln w="9143">
              <a:solidFill>
                <a:srgbClr val="FFFFFF"/>
              </a:solidFill>
            </a:ln>
          </p:spPr>
          <p:txBody>
            <a:bodyPr wrap="square" lIns="0" tIns="0" rIns="0" bIns="0" rtlCol="0"/>
            <a:lstStyle/>
            <a:p>
              <a:endParaRPr/>
            </a:p>
          </p:txBody>
        </p:sp>
        <p:sp>
          <p:nvSpPr>
            <p:cNvPr id="111" name="object 35">
              <a:extLst>
                <a:ext uri="{FF2B5EF4-FFF2-40B4-BE49-F238E27FC236}">
                  <a16:creationId xmlns:a16="http://schemas.microsoft.com/office/drawing/2014/main" id="{952EA577-EDCE-4AEC-AC1A-C147DEBD3062}"/>
                </a:ext>
              </a:extLst>
            </p:cNvPr>
            <p:cNvSpPr/>
            <p:nvPr/>
          </p:nvSpPr>
          <p:spPr>
            <a:xfrm>
              <a:off x="4081272" y="6415595"/>
              <a:ext cx="615950" cy="460375"/>
            </a:xfrm>
            <a:custGeom>
              <a:avLst/>
              <a:gdLst/>
              <a:ahLst/>
              <a:cxnLst/>
              <a:rect l="l" t="t" r="r" b="b"/>
              <a:pathLst>
                <a:path w="615950" h="460375">
                  <a:moveTo>
                    <a:pt x="15240" y="454152"/>
                  </a:moveTo>
                  <a:lnTo>
                    <a:pt x="9144" y="445008"/>
                  </a:lnTo>
                  <a:lnTo>
                    <a:pt x="0" y="454152"/>
                  </a:lnTo>
                  <a:lnTo>
                    <a:pt x="6096" y="460248"/>
                  </a:lnTo>
                  <a:lnTo>
                    <a:pt x="15240" y="454152"/>
                  </a:lnTo>
                  <a:close/>
                </a:path>
                <a:path w="615950" h="460375">
                  <a:moveTo>
                    <a:pt x="91440" y="377952"/>
                  </a:moveTo>
                  <a:lnTo>
                    <a:pt x="85344" y="371856"/>
                  </a:lnTo>
                  <a:lnTo>
                    <a:pt x="30480" y="426720"/>
                  </a:lnTo>
                  <a:lnTo>
                    <a:pt x="36576" y="432816"/>
                  </a:lnTo>
                  <a:lnTo>
                    <a:pt x="91440" y="377952"/>
                  </a:lnTo>
                  <a:close/>
                </a:path>
                <a:path w="615950" h="460375">
                  <a:moveTo>
                    <a:pt x="112776" y="320040"/>
                  </a:moveTo>
                  <a:lnTo>
                    <a:pt x="106680" y="320040"/>
                  </a:lnTo>
                  <a:lnTo>
                    <a:pt x="57912" y="365760"/>
                  </a:lnTo>
                  <a:lnTo>
                    <a:pt x="64008" y="365760"/>
                  </a:lnTo>
                  <a:lnTo>
                    <a:pt x="112776" y="320040"/>
                  </a:lnTo>
                  <a:close/>
                </a:path>
                <a:path w="615950" h="460375">
                  <a:moveTo>
                    <a:pt x="170688" y="304800"/>
                  </a:moveTo>
                  <a:lnTo>
                    <a:pt x="161544" y="295656"/>
                  </a:lnTo>
                  <a:lnTo>
                    <a:pt x="106680" y="350520"/>
                  </a:lnTo>
                  <a:lnTo>
                    <a:pt x="112776" y="359664"/>
                  </a:lnTo>
                  <a:lnTo>
                    <a:pt x="170688" y="304800"/>
                  </a:lnTo>
                  <a:close/>
                </a:path>
                <a:path w="615950" h="460375">
                  <a:moveTo>
                    <a:pt x="185928" y="320040"/>
                  </a:moveTo>
                  <a:lnTo>
                    <a:pt x="176784" y="320040"/>
                  </a:lnTo>
                  <a:lnTo>
                    <a:pt x="128016" y="365760"/>
                  </a:lnTo>
                  <a:lnTo>
                    <a:pt x="134112" y="365760"/>
                  </a:lnTo>
                  <a:lnTo>
                    <a:pt x="185928" y="320040"/>
                  </a:lnTo>
                  <a:close/>
                </a:path>
                <a:path w="615950" h="460375">
                  <a:moveTo>
                    <a:pt x="246888" y="228600"/>
                  </a:moveTo>
                  <a:lnTo>
                    <a:pt x="240792" y="222504"/>
                  </a:lnTo>
                  <a:lnTo>
                    <a:pt x="182880" y="277368"/>
                  </a:lnTo>
                  <a:lnTo>
                    <a:pt x="192024" y="283464"/>
                  </a:lnTo>
                  <a:lnTo>
                    <a:pt x="246888" y="228600"/>
                  </a:lnTo>
                  <a:close/>
                </a:path>
                <a:path w="615950" h="460375">
                  <a:moveTo>
                    <a:pt x="268224" y="170688"/>
                  </a:moveTo>
                  <a:lnTo>
                    <a:pt x="259080" y="170688"/>
                  </a:lnTo>
                  <a:lnTo>
                    <a:pt x="210312" y="219456"/>
                  </a:lnTo>
                  <a:lnTo>
                    <a:pt x="216408" y="219456"/>
                  </a:lnTo>
                  <a:lnTo>
                    <a:pt x="268224" y="170688"/>
                  </a:lnTo>
                  <a:close/>
                </a:path>
                <a:path w="615950" h="460375">
                  <a:moveTo>
                    <a:pt x="310896" y="24384"/>
                  </a:moveTo>
                  <a:lnTo>
                    <a:pt x="283464" y="24384"/>
                  </a:lnTo>
                  <a:lnTo>
                    <a:pt x="234696" y="73152"/>
                  </a:lnTo>
                  <a:lnTo>
                    <a:pt x="259080" y="73152"/>
                  </a:lnTo>
                  <a:lnTo>
                    <a:pt x="310896" y="24384"/>
                  </a:lnTo>
                  <a:close/>
                </a:path>
                <a:path w="615950" h="460375">
                  <a:moveTo>
                    <a:pt x="323088" y="155448"/>
                  </a:moveTo>
                  <a:lnTo>
                    <a:pt x="316992" y="149352"/>
                  </a:lnTo>
                  <a:lnTo>
                    <a:pt x="262128" y="201168"/>
                  </a:lnTo>
                  <a:lnTo>
                    <a:pt x="268224" y="210312"/>
                  </a:lnTo>
                  <a:lnTo>
                    <a:pt x="323088" y="155448"/>
                  </a:lnTo>
                  <a:close/>
                </a:path>
                <a:path w="615950" h="460375">
                  <a:moveTo>
                    <a:pt x="338328" y="170688"/>
                  </a:moveTo>
                  <a:lnTo>
                    <a:pt x="329184" y="170688"/>
                  </a:lnTo>
                  <a:lnTo>
                    <a:pt x="280416" y="219456"/>
                  </a:lnTo>
                  <a:lnTo>
                    <a:pt x="289560" y="219456"/>
                  </a:lnTo>
                  <a:lnTo>
                    <a:pt x="338328" y="170688"/>
                  </a:lnTo>
                  <a:close/>
                </a:path>
                <a:path w="615950" h="460375">
                  <a:moveTo>
                    <a:pt x="350520" y="24384"/>
                  </a:moveTo>
                  <a:lnTo>
                    <a:pt x="326136" y="24384"/>
                  </a:lnTo>
                  <a:lnTo>
                    <a:pt x="277368" y="73152"/>
                  </a:lnTo>
                  <a:lnTo>
                    <a:pt x="301752" y="73152"/>
                  </a:lnTo>
                  <a:lnTo>
                    <a:pt x="350520" y="24384"/>
                  </a:lnTo>
                  <a:close/>
                </a:path>
                <a:path w="615950" h="460375">
                  <a:moveTo>
                    <a:pt x="393192" y="24384"/>
                  </a:moveTo>
                  <a:lnTo>
                    <a:pt x="368808" y="24384"/>
                  </a:lnTo>
                  <a:lnTo>
                    <a:pt x="316992" y="73152"/>
                  </a:lnTo>
                  <a:lnTo>
                    <a:pt x="344424" y="73152"/>
                  </a:lnTo>
                  <a:lnTo>
                    <a:pt x="393192" y="24384"/>
                  </a:lnTo>
                  <a:close/>
                </a:path>
                <a:path w="615950" h="460375">
                  <a:moveTo>
                    <a:pt x="402336" y="79248"/>
                  </a:moveTo>
                  <a:lnTo>
                    <a:pt x="396240" y="73152"/>
                  </a:lnTo>
                  <a:lnTo>
                    <a:pt x="338328" y="128016"/>
                  </a:lnTo>
                  <a:lnTo>
                    <a:pt x="344424" y="134112"/>
                  </a:lnTo>
                  <a:lnTo>
                    <a:pt x="402336" y="79248"/>
                  </a:lnTo>
                  <a:close/>
                </a:path>
                <a:path w="615950" h="460375">
                  <a:moveTo>
                    <a:pt x="435864" y="24384"/>
                  </a:moveTo>
                  <a:lnTo>
                    <a:pt x="408432" y="24384"/>
                  </a:lnTo>
                  <a:lnTo>
                    <a:pt x="359664" y="73152"/>
                  </a:lnTo>
                  <a:lnTo>
                    <a:pt x="384048" y="73152"/>
                  </a:lnTo>
                  <a:lnTo>
                    <a:pt x="435864" y="24384"/>
                  </a:lnTo>
                  <a:close/>
                </a:path>
                <a:path w="615950" h="460375">
                  <a:moveTo>
                    <a:pt x="478536" y="6096"/>
                  </a:moveTo>
                  <a:lnTo>
                    <a:pt x="472440" y="0"/>
                  </a:lnTo>
                  <a:lnTo>
                    <a:pt x="414528" y="54864"/>
                  </a:lnTo>
                  <a:lnTo>
                    <a:pt x="423672" y="60960"/>
                  </a:lnTo>
                  <a:lnTo>
                    <a:pt x="478536" y="6096"/>
                  </a:lnTo>
                  <a:close/>
                </a:path>
                <a:path w="615950" h="460375">
                  <a:moveTo>
                    <a:pt x="490728" y="24384"/>
                  </a:moveTo>
                  <a:lnTo>
                    <a:pt x="466344" y="24384"/>
                  </a:lnTo>
                  <a:lnTo>
                    <a:pt x="417576" y="73152"/>
                  </a:lnTo>
                  <a:lnTo>
                    <a:pt x="441960" y="73152"/>
                  </a:lnTo>
                  <a:lnTo>
                    <a:pt x="490728" y="24384"/>
                  </a:lnTo>
                  <a:close/>
                </a:path>
                <a:path w="615950" h="460375">
                  <a:moveTo>
                    <a:pt x="533400" y="24384"/>
                  </a:moveTo>
                  <a:lnTo>
                    <a:pt x="509016" y="24384"/>
                  </a:lnTo>
                  <a:lnTo>
                    <a:pt x="457200" y="73152"/>
                  </a:lnTo>
                  <a:lnTo>
                    <a:pt x="484632" y="73152"/>
                  </a:lnTo>
                  <a:lnTo>
                    <a:pt x="533400" y="24384"/>
                  </a:lnTo>
                  <a:close/>
                </a:path>
                <a:path w="615950" h="460375">
                  <a:moveTo>
                    <a:pt x="576072" y="24384"/>
                  </a:moveTo>
                  <a:lnTo>
                    <a:pt x="548640" y="24384"/>
                  </a:lnTo>
                  <a:lnTo>
                    <a:pt x="499872" y="73152"/>
                  </a:lnTo>
                  <a:lnTo>
                    <a:pt x="524256" y="73152"/>
                  </a:lnTo>
                  <a:lnTo>
                    <a:pt x="576072" y="24384"/>
                  </a:lnTo>
                  <a:close/>
                </a:path>
                <a:path w="615950" h="460375">
                  <a:moveTo>
                    <a:pt x="615696" y="24384"/>
                  </a:moveTo>
                  <a:lnTo>
                    <a:pt x="591312" y="24384"/>
                  </a:lnTo>
                  <a:lnTo>
                    <a:pt x="542544" y="73152"/>
                  </a:lnTo>
                  <a:lnTo>
                    <a:pt x="566928" y="73152"/>
                  </a:lnTo>
                  <a:lnTo>
                    <a:pt x="615696" y="24384"/>
                  </a:lnTo>
                  <a:close/>
                </a:path>
              </a:pathLst>
            </a:custGeom>
            <a:solidFill>
              <a:srgbClr val="FFFFFF"/>
            </a:solidFill>
          </p:spPr>
          <p:txBody>
            <a:bodyPr wrap="square" lIns="0" tIns="0" rIns="0" bIns="0" rtlCol="0"/>
            <a:lstStyle/>
            <a:p>
              <a:endParaRPr/>
            </a:p>
          </p:txBody>
        </p:sp>
        <p:pic>
          <p:nvPicPr>
            <p:cNvPr id="112" name="object 36">
              <a:extLst>
                <a:ext uri="{FF2B5EF4-FFF2-40B4-BE49-F238E27FC236}">
                  <a16:creationId xmlns:a16="http://schemas.microsoft.com/office/drawing/2014/main" id="{65A8B429-F519-47F2-9909-0AB262BB57D8}"/>
                </a:ext>
              </a:extLst>
            </p:cNvPr>
            <p:cNvPicPr/>
            <p:nvPr/>
          </p:nvPicPr>
          <p:blipFill>
            <a:blip r:embed="rId7" cstate="print"/>
            <a:stretch>
              <a:fillRect/>
            </a:stretch>
          </p:blipFill>
          <p:spPr>
            <a:xfrm>
              <a:off x="4361687" y="3970591"/>
              <a:ext cx="1432560" cy="2527300"/>
            </a:xfrm>
            <a:prstGeom prst="rect">
              <a:avLst/>
            </a:prstGeom>
          </p:spPr>
        </p:pic>
        <p:pic>
          <p:nvPicPr>
            <p:cNvPr id="113" name="object 37">
              <a:extLst>
                <a:ext uri="{FF2B5EF4-FFF2-40B4-BE49-F238E27FC236}">
                  <a16:creationId xmlns:a16="http://schemas.microsoft.com/office/drawing/2014/main" id="{013E4D58-4151-4773-B65B-E1A863B96041}"/>
                </a:ext>
              </a:extLst>
            </p:cNvPr>
            <p:cNvPicPr/>
            <p:nvPr/>
          </p:nvPicPr>
          <p:blipFill>
            <a:blip r:embed="rId8" cstate="print"/>
            <a:stretch>
              <a:fillRect/>
            </a:stretch>
          </p:blipFill>
          <p:spPr>
            <a:xfrm>
              <a:off x="4386071" y="3629736"/>
              <a:ext cx="1008888" cy="707136"/>
            </a:xfrm>
            <a:prstGeom prst="rect">
              <a:avLst/>
            </a:prstGeom>
          </p:spPr>
        </p:pic>
      </p:grpSp>
      <p:sp>
        <p:nvSpPr>
          <p:cNvPr id="114" name="object 38">
            <a:extLst>
              <a:ext uri="{FF2B5EF4-FFF2-40B4-BE49-F238E27FC236}">
                <a16:creationId xmlns:a16="http://schemas.microsoft.com/office/drawing/2014/main" id="{1B664D1E-E29C-4C8A-A9B1-190915468D69}"/>
              </a:ext>
            </a:extLst>
          </p:cNvPr>
          <p:cNvSpPr txBox="1"/>
          <p:nvPr/>
        </p:nvSpPr>
        <p:spPr>
          <a:xfrm>
            <a:off x="3987672" y="2270252"/>
            <a:ext cx="2744470" cy="523875"/>
          </a:xfrm>
          <a:prstGeom prst="rect">
            <a:avLst/>
          </a:prstGeom>
        </p:spPr>
        <p:txBody>
          <a:bodyPr vert="horz" wrap="square" lIns="0" tIns="10160" rIns="0" bIns="0" rtlCol="0">
            <a:spAutoFit/>
          </a:bodyPr>
          <a:lstStyle/>
          <a:p>
            <a:pPr marL="82550" marR="5080" indent="-70485">
              <a:lnSpc>
                <a:spcPct val="102499"/>
              </a:lnSpc>
              <a:spcBef>
                <a:spcPts val="80"/>
              </a:spcBef>
            </a:pPr>
            <a:r>
              <a:rPr sz="1600" b="1" dirty="0">
                <a:solidFill>
                  <a:srgbClr val="FFFF00"/>
                </a:solidFill>
                <a:latin typeface="Meiryo UI"/>
                <a:cs typeface="Meiryo UI"/>
              </a:rPr>
              <a:t>実証機（液体ロケット </a:t>
            </a:r>
            <a:r>
              <a:rPr sz="1600" b="1" spc="-10" dirty="0">
                <a:solidFill>
                  <a:srgbClr val="FFFF00"/>
                </a:solidFill>
                <a:latin typeface="Meiryo UI"/>
                <a:cs typeface="Meiryo UI"/>
              </a:rPr>
              <a:t>and/or</a:t>
            </a:r>
            <a:r>
              <a:rPr sz="1600" b="1" dirty="0">
                <a:solidFill>
                  <a:srgbClr val="FFFF00"/>
                </a:solidFill>
                <a:latin typeface="Meiryo UI"/>
                <a:cs typeface="Meiryo UI"/>
              </a:rPr>
              <a:t>エアブリーザ）</a:t>
            </a:r>
            <a:r>
              <a:rPr sz="1600" b="1" spc="-10" dirty="0">
                <a:solidFill>
                  <a:srgbClr val="FFFF00"/>
                </a:solidFill>
                <a:latin typeface="Meiryo UI"/>
                <a:cs typeface="Meiryo UI"/>
              </a:rPr>
              <a:t>による⾶⾏試験</a:t>
            </a:r>
            <a:endParaRPr sz="1600">
              <a:latin typeface="Meiryo UI"/>
              <a:cs typeface="Meiryo UI"/>
            </a:endParaRPr>
          </a:p>
        </p:txBody>
      </p:sp>
      <p:grpSp>
        <p:nvGrpSpPr>
          <p:cNvPr id="115" name="object 39">
            <a:extLst>
              <a:ext uri="{FF2B5EF4-FFF2-40B4-BE49-F238E27FC236}">
                <a16:creationId xmlns:a16="http://schemas.microsoft.com/office/drawing/2014/main" id="{03FF5F8A-4A94-4079-9E2B-F8FEB6B7BDBC}"/>
              </a:ext>
            </a:extLst>
          </p:cNvPr>
          <p:cNvGrpSpPr/>
          <p:nvPr/>
        </p:nvGrpSpPr>
        <p:grpSpPr>
          <a:xfrm>
            <a:off x="1880298" y="1182370"/>
            <a:ext cx="5130800" cy="5320665"/>
            <a:chOff x="1129093" y="1874075"/>
            <a:chExt cx="5130800" cy="5320665"/>
          </a:xfrm>
        </p:grpSpPr>
        <p:sp>
          <p:nvSpPr>
            <p:cNvPr id="116" name="object 40">
              <a:extLst>
                <a:ext uri="{FF2B5EF4-FFF2-40B4-BE49-F238E27FC236}">
                  <a16:creationId xmlns:a16="http://schemas.microsoft.com/office/drawing/2014/main" id="{C88FD58F-4E4C-4D4B-A726-EE319EB9EB86}"/>
                </a:ext>
              </a:extLst>
            </p:cNvPr>
            <p:cNvSpPr/>
            <p:nvPr/>
          </p:nvSpPr>
          <p:spPr>
            <a:xfrm>
              <a:off x="3060191" y="2950019"/>
              <a:ext cx="2950845" cy="0"/>
            </a:xfrm>
            <a:custGeom>
              <a:avLst/>
              <a:gdLst/>
              <a:ahLst/>
              <a:cxnLst/>
              <a:rect l="l" t="t" r="r" b="b"/>
              <a:pathLst>
                <a:path w="2950845">
                  <a:moveTo>
                    <a:pt x="0" y="0"/>
                  </a:moveTo>
                  <a:lnTo>
                    <a:pt x="2950464" y="0"/>
                  </a:lnTo>
                </a:path>
              </a:pathLst>
            </a:custGeom>
            <a:ln w="9144">
              <a:solidFill>
                <a:srgbClr val="FFFF00"/>
              </a:solidFill>
            </a:ln>
          </p:spPr>
          <p:txBody>
            <a:bodyPr wrap="square" lIns="0" tIns="0" rIns="0" bIns="0" rtlCol="0"/>
            <a:lstStyle/>
            <a:p>
              <a:endParaRPr/>
            </a:p>
          </p:txBody>
        </p:sp>
        <p:sp>
          <p:nvSpPr>
            <p:cNvPr id="117" name="object 41">
              <a:extLst>
                <a:ext uri="{FF2B5EF4-FFF2-40B4-BE49-F238E27FC236}">
                  <a16:creationId xmlns:a16="http://schemas.microsoft.com/office/drawing/2014/main" id="{7FB84AE5-3346-4012-B7DF-762D6B67F52C}"/>
                </a:ext>
              </a:extLst>
            </p:cNvPr>
            <p:cNvSpPr/>
            <p:nvPr/>
          </p:nvSpPr>
          <p:spPr>
            <a:xfrm>
              <a:off x="1133855" y="6711251"/>
              <a:ext cx="902335" cy="478790"/>
            </a:xfrm>
            <a:custGeom>
              <a:avLst/>
              <a:gdLst/>
              <a:ahLst/>
              <a:cxnLst/>
              <a:rect l="l" t="t" r="r" b="b"/>
              <a:pathLst>
                <a:path w="902335" h="478790">
                  <a:moveTo>
                    <a:pt x="902208" y="0"/>
                  </a:moveTo>
                  <a:lnTo>
                    <a:pt x="493776" y="0"/>
                  </a:lnTo>
                  <a:lnTo>
                    <a:pt x="0" y="478536"/>
                  </a:lnTo>
                  <a:lnTo>
                    <a:pt x="405384" y="478536"/>
                  </a:lnTo>
                  <a:lnTo>
                    <a:pt x="902208" y="0"/>
                  </a:lnTo>
                  <a:close/>
                </a:path>
              </a:pathLst>
            </a:custGeom>
            <a:solidFill>
              <a:srgbClr val="D8D8D8"/>
            </a:solidFill>
          </p:spPr>
          <p:txBody>
            <a:bodyPr wrap="square" lIns="0" tIns="0" rIns="0" bIns="0" rtlCol="0"/>
            <a:lstStyle/>
            <a:p>
              <a:endParaRPr/>
            </a:p>
          </p:txBody>
        </p:sp>
        <p:sp>
          <p:nvSpPr>
            <p:cNvPr id="118" name="object 42">
              <a:extLst>
                <a:ext uri="{FF2B5EF4-FFF2-40B4-BE49-F238E27FC236}">
                  <a16:creationId xmlns:a16="http://schemas.microsoft.com/office/drawing/2014/main" id="{663D052F-3D42-453B-8453-37BC7C2BDAA9}"/>
                </a:ext>
              </a:extLst>
            </p:cNvPr>
            <p:cNvSpPr/>
            <p:nvPr/>
          </p:nvSpPr>
          <p:spPr>
            <a:xfrm>
              <a:off x="1133855" y="6711251"/>
              <a:ext cx="902335" cy="478790"/>
            </a:xfrm>
            <a:custGeom>
              <a:avLst/>
              <a:gdLst/>
              <a:ahLst/>
              <a:cxnLst/>
              <a:rect l="l" t="t" r="r" b="b"/>
              <a:pathLst>
                <a:path w="902335" h="478790">
                  <a:moveTo>
                    <a:pt x="0" y="478536"/>
                  </a:moveTo>
                  <a:lnTo>
                    <a:pt x="493776" y="0"/>
                  </a:lnTo>
                  <a:lnTo>
                    <a:pt x="902208" y="0"/>
                  </a:lnTo>
                  <a:lnTo>
                    <a:pt x="405384" y="478536"/>
                  </a:lnTo>
                  <a:lnTo>
                    <a:pt x="0" y="478536"/>
                  </a:lnTo>
                  <a:close/>
                </a:path>
              </a:pathLst>
            </a:custGeom>
            <a:ln w="9144">
              <a:solidFill>
                <a:srgbClr val="A5A5A5"/>
              </a:solidFill>
            </a:ln>
          </p:spPr>
          <p:txBody>
            <a:bodyPr wrap="square" lIns="0" tIns="0" rIns="0" bIns="0" rtlCol="0"/>
            <a:lstStyle/>
            <a:p>
              <a:endParaRPr/>
            </a:p>
          </p:txBody>
        </p:sp>
        <p:sp>
          <p:nvSpPr>
            <p:cNvPr id="119" name="object 43">
              <a:extLst>
                <a:ext uri="{FF2B5EF4-FFF2-40B4-BE49-F238E27FC236}">
                  <a16:creationId xmlns:a16="http://schemas.microsoft.com/office/drawing/2014/main" id="{FEB9D170-C376-48AE-BCAA-3C518FA3715B}"/>
                </a:ext>
              </a:extLst>
            </p:cNvPr>
            <p:cNvSpPr/>
            <p:nvPr/>
          </p:nvSpPr>
          <p:spPr>
            <a:xfrm>
              <a:off x="1170431" y="6720395"/>
              <a:ext cx="826135" cy="454659"/>
            </a:xfrm>
            <a:custGeom>
              <a:avLst/>
              <a:gdLst/>
              <a:ahLst/>
              <a:cxnLst/>
              <a:rect l="l" t="t" r="r" b="b"/>
              <a:pathLst>
                <a:path w="826135" h="454659">
                  <a:moveTo>
                    <a:pt x="826008" y="0"/>
                  </a:moveTo>
                  <a:lnTo>
                    <a:pt x="472440" y="0"/>
                  </a:lnTo>
                  <a:lnTo>
                    <a:pt x="0" y="454152"/>
                  </a:lnTo>
                  <a:lnTo>
                    <a:pt x="353568" y="454152"/>
                  </a:lnTo>
                  <a:lnTo>
                    <a:pt x="826008" y="0"/>
                  </a:lnTo>
                  <a:close/>
                </a:path>
              </a:pathLst>
            </a:custGeom>
            <a:solidFill>
              <a:srgbClr val="D8D8D8"/>
            </a:solidFill>
          </p:spPr>
          <p:txBody>
            <a:bodyPr wrap="square" lIns="0" tIns="0" rIns="0" bIns="0" rtlCol="0"/>
            <a:lstStyle/>
            <a:p>
              <a:endParaRPr/>
            </a:p>
          </p:txBody>
        </p:sp>
        <p:sp>
          <p:nvSpPr>
            <p:cNvPr id="120" name="object 44">
              <a:extLst>
                <a:ext uri="{FF2B5EF4-FFF2-40B4-BE49-F238E27FC236}">
                  <a16:creationId xmlns:a16="http://schemas.microsoft.com/office/drawing/2014/main" id="{F0D4175C-871B-4400-BAE5-8BD5E3915BCB}"/>
                </a:ext>
              </a:extLst>
            </p:cNvPr>
            <p:cNvSpPr/>
            <p:nvPr/>
          </p:nvSpPr>
          <p:spPr>
            <a:xfrm>
              <a:off x="1170431" y="6720395"/>
              <a:ext cx="826135" cy="454659"/>
            </a:xfrm>
            <a:custGeom>
              <a:avLst/>
              <a:gdLst/>
              <a:ahLst/>
              <a:cxnLst/>
              <a:rect l="l" t="t" r="r" b="b"/>
              <a:pathLst>
                <a:path w="826135" h="454659">
                  <a:moveTo>
                    <a:pt x="0" y="454152"/>
                  </a:moveTo>
                  <a:lnTo>
                    <a:pt x="472440" y="0"/>
                  </a:lnTo>
                  <a:lnTo>
                    <a:pt x="826008" y="0"/>
                  </a:lnTo>
                  <a:lnTo>
                    <a:pt x="353568" y="454152"/>
                  </a:lnTo>
                  <a:lnTo>
                    <a:pt x="0" y="454152"/>
                  </a:lnTo>
                  <a:close/>
                </a:path>
              </a:pathLst>
            </a:custGeom>
            <a:ln w="9143">
              <a:solidFill>
                <a:srgbClr val="FFFFFF"/>
              </a:solidFill>
            </a:ln>
          </p:spPr>
          <p:txBody>
            <a:bodyPr wrap="square" lIns="0" tIns="0" rIns="0" bIns="0" rtlCol="0"/>
            <a:lstStyle/>
            <a:p>
              <a:endParaRPr/>
            </a:p>
          </p:txBody>
        </p:sp>
        <p:sp>
          <p:nvSpPr>
            <p:cNvPr id="121" name="object 45">
              <a:extLst>
                <a:ext uri="{FF2B5EF4-FFF2-40B4-BE49-F238E27FC236}">
                  <a16:creationId xmlns:a16="http://schemas.microsoft.com/office/drawing/2014/main" id="{3E165B48-26E0-4FC2-9EB9-F8852D0B1B2B}"/>
                </a:ext>
              </a:extLst>
            </p:cNvPr>
            <p:cNvSpPr/>
            <p:nvPr/>
          </p:nvSpPr>
          <p:spPr>
            <a:xfrm>
              <a:off x="1344168" y="6717347"/>
              <a:ext cx="615950" cy="463550"/>
            </a:xfrm>
            <a:custGeom>
              <a:avLst/>
              <a:gdLst/>
              <a:ahLst/>
              <a:cxnLst/>
              <a:rect l="l" t="t" r="r" b="b"/>
              <a:pathLst>
                <a:path w="615950" h="463550">
                  <a:moveTo>
                    <a:pt x="15240" y="454152"/>
                  </a:moveTo>
                  <a:lnTo>
                    <a:pt x="6096" y="445008"/>
                  </a:lnTo>
                  <a:lnTo>
                    <a:pt x="0" y="454152"/>
                  </a:lnTo>
                  <a:lnTo>
                    <a:pt x="6096" y="463296"/>
                  </a:lnTo>
                  <a:lnTo>
                    <a:pt x="15240" y="454152"/>
                  </a:lnTo>
                  <a:close/>
                </a:path>
                <a:path w="615950" h="463550">
                  <a:moveTo>
                    <a:pt x="91440" y="377952"/>
                  </a:moveTo>
                  <a:lnTo>
                    <a:pt x="85344" y="371856"/>
                  </a:lnTo>
                  <a:lnTo>
                    <a:pt x="27432" y="426720"/>
                  </a:lnTo>
                  <a:lnTo>
                    <a:pt x="36576" y="432816"/>
                  </a:lnTo>
                  <a:lnTo>
                    <a:pt x="91440" y="377952"/>
                  </a:lnTo>
                  <a:close/>
                </a:path>
                <a:path w="615950" h="463550">
                  <a:moveTo>
                    <a:pt x="112776" y="320040"/>
                  </a:moveTo>
                  <a:lnTo>
                    <a:pt x="106680" y="320040"/>
                  </a:lnTo>
                  <a:lnTo>
                    <a:pt x="54864" y="368808"/>
                  </a:lnTo>
                  <a:lnTo>
                    <a:pt x="64008" y="368808"/>
                  </a:lnTo>
                  <a:lnTo>
                    <a:pt x="112776" y="320040"/>
                  </a:lnTo>
                  <a:close/>
                </a:path>
                <a:path w="615950" h="463550">
                  <a:moveTo>
                    <a:pt x="167640" y="304800"/>
                  </a:moveTo>
                  <a:lnTo>
                    <a:pt x="161544" y="298704"/>
                  </a:lnTo>
                  <a:lnTo>
                    <a:pt x="106680" y="350520"/>
                  </a:lnTo>
                  <a:lnTo>
                    <a:pt x="112776" y="359664"/>
                  </a:lnTo>
                  <a:lnTo>
                    <a:pt x="167640" y="304800"/>
                  </a:lnTo>
                  <a:close/>
                </a:path>
                <a:path w="615950" h="463550">
                  <a:moveTo>
                    <a:pt x="182880" y="320040"/>
                  </a:moveTo>
                  <a:lnTo>
                    <a:pt x="176784" y="320040"/>
                  </a:lnTo>
                  <a:lnTo>
                    <a:pt x="128016" y="368808"/>
                  </a:lnTo>
                  <a:lnTo>
                    <a:pt x="134112" y="368808"/>
                  </a:lnTo>
                  <a:lnTo>
                    <a:pt x="182880" y="320040"/>
                  </a:lnTo>
                  <a:close/>
                </a:path>
                <a:path w="615950" h="463550">
                  <a:moveTo>
                    <a:pt x="246888" y="231648"/>
                  </a:moveTo>
                  <a:lnTo>
                    <a:pt x="240792" y="222504"/>
                  </a:lnTo>
                  <a:lnTo>
                    <a:pt x="182880" y="277368"/>
                  </a:lnTo>
                  <a:lnTo>
                    <a:pt x="188976" y="283464"/>
                  </a:lnTo>
                  <a:lnTo>
                    <a:pt x="246888" y="231648"/>
                  </a:lnTo>
                  <a:close/>
                </a:path>
                <a:path w="615950" h="463550">
                  <a:moveTo>
                    <a:pt x="265176" y="170688"/>
                  </a:moveTo>
                  <a:lnTo>
                    <a:pt x="259080" y="170688"/>
                  </a:lnTo>
                  <a:lnTo>
                    <a:pt x="210312" y="219456"/>
                  </a:lnTo>
                  <a:lnTo>
                    <a:pt x="216408" y="219456"/>
                  </a:lnTo>
                  <a:lnTo>
                    <a:pt x="265176" y="170688"/>
                  </a:lnTo>
                  <a:close/>
                </a:path>
                <a:path w="615950" h="463550">
                  <a:moveTo>
                    <a:pt x="307848" y="24384"/>
                  </a:moveTo>
                  <a:lnTo>
                    <a:pt x="283464" y="24384"/>
                  </a:lnTo>
                  <a:lnTo>
                    <a:pt x="234696" y="73152"/>
                  </a:lnTo>
                  <a:lnTo>
                    <a:pt x="259080" y="73152"/>
                  </a:lnTo>
                  <a:lnTo>
                    <a:pt x="307848" y="24384"/>
                  </a:lnTo>
                  <a:close/>
                </a:path>
                <a:path w="615950" h="463550">
                  <a:moveTo>
                    <a:pt x="323088" y="155448"/>
                  </a:moveTo>
                  <a:lnTo>
                    <a:pt x="316992" y="149352"/>
                  </a:lnTo>
                  <a:lnTo>
                    <a:pt x="259080" y="204216"/>
                  </a:lnTo>
                  <a:lnTo>
                    <a:pt x="268224" y="210312"/>
                  </a:lnTo>
                  <a:lnTo>
                    <a:pt x="323088" y="155448"/>
                  </a:lnTo>
                  <a:close/>
                </a:path>
                <a:path w="615950" h="463550">
                  <a:moveTo>
                    <a:pt x="338328" y="170688"/>
                  </a:moveTo>
                  <a:lnTo>
                    <a:pt x="329184" y="170688"/>
                  </a:lnTo>
                  <a:lnTo>
                    <a:pt x="280416" y="219456"/>
                  </a:lnTo>
                  <a:lnTo>
                    <a:pt x="286512" y="219456"/>
                  </a:lnTo>
                  <a:lnTo>
                    <a:pt x="338328" y="170688"/>
                  </a:lnTo>
                  <a:close/>
                </a:path>
                <a:path w="615950" h="463550">
                  <a:moveTo>
                    <a:pt x="350520" y="24384"/>
                  </a:moveTo>
                  <a:lnTo>
                    <a:pt x="326136" y="24384"/>
                  </a:lnTo>
                  <a:lnTo>
                    <a:pt x="274320" y="73152"/>
                  </a:lnTo>
                  <a:lnTo>
                    <a:pt x="301752" y="73152"/>
                  </a:lnTo>
                  <a:lnTo>
                    <a:pt x="350520" y="24384"/>
                  </a:lnTo>
                  <a:close/>
                </a:path>
                <a:path w="615950" h="463550">
                  <a:moveTo>
                    <a:pt x="393192" y="24384"/>
                  </a:moveTo>
                  <a:lnTo>
                    <a:pt x="365760" y="24384"/>
                  </a:lnTo>
                  <a:lnTo>
                    <a:pt x="316992" y="73152"/>
                  </a:lnTo>
                  <a:lnTo>
                    <a:pt x="344424" y="73152"/>
                  </a:lnTo>
                  <a:lnTo>
                    <a:pt x="393192" y="24384"/>
                  </a:lnTo>
                  <a:close/>
                </a:path>
                <a:path w="615950" h="463550">
                  <a:moveTo>
                    <a:pt x="402336" y="82296"/>
                  </a:moveTo>
                  <a:lnTo>
                    <a:pt x="393192" y="73152"/>
                  </a:lnTo>
                  <a:lnTo>
                    <a:pt x="338328" y="128016"/>
                  </a:lnTo>
                  <a:lnTo>
                    <a:pt x="344424" y="134112"/>
                  </a:lnTo>
                  <a:lnTo>
                    <a:pt x="402336" y="82296"/>
                  </a:lnTo>
                  <a:close/>
                </a:path>
                <a:path w="615950" h="463550">
                  <a:moveTo>
                    <a:pt x="432816" y="24384"/>
                  </a:moveTo>
                  <a:lnTo>
                    <a:pt x="408432" y="24384"/>
                  </a:lnTo>
                  <a:lnTo>
                    <a:pt x="359664" y="73152"/>
                  </a:lnTo>
                  <a:lnTo>
                    <a:pt x="384048" y="73152"/>
                  </a:lnTo>
                  <a:lnTo>
                    <a:pt x="432816" y="24384"/>
                  </a:lnTo>
                  <a:close/>
                </a:path>
                <a:path w="615950" h="463550">
                  <a:moveTo>
                    <a:pt x="478536" y="6096"/>
                  </a:moveTo>
                  <a:lnTo>
                    <a:pt x="472440" y="0"/>
                  </a:lnTo>
                  <a:lnTo>
                    <a:pt x="414528" y="54864"/>
                  </a:lnTo>
                  <a:lnTo>
                    <a:pt x="420624" y="60960"/>
                  </a:lnTo>
                  <a:lnTo>
                    <a:pt x="478536" y="6096"/>
                  </a:lnTo>
                  <a:close/>
                </a:path>
                <a:path w="615950" h="463550">
                  <a:moveTo>
                    <a:pt x="490728" y="24384"/>
                  </a:moveTo>
                  <a:lnTo>
                    <a:pt x="466344" y="24384"/>
                  </a:lnTo>
                  <a:lnTo>
                    <a:pt x="414528" y="73152"/>
                  </a:lnTo>
                  <a:lnTo>
                    <a:pt x="441960" y="73152"/>
                  </a:lnTo>
                  <a:lnTo>
                    <a:pt x="490728" y="24384"/>
                  </a:lnTo>
                  <a:close/>
                </a:path>
                <a:path w="615950" h="463550">
                  <a:moveTo>
                    <a:pt x="533400" y="24384"/>
                  </a:moveTo>
                  <a:lnTo>
                    <a:pt x="505968" y="24384"/>
                  </a:lnTo>
                  <a:lnTo>
                    <a:pt x="457200" y="73152"/>
                  </a:lnTo>
                  <a:lnTo>
                    <a:pt x="481584" y="73152"/>
                  </a:lnTo>
                  <a:lnTo>
                    <a:pt x="533400" y="24384"/>
                  </a:lnTo>
                  <a:close/>
                </a:path>
                <a:path w="615950" h="463550">
                  <a:moveTo>
                    <a:pt x="573024" y="24384"/>
                  </a:moveTo>
                  <a:lnTo>
                    <a:pt x="548640" y="24384"/>
                  </a:lnTo>
                  <a:lnTo>
                    <a:pt x="499872" y="73152"/>
                  </a:lnTo>
                  <a:lnTo>
                    <a:pt x="524256" y="73152"/>
                  </a:lnTo>
                  <a:lnTo>
                    <a:pt x="573024" y="24384"/>
                  </a:lnTo>
                  <a:close/>
                </a:path>
                <a:path w="615950" h="463550">
                  <a:moveTo>
                    <a:pt x="615696" y="24384"/>
                  </a:moveTo>
                  <a:lnTo>
                    <a:pt x="591312" y="24384"/>
                  </a:lnTo>
                  <a:lnTo>
                    <a:pt x="539496" y="73152"/>
                  </a:lnTo>
                  <a:lnTo>
                    <a:pt x="566928" y="73152"/>
                  </a:lnTo>
                  <a:lnTo>
                    <a:pt x="615696" y="24384"/>
                  </a:lnTo>
                  <a:close/>
                </a:path>
              </a:pathLst>
            </a:custGeom>
            <a:solidFill>
              <a:srgbClr val="FFFFFF"/>
            </a:solidFill>
          </p:spPr>
          <p:txBody>
            <a:bodyPr wrap="square" lIns="0" tIns="0" rIns="0" bIns="0" rtlCol="0"/>
            <a:lstStyle/>
            <a:p>
              <a:endParaRPr/>
            </a:p>
          </p:txBody>
        </p:sp>
        <p:pic>
          <p:nvPicPr>
            <p:cNvPr id="122" name="object 46">
              <a:extLst>
                <a:ext uri="{FF2B5EF4-FFF2-40B4-BE49-F238E27FC236}">
                  <a16:creationId xmlns:a16="http://schemas.microsoft.com/office/drawing/2014/main" id="{E967E3F2-13E1-477D-8E2D-7CD24F4B894F}"/>
                </a:ext>
              </a:extLst>
            </p:cNvPr>
            <p:cNvPicPr/>
            <p:nvPr/>
          </p:nvPicPr>
          <p:blipFill>
            <a:blip r:embed="rId9" cstate="print"/>
            <a:stretch>
              <a:fillRect/>
            </a:stretch>
          </p:blipFill>
          <p:spPr>
            <a:xfrm>
              <a:off x="1338071" y="5275643"/>
              <a:ext cx="1447800" cy="1524000"/>
            </a:xfrm>
            <a:prstGeom prst="rect">
              <a:avLst/>
            </a:prstGeom>
          </p:spPr>
        </p:pic>
        <p:sp>
          <p:nvSpPr>
            <p:cNvPr id="123" name="object 47">
              <a:extLst>
                <a:ext uri="{FF2B5EF4-FFF2-40B4-BE49-F238E27FC236}">
                  <a16:creationId xmlns:a16="http://schemas.microsoft.com/office/drawing/2014/main" id="{767BB837-62CE-4FB4-B26D-A4D349461B2D}"/>
                </a:ext>
              </a:extLst>
            </p:cNvPr>
            <p:cNvSpPr/>
            <p:nvPr/>
          </p:nvSpPr>
          <p:spPr>
            <a:xfrm>
              <a:off x="3060191" y="2596451"/>
              <a:ext cx="3185160" cy="1085215"/>
            </a:xfrm>
            <a:custGeom>
              <a:avLst/>
              <a:gdLst/>
              <a:ahLst/>
              <a:cxnLst/>
              <a:rect l="l" t="t" r="r" b="b"/>
              <a:pathLst>
                <a:path w="3185160" h="1085214">
                  <a:moveTo>
                    <a:pt x="0" y="542543"/>
                  </a:moveTo>
                  <a:lnTo>
                    <a:pt x="5847" y="495863"/>
                  </a:lnTo>
                  <a:lnTo>
                    <a:pt x="23068" y="450260"/>
                  </a:lnTo>
                  <a:lnTo>
                    <a:pt x="51184" y="405899"/>
                  </a:lnTo>
                  <a:lnTo>
                    <a:pt x="89714" y="362947"/>
                  </a:lnTo>
                  <a:lnTo>
                    <a:pt x="138179" y="321567"/>
                  </a:lnTo>
                  <a:lnTo>
                    <a:pt x="196099" y="281926"/>
                  </a:lnTo>
                  <a:lnTo>
                    <a:pt x="262993" y="244188"/>
                  </a:lnTo>
                  <a:lnTo>
                    <a:pt x="299656" y="226085"/>
                  </a:lnTo>
                  <a:lnTo>
                    <a:pt x="338382" y="208519"/>
                  </a:lnTo>
                  <a:lnTo>
                    <a:pt x="379112" y="191513"/>
                  </a:lnTo>
                  <a:lnTo>
                    <a:pt x="421786" y="175085"/>
                  </a:lnTo>
                  <a:lnTo>
                    <a:pt x="466344" y="159257"/>
                  </a:lnTo>
                  <a:lnTo>
                    <a:pt x="512725" y="144050"/>
                  </a:lnTo>
                  <a:lnTo>
                    <a:pt x="560870" y="129485"/>
                  </a:lnTo>
                  <a:lnTo>
                    <a:pt x="610718" y="115581"/>
                  </a:lnTo>
                  <a:lnTo>
                    <a:pt x="662211" y="102360"/>
                  </a:lnTo>
                  <a:lnTo>
                    <a:pt x="715287" y="89842"/>
                  </a:lnTo>
                  <a:lnTo>
                    <a:pt x="769887" y="78047"/>
                  </a:lnTo>
                  <a:lnTo>
                    <a:pt x="825951" y="66998"/>
                  </a:lnTo>
                  <a:lnTo>
                    <a:pt x="883419" y="56713"/>
                  </a:lnTo>
                  <a:lnTo>
                    <a:pt x="942230" y="47215"/>
                  </a:lnTo>
                  <a:lnTo>
                    <a:pt x="1002325" y="38523"/>
                  </a:lnTo>
                  <a:lnTo>
                    <a:pt x="1063644" y="30658"/>
                  </a:lnTo>
                  <a:lnTo>
                    <a:pt x="1126127" y="23641"/>
                  </a:lnTo>
                  <a:lnTo>
                    <a:pt x="1189714" y="17493"/>
                  </a:lnTo>
                  <a:lnTo>
                    <a:pt x="1254345" y="12234"/>
                  </a:lnTo>
                  <a:lnTo>
                    <a:pt x="1319959" y="7885"/>
                  </a:lnTo>
                  <a:lnTo>
                    <a:pt x="1386497" y="4466"/>
                  </a:lnTo>
                  <a:lnTo>
                    <a:pt x="1453899" y="1998"/>
                  </a:lnTo>
                  <a:lnTo>
                    <a:pt x="1522106" y="503"/>
                  </a:lnTo>
                  <a:lnTo>
                    <a:pt x="1591056" y="0"/>
                  </a:lnTo>
                  <a:lnTo>
                    <a:pt x="1660240" y="503"/>
                  </a:lnTo>
                  <a:lnTo>
                    <a:pt x="1728668" y="1998"/>
                  </a:lnTo>
                  <a:lnTo>
                    <a:pt x="1796280" y="4466"/>
                  </a:lnTo>
                  <a:lnTo>
                    <a:pt x="1863017" y="7885"/>
                  </a:lnTo>
                  <a:lnTo>
                    <a:pt x="1928818" y="12234"/>
                  </a:lnTo>
                  <a:lnTo>
                    <a:pt x="1993625" y="17493"/>
                  </a:lnTo>
                  <a:lnTo>
                    <a:pt x="2057377" y="23641"/>
                  </a:lnTo>
                  <a:lnTo>
                    <a:pt x="2120015" y="30658"/>
                  </a:lnTo>
                  <a:lnTo>
                    <a:pt x="2181479" y="38523"/>
                  </a:lnTo>
                  <a:lnTo>
                    <a:pt x="2241710" y="47215"/>
                  </a:lnTo>
                  <a:lnTo>
                    <a:pt x="2300647" y="56713"/>
                  </a:lnTo>
                  <a:lnTo>
                    <a:pt x="2358232" y="66998"/>
                  </a:lnTo>
                  <a:lnTo>
                    <a:pt x="2414404" y="78047"/>
                  </a:lnTo>
                  <a:lnTo>
                    <a:pt x="2469104" y="89842"/>
                  </a:lnTo>
                  <a:lnTo>
                    <a:pt x="2522272" y="102360"/>
                  </a:lnTo>
                  <a:lnTo>
                    <a:pt x="2573849" y="115581"/>
                  </a:lnTo>
                  <a:lnTo>
                    <a:pt x="2623775" y="129485"/>
                  </a:lnTo>
                  <a:lnTo>
                    <a:pt x="2671990" y="144050"/>
                  </a:lnTo>
                  <a:lnTo>
                    <a:pt x="2718435" y="159257"/>
                  </a:lnTo>
                  <a:lnTo>
                    <a:pt x="2763049" y="175085"/>
                  </a:lnTo>
                  <a:lnTo>
                    <a:pt x="2805774" y="191513"/>
                  </a:lnTo>
                  <a:lnTo>
                    <a:pt x="2846549" y="208519"/>
                  </a:lnTo>
                  <a:lnTo>
                    <a:pt x="2885316" y="226085"/>
                  </a:lnTo>
                  <a:lnTo>
                    <a:pt x="2922013" y="244188"/>
                  </a:lnTo>
                  <a:lnTo>
                    <a:pt x="2956583" y="262808"/>
                  </a:lnTo>
                  <a:lnTo>
                    <a:pt x="3019098" y="301519"/>
                  </a:lnTo>
                  <a:lnTo>
                    <a:pt x="3072383" y="342050"/>
                  </a:lnTo>
                  <a:lnTo>
                    <a:pt x="3115963" y="384237"/>
                  </a:lnTo>
                  <a:lnTo>
                    <a:pt x="3149358" y="427914"/>
                  </a:lnTo>
                  <a:lnTo>
                    <a:pt x="3172092" y="472917"/>
                  </a:lnTo>
                  <a:lnTo>
                    <a:pt x="3183688" y="519079"/>
                  </a:lnTo>
                  <a:lnTo>
                    <a:pt x="3185160" y="542543"/>
                  </a:lnTo>
                  <a:lnTo>
                    <a:pt x="3183688" y="566008"/>
                  </a:lnTo>
                  <a:lnTo>
                    <a:pt x="3172092" y="612170"/>
                  </a:lnTo>
                  <a:lnTo>
                    <a:pt x="3149358" y="657173"/>
                  </a:lnTo>
                  <a:lnTo>
                    <a:pt x="3115963" y="700850"/>
                  </a:lnTo>
                  <a:lnTo>
                    <a:pt x="3072383" y="743037"/>
                  </a:lnTo>
                  <a:lnTo>
                    <a:pt x="3019098" y="783568"/>
                  </a:lnTo>
                  <a:lnTo>
                    <a:pt x="2956583" y="822279"/>
                  </a:lnTo>
                  <a:lnTo>
                    <a:pt x="2922013" y="840899"/>
                  </a:lnTo>
                  <a:lnTo>
                    <a:pt x="2885316" y="859002"/>
                  </a:lnTo>
                  <a:lnTo>
                    <a:pt x="2846549" y="876568"/>
                  </a:lnTo>
                  <a:lnTo>
                    <a:pt x="2805774" y="893574"/>
                  </a:lnTo>
                  <a:lnTo>
                    <a:pt x="2763049" y="910002"/>
                  </a:lnTo>
                  <a:lnTo>
                    <a:pt x="2718435" y="925829"/>
                  </a:lnTo>
                  <a:lnTo>
                    <a:pt x="2671990" y="941037"/>
                  </a:lnTo>
                  <a:lnTo>
                    <a:pt x="2623775" y="955602"/>
                  </a:lnTo>
                  <a:lnTo>
                    <a:pt x="2573849" y="969506"/>
                  </a:lnTo>
                  <a:lnTo>
                    <a:pt x="2522272" y="982727"/>
                  </a:lnTo>
                  <a:lnTo>
                    <a:pt x="2469104" y="995245"/>
                  </a:lnTo>
                  <a:lnTo>
                    <a:pt x="2414404" y="1007040"/>
                  </a:lnTo>
                  <a:lnTo>
                    <a:pt x="2358232" y="1018089"/>
                  </a:lnTo>
                  <a:lnTo>
                    <a:pt x="2300647" y="1028374"/>
                  </a:lnTo>
                  <a:lnTo>
                    <a:pt x="2241710" y="1037872"/>
                  </a:lnTo>
                  <a:lnTo>
                    <a:pt x="2181479" y="1046564"/>
                  </a:lnTo>
                  <a:lnTo>
                    <a:pt x="2120015" y="1054429"/>
                  </a:lnTo>
                  <a:lnTo>
                    <a:pt x="2057377" y="1061446"/>
                  </a:lnTo>
                  <a:lnTo>
                    <a:pt x="1993625" y="1067594"/>
                  </a:lnTo>
                  <a:lnTo>
                    <a:pt x="1928818" y="1072853"/>
                  </a:lnTo>
                  <a:lnTo>
                    <a:pt x="1863017" y="1077202"/>
                  </a:lnTo>
                  <a:lnTo>
                    <a:pt x="1796280" y="1080621"/>
                  </a:lnTo>
                  <a:lnTo>
                    <a:pt x="1728668" y="1083089"/>
                  </a:lnTo>
                  <a:lnTo>
                    <a:pt x="1660240" y="1084584"/>
                  </a:lnTo>
                  <a:lnTo>
                    <a:pt x="1591056" y="1085087"/>
                  </a:lnTo>
                  <a:lnTo>
                    <a:pt x="1522106" y="1084584"/>
                  </a:lnTo>
                  <a:lnTo>
                    <a:pt x="1453899" y="1083089"/>
                  </a:lnTo>
                  <a:lnTo>
                    <a:pt x="1386497" y="1080621"/>
                  </a:lnTo>
                  <a:lnTo>
                    <a:pt x="1319959" y="1077202"/>
                  </a:lnTo>
                  <a:lnTo>
                    <a:pt x="1254345" y="1072853"/>
                  </a:lnTo>
                  <a:lnTo>
                    <a:pt x="1189714" y="1067594"/>
                  </a:lnTo>
                  <a:lnTo>
                    <a:pt x="1126127" y="1061446"/>
                  </a:lnTo>
                  <a:lnTo>
                    <a:pt x="1063644" y="1054429"/>
                  </a:lnTo>
                  <a:lnTo>
                    <a:pt x="1002325" y="1046564"/>
                  </a:lnTo>
                  <a:lnTo>
                    <a:pt x="942230" y="1037872"/>
                  </a:lnTo>
                  <a:lnTo>
                    <a:pt x="883419" y="1028374"/>
                  </a:lnTo>
                  <a:lnTo>
                    <a:pt x="825951" y="1018089"/>
                  </a:lnTo>
                  <a:lnTo>
                    <a:pt x="769887" y="1007040"/>
                  </a:lnTo>
                  <a:lnTo>
                    <a:pt x="715287" y="995245"/>
                  </a:lnTo>
                  <a:lnTo>
                    <a:pt x="662211" y="982727"/>
                  </a:lnTo>
                  <a:lnTo>
                    <a:pt x="610718" y="969506"/>
                  </a:lnTo>
                  <a:lnTo>
                    <a:pt x="560870" y="955602"/>
                  </a:lnTo>
                  <a:lnTo>
                    <a:pt x="512725" y="941037"/>
                  </a:lnTo>
                  <a:lnTo>
                    <a:pt x="466344" y="925829"/>
                  </a:lnTo>
                  <a:lnTo>
                    <a:pt x="421786" y="910002"/>
                  </a:lnTo>
                  <a:lnTo>
                    <a:pt x="379112" y="893574"/>
                  </a:lnTo>
                  <a:lnTo>
                    <a:pt x="338382" y="876568"/>
                  </a:lnTo>
                  <a:lnTo>
                    <a:pt x="299656" y="859002"/>
                  </a:lnTo>
                  <a:lnTo>
                    <a:pt x="262993" y="840899"/>
                  </a:lnTo>
                  <a:lnTo>
                    <a:pt x="228454" y="822279"/>
                  </a:lnTo>
                  <a:lnTo>
                    <a:pt x="165987" y="783568"/>
                  </a:lnTo>
                  <a:lnTo>
                    <a:pt x="112735" y="743037"/>
                  </a:lnTo>
                  <a:lnTo>
                    <a:pt x="69177" y="700850"/>
                  </a:lnTo>
                  <a:lnTo>
                    <a:pt x="35794" y="657173"/>
                  </a:lnTo>
                  <a:lnTo>
                    <a:pt x="13066" y="612170"/>
                  </a:lnTo>
                  <a:lnTo>
                    <a:pt x="1471" y="566008"/>
                  </a:lnTo>
                  <a:lnTo>
                    <a:pt x="0" y="542543"/>
                  </a:lnTo>
                </a:path>
              </a:pathLst>
            </a:custGeom>
            <a:ln w="27432">
              <a:solidFill>
                <a:srgbClr val="FFFF00"/>
              </a:solidFill>
            </a:ln>
          </p:spPr>
          <p:txBody>
            <a:bodyPr wrap="square" lIns="0" tIns="0" rIns="0" bIns="0" rtlCol="0"/>
            <a:lstStyle/>
            <a:p>
              <a:endParaRPr/>
            </a:p>
          </p:txBody>
        </p:sp>
        <p:sp>
          <p:nvSpPr>
            <p:cNvPr id="124" name="object 48">
              <a:extLst>
                <a:ext uri="{FF2B5EF4-FFF2-40B4-BE49-F238E27FC236}">
                  <a16:creationId xmlns:a16="http://schemas.microsoft.com/office/drawing/2014/main" id="{59DA2DF0-F098-4071-A530-127A3E8D35A6}"/>
                </a:ext>
              </a:extLst>
            </p:cNvPr>
            <p:cNvSpPr/>
            <p:nvPr/>
          </p:nvSpPr>
          <p:spPr>
            <a:xfrm>
              <a:off x="3133344" y="1874075"/>
              <a:ext cx="441959" cy="119380"/>
            </a:xfrm>
            <a:custGeom>
              <a:avLst/>
              <a:gdLst/>
              <a:ahLst/>
              <a:cxnLst/>
              <a:rect l="l" t="t" r="r" b="b"/>
              <a:pathLst>
                <a:path w="441960" h="119380">
                  <a:moveTo>
                    <a:pt x="326136" y="0"/>
                  </a:moveTo>
                  <a:lnTo>
                    <a:pt x="326136" y="118872"/>
                  </a:lnTo>
                  <a:lnTo>
                    <a:pt x="405384" y="79248"/>
                  </a:lnTo>
                  <a:lnTo>
                    <a:pt x="344424" y="79248"/>
                  </a:lnTo>
                  <a:lnTo>
                    <a:pt x="344424" y="39624"/>
                  </a:lnTo>
                  <a:lnTo>
                    <a:pt x="401421" y="39624"/>
                  </a:lnTo>
                  <a:lnTo>
                    <a:pt x="326136" y="0"/>
                  </a:lnTo>
                  <a:close/>
                </a:path>
                <a:path w="441960" h="119380">
                  <a:moveTo>
                    <a:pt x="326136" y="39624"/>
                  </a:moveTo>
                  <a:lnTo>
                    <a:pt x="0" y="39624"/>
                  </a:lnTo>
                  <a:lnTo>
                    <a:pt x="0" y="79248"/>
                  </a:lnTo>
                  <a:lnTo>
                    <a:pt x="326136" y="79248"/>
                  </a:lnTo>
                  <a:lnTo>
                    <a:pt x="326136" y="39624"/>
                  </a:lnTo>
                  <a:close/>
                </a:path>
                <a:path w="441960" h="119380">
                  <a:moveTo>
                    <a:pt x="401421" y="39624"/>
                  </a:moveTo>
                  <a:lnTo>
                    <a:pt x="344424" y="39624"/>
                  </a:lnTo>
                  <a:lnTo>
                    <a:pt x="344424" y="79248"/>
                  </a:lnTo>
                  <a:lnTo>
                    <a:pt x="405384" y="79248"/>
                  </a:lnTo>
                  <a:lnTo>
                    <a:pt x="441959" y="60960"/>
                  </a:lnTo>
                  <a:lnTo>
                    <a:pt x="401421" y="39624"/>
                  </a:lnTo>
                  <a:close/>
                </a:path>
              </a:pathLst>
            </a:custGeom>
            <a:solidFill>
              <a:srgbClr val="FFFF00"/>
            </a:solidFill>
          </p:spPr>
          <p:txBody>
            <a:bodyPr wrap="square" lIns="0" tIns="0" rIns="0" bIns="0" rtlCol="0"/>
            <a:lstStyle/>
            <a:p>
              <a:endParaRPr/>
            </a:p>
          </p:txBody>
        </p:sp>
      </p:grpSp>
      <p:sp>
        <p:nvSpPr>
          <p:cNvPr id="125" name="object 49">
            <a:extLst>
              <a:ext uri="{FF2B5EF4-FFF2-40B4-BE49-F238E27FC236}">
                <a16:creationId xmlns:a16="http://schemas.microsoft.com/office/drawing/2014/main" id="{BF7B571D-4138-47B6-9877-FD9C984E4BFD}"/>
              </a:ext>
            </a:extLst>
          </p:cNvPr>
          <p:cNvSpPr txBox="1"/>
          <p:nvPr/>
        </p:nvSpPr>
        <p:spPr>
          <a:xfrm>
            <a:off x="3893184" y="694436"/>
            <a:ext cx="2583815" cy="1600200"/>
          </a:xfrm>
          <a:prstGeom prst="rect">
            <a:avLst/>
          </a:prstGeom>
        </p:spPr>
        <p:txBody>
          <a:bodyPr vert="horz" wrap="square" lIns="0" tIns="16510" rIns="0" bIns="0" rtlCol="0">
            <a:spAutoFit/>
          </a:bodyPr>
          <a:lstStyle/>
          <a:p>
            <a:pPr marL="12700">
              <a:lnSpc>
                <a:spcPct val="100000"/>
              </a:lnSpc>
              <a:spcBef>
                <a:spcPts val="130"/>
              </a:spcBef>
            </a:pPr>
            <a:r>
              <a:rPr sz="1600" b="1" dirty="0">
                <a:solidFill>
                  <a:srgbClr val="FFFF00"/>
                </a:solidFill>
                <a:latin typeface="Meiryo UI"/>
                <a:cs typeface="Meiryo UI"/>
              </a:rPr>
              <a:t>2023</a:t>
            </a:r>
            <a:r>
              <a:rPr sz="1600" b="1" spc="-25" dirty="0">
                <a:solidFill>
                  <a:srgbClr val="FFFF00"/>
                </a:solidFill>
                <a:latin typeface="Meiryo UI"/>
                <a:cs typeface="Meiryo UI"/>
              </a:rPr>
              <a:t>年〜</a:t>
            </a:r>
            <a:endParaRPr sz="1600">
              <a:latin typeface="Meiryo UI"/>
              <a:cs typeface="Meiryo UI"/>
            </a:endParaRPr>
          </a:p>
          <a:p>
            <a:pPr marL="570230" marR="5080" indent="-558165">
              <a:lnSpc>
                <a:spcPct val="102499"/>
              </a:lnSpc>
            </a:pPr>
            <a:r>
              <a:rPr sz="1600" b="1" spc="-5" dirty="0">
                <a:solidFill>
                  <a:srgbClr val="FFFF00"/>
                </a:solidFill>
                <a:latin typeface="Meiryo UI"/>
                <a:cs typeface="Meiryo UI"/>
              </a:rPr>
              <a:t>研究開発機関および企業群と</a:t>
            </a:r>
            <a:r>
              <a:rPr sz="1600" b="1" spc="-10" dirty="0">
                <a:solidFill>
                  <a:srgbClr val="FFFF00"/>
                </a:solidFill>
                <a:latin typeface="Meiryo UI"/>
                <a:cs typeface="Meiryo UI"/>
              </a:rPr>
              <a:t>連携した技術開発</a:t>
            </a:r>
            <a:endParaRPr sz="1600">
              <a:latin typeface="Meiryo UI"/>
              <a:cs typeface="Meiryo UI"/>
            </a:endParaRPr>
          </a:p>
          <a:p>
            <a:pPr marL="282575" algn="ctr">
              <a:lnSpc>
                <a:spcPct val="100000"/>
              </a:lnSpc>
              <a:spcBef>
                <a:spcPts val="1105"/>
              </a:spcBef>
            </a:pPr>
            <a:r>
              <a:rPr sz="1600" b="1" spc="-10" dirty="0">
                <a:solidFill>
                  <a:srgbClr val="FFFF00"/>
                </a:solidFill>
                <a:latin typeface="Meiryo UI"/>
                <a:cs typeface="Meiryo UI"/>
              </a:rPr>
              <a:t>要素技術⾶⾏実験</a:t>
            </a:r>
            <a:endParaRPr sz="1600">
              <a:latin typeface="Meiryo UI"/>
              <a:cs typeface="Meiryo UI"/>
            </a:endParaRPr>
          </a:p>
          <a:p>
            <a:pPr marL="346075" algn="ctr">
              <a:lnSpc>
                <a:spcPct val="100000"/>
              </a:lnSpc>
              <a:spcBef>
                <a:spcPts val="1560"/>
              </a:spcBef>
            </a:pPr>
            <a:r>
              <a:rPr sz="1600" b="1" spc="35" dirty="0">
                <a:solidFill>
                  <a:srgbClr val="FFFF00"/>
                </a:solidFill>
                <a:latin typeface="Meiryo UI"/>
                <a:cs typeface="Meiryo UI"/>
              </a:rPr>
              <a:t>〜 </a:t>
            </a:r>
            <a:r>
              <a:rPr sz="1600" b="1" dirty="0">
                <a:solidFill>
                  <a:srgbClr val="FFFF00"/>
                </a:solidFill>
                <a:latin typeface="Meiryo UI"/>
                <a:cs typeface="Meiryo UI"/>
              </a:rPr>
              <a:t>2025</a:t>
            </a:r>
            <a:r>
              <a:rPr sz="1600" b="1" spc="-50" dirty="0">
                <a:solidFill>
                  <a:srgbClr val="FFFF00"/>
                </a:solidFill>
                <a:latin typeface="Meiryo UI"/>
                <a:cs typeface="Meiryo UI"/>
              </a:rPr>
              <a:t>年</a:t>
            </a:r>
            <a:endParaRPr sz="1600">
              <a:latin typeface="Meiryo UI"/>
              <a:cs typeface="Meiryo UI"/>
            </a:endParaRPr>
          </a:p>
        </p:txBody>
      </p:sp>
      <p:sp>
        <p:nvSpPr>
          <p:cNvPr id="126" name="object 50">
            <a:extLst>
              <a:ext uri="{FF2B5EF4-FFF2-40B4-BE49-F238E27FC236}">
                <a16:creationId xmlns:a16="http://schemas.microsoft.com/office/drawing/2014/main" id="{39C038E3-6BF9-4104-A09A-ADA645300EE7}"/>
              </a:ext>
            </a:extLst>
          </p:cNvPr>
          <p:cNvSpPr/>
          <p:nvPr/>
        </p:nvSpPr>
        <p:spPr>
          <a:xfrm>
            <a:off x="3442588" y="1331722"/>
            <a:ext cx="441959" cy="116205"/>
          </a:xfrm>
          <a:custGeom>
            <a:avLst/>
            <a:gdLst/>
            <a:ahLst/>
            <a:cxnLst/>
            <a:rect l="l" t="t" r="r" b="b"/>
            <a:pathLst>
              <a:path w="441960" h="116205">
                <a:moveTo>
                  <a:pt x="115823" y="0"/>
                </a:moveTo>
                <a:lnTo>
                  <a:pt x="0" y="57912"/>
                </a:lnTo>
                <a:lnTo>
                  <a:pt x="115823" y="115824"/>
                </a:lnTo>
                <a:lnTo>
                  <a:pt x="115823" y="76200"/>
                </a:lnTo>
                <a:lnTo>
                  <a:pt x="97535" y="76200"/>
                </a:lnTo>
                <a:lnTo>
                  <a:pt x="97535" y="39624"/>
                </a:lnTo>
                <a:lnTo>
                  <a:pt x="115823" y="39624"/>
                </a:lnTo>
                <a:lnTo>
                  <a:pt x="115823" y="0"/>
                </a:lnTo>
                <a:close/>
              </a:path>
              <a:path w="441960" h="116205">
                <a:moveTo>
                  <a:pt x="115823" y="39624"/>
                </a:moveTo>
                <a:lnTo>
                  <a:pt x="97535" y="39624"/>
                </a:lnTo>
                <a:lnTo>
                  <a:pt x="97535" y="76200"/>
                </a:lnTo>
                <a:lnTo>
                  <a:pt x="115823" y="76200"/>
                </a:lnTo>
                <a:lnTo>
                  <a:pt x="115823" y="39624"/>
                </a:lnTo>
                <a:close/>
              </a:path>
              <a:path w="441960" h="116205">
                <a:moveTo>
                  <a:pt x="441959" y="39624"/>
                </a:moveTo>
                <a:lnTo>
                  <a:pt x="115823" y="39624"/>
                </a:lnTo>
                <a:lnTo>
                  <a:pt x="115823" y="76200"/>
                </a:lnTo>
                <a:lnTo>
                  <a:pt x="441959" y="76200"/>
                </a:lnTo>
                <a:lnTo>
                  <a:pt x="441959" y="39624"/>
                </a:lnTo>
                <a:close/>
              </a:path>
            </a:pathLst>
          </a:custGeom>
          <a:solidFill>
            <a:srgbClr val="00FF00"/>
          </a:solidFill>
        </p:spPr>
        <p:txBody>
          <a:bodyPr wrap="square" lIns="0" tIns="0" rIns="0" bIns="0" rtlCol="0"/>
          <a:lstStyle/>
          <a:p>
            <a:endParaRPr/>
          </a:p>
        </p:txBody>
      </p:sp>
      <p:grpSp>
        <p:nvGrpSpPr>
          <p:cNvPr id="128" name="object 52">
            <a:extLst>
              <a:ext uri="{FF2B5EF4-FFF2-40B4-BE49-F238E27FC236}">
                <a16:creationId xmlns:a16="http://schemas.microsoft.com/office/drawing/2014/main" id="{3FA649B1-60B7-41D9-897F-DBA4EEC0D2A0}"/>
              </a:ext>
            </a:extLst>
          </p:cNvPr>
          <p:cNvGrpSpPr/>
          <p:nvPr/>
        </p:nvGrpSpPr>
        <p:grpSpPr>
          <a:xfrm>
            <a:off x="6357810" y="2802191"/>
            <a:ext cx="3326129" cy="1460500"/>
            <a:chOff x="5606605" y="3493896"/>
            <a:chExt cx="3326129" cy="1460500"/>
          </a:xfrm>
        </p:grpSpPr>
        <p:sp>
          <p:nvSpPr>
            <p:cNvPr id="129" name="object 53">
              <a:extLst>
                <a:ext uri="{FF2B5EF4-FFF2-40B4-BE49-F238E27FC236}">
                  <a16:creationId xmlns:a16="http://schemas.microsoft.com/office/drawing/2014/main" id="{7B71228B-E782-4492-9347-132764A8FB03}"/>
                </a:ext>
              </a:extLst>
            </p:cNvPr>
            <p:cNvSpPr/>
            <p:nvPr/>
          </p:nvSpPr>
          <p:spPr>
            <a:xfrm>
              <a:off x="5611367" y="3498659"/>
              <a:ext cx="3316604" cy="1450975"/>
            </a:xfrm>
            <a:custGeom>
              <a:avLst/>
              <a:gdLst/>
              <a:ahLst/>
              <a:cxnLst/>
              <a:rect l="l" t="t" r="r" b="b"/>
              <a:pathLst>
                <a:path w="3316604" h="1450975">
                  <a:moveTo>
                    <a:pt x="320039" y="694943"/>
                  </a:moveTo>
                  <a:lnTo>
                    <a:pt x="320067" y="694943"/>
                  </a:lnTo>
                </a:path>
                <a:path w="3316604" h="1450975">
                  <a:moveTo>
                    <a:pt x="816320" y="691899"/>
                  </a:moveTo>
                  <a:lnTo>
                    <a:pt x="640145" y="542577"/>
                  </a:lnTo>
                </a:path>
                <a:path w="3316604" h="1450975">
                  <a:moveTo>
                    <a:pt x="639929" y="542393"/>
                  </a:moveTo>
                  <a:lnTo>
                    <a:pt x="600684" y="509130"/>
                  </a:lnTo>
                </a:path>
                <a:path w="3316604" h="1450975">
                  <a:moveTo>
                    <a:pt x="599933" y="508494"/>
                  </a:moveTo>
                  <a:lnTo>
                    <a:pt x="561223" y="475684"/>
                  </a:lnTo>
                </a:path>
                <a:path w="3316604" h="1450975">
                  <a:moveTo>
                    <a:pt x="559938" y="474594"/>
                  </a:moveTo>
                  <a:lnTo>
                    <a:pt x="521762" y="442237"/>
                  </a:lnTo>
                </a:path>
                <a:path w="3316604" h="1450975">
                  <a:moveTo>
                    <a:pt x="519942" y="440694"/>
                  </a:moveTo>
                  <a:lnTo>
                    <a:pt x="482301" y="408791"/>
                  </a:lnTo>
                </a:path>
                <a:path w="3316604" h="1450975">
                  <a:moveTo>
                    <a:pt x="479946" y="406794"/>
                  </a:moveTo>
                  <a:lnTo>
                    <a:pt x="460379" y="390209"/>
                  </a:lnTo>
                </a:path>
                <a:path w="3316604" h="1450975">
                  <a:moveTo>
                    <a:pt x="459948" y="389845"/>
                  </a:moveTo>
                  <a:lnTo>
                    <a:pt x="442840" y="375344"/>
                  </a:lnTo>
                </a:path>
                <a:path w="3316604" h="1450975">
                  <a:moveTo>
                    <a:pt x="439950" y="372895"/>
                  </a:moveTo>
                  <a:lnTo>
                    <a:pt x="420918" y="356763"/>
                  </a:lnTo>
                </a:path>
                <a:path w="3316604" h="1450975">
                  <a:moveTo>
                    <a:pt x="419953" y="355945"/>
                  </a:moveTo>
                  <a:lnTo>
                    <a:pt x="403379" y="341898"/>
                  </a:lnTo>
                </a:path>
                <a:path w="3316604" h="1450975">
                  <a:moveTo>
                    <a:pt x="399955" y="338995"/>
                  </a:moveTo>
                  <a:lnTo>
                    <a:pt x="381457" y="323316"/>
                  </a:lnTo>
                </a:path>
                <a:path w="3316604" h="1450975">
                  <a:moveTo>
                    <a:pt x="379957" y="322045"/>
                  </a:moveTo>
                  <a:lnTo>
                    <a:pt x="363918" y="308451"/>
                  </a:lnTo>
                </a:path>
                <a:path w="3316604" h="1450975">
                  <a:moveTo>
                    <a:pt x="359959" y="305095"/>
                  </a:moveTo>
                  <a:lnTo>
                    <a:pt x="341996" y="289870"/>
                  </a:lnTo>
                </a:path>
                <a:path w="3316604" h="1450975">
                  <a:moveTo>
                    <a:pt x="339961" y="288145"/>
                  </a:moveTo>
                  <a:lnTo>
                    <a:pt x="324457" y="275005"/>
                  </a:lnTo>
                </a:path>
                <a:path w="3316604" h="1450975">
                  <a:moveTo>
                    <a:pt x="319963" y="271196"/>
                  </a:moveTo>
                  <a:lnTo>
                    <a:pt x="302535" y="256423"/>
                  </a:lnTo>
                </a:path>
                <a:path w="3316604" h="1450975">
                  <a:moveTo>
                    <a:pt x="299965" y="254246"/>
                  </a:moveTo>
                  <a:lnTo>
                    <a:pt x="280612" y="237842"/>
                  </a:lnTo>
                </a:path>
                <a:path w="3316604" h="1450975">
                  <a:moveTo>
                    <a:pt x="279968" y="237296"/>
                  </a:moveTo>
                  <a:lnTo>
                    <a:pt x="263074" y="222977"/>
                  </a:lnTo>
                </a:path>
                <a:path w="3316604" h="1450975">
                  <a:moveTo>
                    <a:pt x="259970" y="220346"/>
                  </a:moveTo>
                  <a:lnTo>
                    <a:pt x="241151" y="204395"/>
                  </a:lnTo>
                </a:path>
                <a:path w="3316604" h="1450975">
                  <a:moveTo>
                    <a:pt x="239972" y="203396"/>
                  </a:moveTo>
                  <a:lnTo>
                    <a:pt x="223613" y="189530"/>
                  </a:lnTo>
                </a:path>
                <a:path w="3316604" h="1450975">
                  <a:moveTo>
                    <a:pt x="219974" y="186446"/>
                  </a:moveTo>
                  <a:lnTo>
                    <a:pt x="201690" y="170949"/>
                  </a:lnTo>
                </a:path>
                <a:path w="3316604" h="1450975">
                  <a:moveTo>
                    <a:pt x="199976" y="169496"/>
                  </a:moveTo>
                  <a:lnTo>
                    <a:pt x="184152" y="156084"/>
                  </a:lnTo>
                </a:path>
                <a:path w="3316604" h="1450975">
                  <a:moveTo>
                    <a:pt x="179978" y="152547"/>
                  </a:moveTo>
                  <a:lnTo>
                    <a:pt x="162229" y="137502"/>
                  </a:lnTo>
                </a:path>
                <a:path w="3316604" h="1450975">
                  <a:moveTo>
                    <a:pt x="159980" y="135597"/>
                  </a:moveTo>
                  <a:lnTo>
                    <a:pt x="144690" y="122637"/>
                  </a:lnTo>
                </a:path>
                <a:path w="3316604" h="1450975">
                  <a:moveTo>
                    <a:pt x="139983" y="118647"/>
                  </a:moveTo>
                  <a:lnTo>
                    <a:pt x="122768" y="104056"/>
                  </a:lnTo>
                </a:path>
                <a:path w="3316604" h="1450975">
                  <a:moveTo>
                    <a:pt x="119985" y="101697"/>
                  </a:moveTo>
                  <a:lnTo>
                    <a:pt x="105229" y="89191"/>
                  </a:lnTo>
                </a:path>
                <a:path w="3316604" h="1450975">
                  <a:moveTo>
                    <a:pt x="99987" y="84747"/>
                  </a:moveTo>
                  <a:lnTo>
                    <a:pt x="83307" y="70609"/>
                  </a:lnTo>
                </a:path>
                <a:path w="3316604" h="1450975">
                  <a:moveTo>
                    <a:pt x="79989" y="67797"/>
                  </a:moveTo>
                  <a:lnTo>
                    <a:pt x="65768" y="55744"/>
                  </a:lnTo>
                </a:path>
                <a:path w="3316604" h="1450975">
                  <a:moveTo>
                    <a:pt x="59991" y="50848"/>
                  </a:moveTo>
                  <a:lnTo>
                    <a:pt x="43846" y="37163"/>
                  </a:lnTo>
                </a:path>
                <a:path w="3316604" h="1450975">
                  <a:moveTo>
                    <a:pt x="39993" y="33898"/>
                  </a:moveTo>
                  <a:lnTo>
                    <a:pt x="26307" y="22298"/>
                  </a:lnTo>
                </a:path>
                <a:path w="3316604" h="1450975">
                  <a:moveTo>
                    <a:pt x="19996" y="16948"/>
                  </a:moveTo>
                  <a:lnTo>
                    <a:pt x="4385" y="3716"/>
                  </a:lnTo>
                </a:path>
                <a:path w="3316604" h="1450975">
                  <a:moveTo>
                    <a:pt x="0" y="0"/>
                  </a:moveTo>
                  <a:lnTo>
                    <a:pt x="0" y="0"/>
                  </a:lnTo>
                  <a:lnTo>
                    <a:pt x="0" y="0"/>
                  </a:lnTo>
                </a:path>
                <a:path w="3316604" h="1450975">
                  <a:moveTo>
                    <a:pt x="320039" y="694944"/>
                  </a:moveTo>
                  <a:lnTo>
                    <a:pt x="320039" y="694943"/>
                  </a:lnTo>
                </a:path>
                <a:path w="3316604" h="1450975">
                  <a:moveTo>
                    <a:pt x="3596" y="3048"/>
                  </a:moveTo>
                  <a:lnTo>
                    <a:pt x="3047" y="2583"/>
                  </a:lnTo>
                </a:path>
                <a:path w="3316604" h="1450975">
                  <a:moveTo>
                    <a:pt x="3047" y="1349"/>
                  </a:moveTo>
                  <a:lnTo>
                    <a:pt x="6885" y="3048"/>
                  </a:lnTo>
                </a:path>
                <a:path w="3316604" h="1450975">
                  <a:moveTo>
                    <a:pt x="9143" y="4048"/>
                  </a:moveTo>
                  <a:lnTo>
                    <a:pt x="13769" y="6096"/>
                  </a:lnTo>
                </a:path>
                <a:path w="3316604" h="1450975">
                  <a:moveTo>
                    <a:pt x="3316125" y="694943"/>
                  </a:moveTo>
                  <a:lnTo>
                    <a:pt x="3316224" y="819911"/>
                  </a:lnTo>
                  <a:lnTo>
                    <a:pt x="3316224" y="1008887"/>
                  </a:lnTo>
                  <a:lnTo>
                    <a:pt x="3316224" y="1450847"/>
                  </a:lnTo>
                </a:path>
              </a:pathLst>
            </a:custGeom>
            <a:ln w="9144">
              <a:solidFill>
                <a:srgbClr val="95751D"/>
              </a:solidFill>
            </a:ln>
          </p:spPr>
          <p:txBody>
            <a:bodyPr wrap="square" lIns="0" tIns="0" rIns="0" bIns="0" rtlCol="0"/>
            <a:lstStyle/>
            <a:p>
              <a:endParaRPr/>
            </a:p>
          </p:txBody>
        </p:sp>
        <p:pic>
          <p:nvPicPr>
            <p:cNvPr id="130" name="object 54">
              <a:extLst>
                <a:ext uri="{FF2B5EF4-FFF2-40B4-BE49-F238E27FC236}">
                  <a16:creationId xmlns:a16="http://schemas.microsoft.com/office/drawing/2014/main" id="{B9446DBA-B334-44D8-8631-A143465DA5F1}"/>
                </a:ext>
              </a:extLst>
            </p:cNvPr>
            <p:cNvPicPr/>
            <p:nvPr/>
          </p:nvPicPr>
          <p:blipFill>
            <a:blip r:embed="rId10" cstate="print"/>
            <a:stretch>
              <a:fillRect/>
            </a:stretch>
          </p:blipFill>
          <p:spPr>
            <a:xfrm>
              <a:off x="5617463" y="3501707"/>
              <a:ext cx="3310128" cy="1447799"/>
            </a:xfrm>
            <a:prstGeom prst="rect">
              <a:avLst/>
            </a:prstGeom>
          </p:spPr>
        </p:pic>
        <p:sp>
          <p:nvSpPr>
            <p:cNvPr id="131" name="object 55">
              <a:extLst>
                <a:ext uri="{FF2B5EF4-FFF2-40B4-BE49-F238E27FC236}">
                  <a16:creationId xmlns:a16="http://schemas.microsoft.com/office/drawing/2014/main" id="{23C63469-1FE0-4CDB-B9AB-A49EFE3C2940}"/>
                </a:ext>
              </a:extLst>
            </p:cNvPr>
            <p:cNvSpPr/>
            <p:nvPr/>
          </p:nvSpPr>
          <p:spPr>
            <a:xfrm>
              <a:off x="5611367" y="3498659"/>
              <a:ext cx="3316604" cy="1450975"/>
            </a:xfrm>
            <a:custGeom>
              <a:avLst/>
              <a:gdLst/>
              <a:ahLst/>
              <a:cxnLst/>
              <a:rect l="l" t="t" r="r" b="b"/>
              <a:pathLst>
                <a:path w="3316604" h="1450975">
                  <a:moveTo>
                    <a:pt x="320039" y="694943"/>
                  </a:moveTo>
                  <a:lnTo>
                    <a:pt x="819911" y="694943"/>
                  </a:lnTo>
                  <a:lnTo>
                    <a:pt x="0" y="0"/>
                  </a:lnTo>
                  <a:lnTo>
                    <a:pt x="1569720" y="694943"/>
                  </a:lnTo>
                  <a:lnTo>
                    <a:pt x="3316224" y="694943"/>
                  </a:lnTo>
                  <a:lnTo>
                    <a:pt x="3316224" y="819911"/>
                  </a:lnTo>
                  <a:lnTo>
                    <a:pt x="3316224" y="1008887"/>
                  </a:lnTo>
                  <a:lnTo>
                    <a:pt x="3316224" y="1450847"/>
                  </a:lnTo>
                  <a:lnTo>
                    <a:pt x="1569720" y="1450847"/>
                  </a:lnTo>
                  <a:lnTo>
                    <a:pt x="819911" y="1450847"/>
                  </a:lnTo>
                  <a:lnTo>
                    <a:pt x="320039" y="1450847"/>
                  </a:lnTo>
                  <a:lnTo>
                    <a:pt x="320039" y="1008887"/>
                  </a:lnTo>
                  <a:lnTo>
                    <a:pt x="320039" y="819911"/>
                  </a:lnTo>
                  <a:lnTo>
                    <a:pt x="320039" y="694943"/>
                  </a:lnTo>
                  <a:close/>
                </a:path>
              </a:pathLst>
            </a:custGeom>
            <a:ln w="9144">
              <a:solidFill>
                <a:srgbClr val="95751D"/>
              </a:solidFill>
            </a:ln>
          </p:spPr>
          <p:txBody>
            <a:bodyPr wrap="square" lIns="0" tIns="0" rIns="0" bIns="0" rtlCol="0"/>
            <a:lstStyle/>
            <a:p>
              <a:endParaRPr/>
            </a:p>
          </p:txBody>
        </p:sp>
      </p:grpSp>
      <p:sp>
        <p:nvSpPr>
          <p:cNvPr id="132" name="object 56">
            <a:extLst>
              <a:ext uri="{FF2B5EF4-FFF2-40B4-BE49-F238E27FC236}">
                <a16:creationId xmlns:a16="http://schemas.microsoft.com/office/drawing/2014/main" id="{074AA110-20F4-4CF8-AB8E-3CE1FBB0454F}"/>
              </a:ext>
            </a:extLst>
          </p:cNvPr>
          <p:cNvSpPr txBox="1"/>
          <p:nvPr/>
        </p:nvSpPr>
        <p:spPr>
          <a:xfrm>
            <a:off x="6764401" y="3537979"/>
            <a:ext cx="2732405" cy="680720"/>
          </a:xfrm>
          <a:prstGeom prst="rect">
            <a:avLst/>
          </a:prstGeom>
        </p:spPr>
        <p:txBody>
          <a:bodyPr vert="horz" wrap="square" lIns="0" tIns="14605" rIns="0" bIns="0" rtlCol="0">
            <a:spAutoFit/>
          </a:bodyPr>
          <a:lstStyle/>
          <a:p>
            <a:pPr marL="12700" marR="5080" algn="just">
              <a:lnSpc>
                <a:spcPct val="98600"/>
              </a:lnSpc>
              <a:spcBef>
                <a:spcPts val="115"/>
              </a:spcBef>
            </a:pPr>
            <a:r>
              <a:rPr sz="1450" spc="-30" dirty="0">
                <a:latin typeface="Meiryo UI"/>
                <a:cs typeface="Meiryo UI"/>
              </a:rPr>
              <a:t>先々の高頻度往還⾶⾏型宇宙輸送</a:t>
            </a:r>
            <a:r>
              <a:rPr sz="1450" spc="-40" dirty="0">
                <a:latin typeface="Meiryo UI"/>
                <a:cs typeface="Meiryo UI"/>
              </a:rPr>
              <a:t>システムに必要な技術獲得につなげる</a:t>
            </a:r>
            <a:r>
              <a:rPr sz="1450" spc="-35" dirty="0">
                <a:latin typeface="Meiryo UI"/>
                <a:cs typeface="Meiryo UI"/>
              </a:rPr>
              <a:t>ためのフルスケール実証機。</a:t>
            </a:r>
            <a:endParaRPr sz="1450">
              <a:latin typeface="Meiryo UI"/>
              <a:cs typeface="Meiryo UI"/>
            </a:endParaRPr>
          </a:p>
        </p:txBody>
      </p:sp>
      <p:sp>
        <p:nvSpPr>
          <p:cNvPr id="133" name="object 57">
            <a:extLst>
              <a:ext uri="{FF2B5EF4-FFF2-40B4-BE49-F238E27FC236}">
                <a16:creationId xmlns:a16="http://schemas.microsoft.com/office/drawing/2014/main" id="{CBFC0346-DB6E-41BC-9FC1-5B86FF8D57E7}"/>
              </a:ext>
            </a:extLst>
          </p:cNvPr>
          <p:cNvSpPr txBox="1"/>
          <p:nvPr/>
        </p:nvSpPr>
        <p:spPr>
          <a:xfrm>
            <a:off x="1799208" y="2322068"/>
            <a:ext cx="1684020" cy="274320"/>
          </a:xfrm>
          <a:prstGeom prst="rect">
            <a:avLst/>
          </a:prstGeom>
        </p:spPr>
        <p:txBody>
          <a:bodyPr vert="horz" wrap="square" lIns="0" tIns="16510" rIns="0" bIns="0" rtlCol="0">
            <a:spAutoFit/>
          </a:bodyPr>
          <a:lstStyle/>
          <a:p>
            <a:pPr marL="12700">
              <a:lnSpc>
                <a:spcPct val="100000"/>
              </a:lnSpc>
              <a:spcBef>
                <a:spcPts val="130"/>
              </a:spcBef>
            </a:pPr>
            <a:r>
              <a:rPr sz="1600" b="1" spc="-10" dirty="0">
                <a:solidFill>
                  <a:srgbClr val="00FF00"/>
                </a:solidFill>
                <a:latin typeface="Meiryo UI"/>
                <a:cs typeface="Meiryo UI"/>
              </a:rPr>
              <a:t>現在，研究開発中</a:t>
            </a:r>
            <a:endParaRPr sz="1600">
              <a:latin typeface="Meiryo UI"/>
              <a:cs typeface="Meiryo UI"/>
            </a:endParaRPr>
          </a:p>
        </p:txBody>
      </p:sp>
      <p:grpSp>
        <p:nvGrpSpPr>
          <p:cNvPr id="134" name="object 59">
            <a:extLst>
              <a:ext uri="{FF2B5EF4-FFF2-40B4-BE49-F238E27FC236}">
                <a16:creationId xmlns:a16="http://schemas.microsoft.com/office/drawing/2014/main" id="{5292398A-3A90-40B8-B5D2-C2B5F9D88418}"/>
              </a:ext>
            </a:extLst>
          </p:cNvPr>
          <p:cNvGrpSpPr/>
          <p:nvPr/>
        </p:nvGrpSpPr>
        <p:grpSpPr>
          <a:xfrm>
            <a:off x="9785349" y="641223"/>
            <a:ext cx="21590" cy="4889500"/>
            <a:chOff x="9034144" y="1332928"/>
            <a:chExt cx="21590" cy="4889500"/>
          </a:xfrm>
        </p:grpSpPr>
        <p:sp>
          <p:nvSpPr>
            <p:cNvPr id="135" name="object 60">
              <a:extLst>
                <a:ext uri="{FF2B5EF4-FFF2-40B4-BE49-F238E27FC236}">
                  <a16:creationId xmlns:a16="http://schemas.microsoft.com/office/drawing/2014/main" id="{8242AE45-A053-4BBA-AECA-79FB3D884C83}"/>
                </a:ext>
              </a:extLst>
            </p:cNvPr>
            <p:cNvSpPr/>
            <p:nvPr/>
          </p:nvSpPr>
          <p:spPr>
            <a:xfrm>
              <a:off x="9044939" y="1343723"/>
              <a:ext cx="0" cy="448309"/>
            </a:xfrm>
            <a:custGeom>
              <a:avLst/>
              <a:gdLst/>
              <a:ahLst/>
              <a:cxnLst/>
              <a:rect l="l" t="t" r="r" b="b"/>
              <a:pathLst>
                <a:path h="448310">
                  <a:moveTo>
                    <a:pt x="0" y="0"/>
                  </a:moveTo>
                  <a:lnTo>
                    <a:pt x="0" y="448056"/>
                  </a:lnTo>
                </a:path>
              </a:pathLst>
            </a:custGeom>
            <a:ln w="21335">
              <a:solidFill>
                <a:srgbClr val="FFFFFF"/>
              </a:solidFill>
              <a:prstDash val="sysDashDot"/>
            </a:ln>
          </p:spPr>
          <p:txBody>
            <a:bodyPr wrap="square" lIns="0" tIns="0" rIns="0" bIns="0" rtlCol="0"/>
            <a:lstStyle/>
            <a:p>
              <a:endParaRPr/>
            </a:p>
          </p:txBody>
        </p:sp>
        <p:sp>
          <p:nvSpPr>
            <p:cNvPr id="136" name="object 61">
              <a:extLst>
                <a:ext uri="{FF2B5EF4-FFF2-40B4-BE49-F238E27FC236}">
                  <a16:creationId xmlns:a16="http://schemas.microsoft.com/office/drawing/2014/main" id="{C8F6FD3F-3DCF-485C-97BF-94ECBCA71032}"/>
                </a:ext>
              </a:extLst>
            </p:cNvPr>
            <p:cNvSpPr/>
            <p:nvPr/>
          </p:nvSpPr>
          <p:spPr>
            <a:xfrm>
              <a:off x="9044939" y="2279459"/>
              <a:ext cx="0" cy="3931920"/>
            </a:xfrm>
            <a:custGeom>
              <a:avLst/>
              <a:gdLst/>
              <a:ahLst/>
              <a:cxnLst/>
              <a:rect l="l" t="t" r="r" b="b"/>
              <a:pathLst>
                <a:path h="3931920">
                  <a:moveTo>
                    <a:pt x="0" y="0"/>
                  </a:moveTo>
                  <a:lnTo>
                    <a:pt x="0" y="3931919"/>
                  </a:lnTo>
                </a:path>
              </a:pathLst>
            </a:custGeom>
            <a:ln w="21335">
              <a:solidFill>
                <a:srgbClr val="FFFFFF"/>
              </a:solidFill>
              <a:prstDash val="sysDash"/>
            </a:ln>
          </p:spPr>
          <p:txBody>
            <a:bodyPr wrap="square" lIns="0" tIns="0" rIns="0" bIns="0" rtlCol="0"/>
            <a:lstStyle/>
            <a:p>
              <a:endParaRPr/>
            </a:p>
          </p:txBody>
        </p:sp>
      </p:grpSp>
      <p:sp>
        <p:nvSpPr>
          <p:cNvPr id="195" name="object 62">
            <a:extLst>
              <a:ext uri="{FF2B5EF4-FFF2-40B4-BE49-F238E27FC236}">
                <a16:creationId xmlns:a16="http://schemas.microsoft.com/office/drawing/2014/main" id="{64A9A664-50B2-4B73-9B16-0E7EBDC23D9F}"/>
              </a:ext>
            </a:extLst>
          </p:cNvPr>
          <p:cNvSpPr txBox="1"/>
          <p:nvPr/>
        </p:nvSpPr>
        <p:spPr>
          <a:xfrm>
            <a:off x="9566021" y="1093978"/>
            <a:ext cx="1369060" cy="502920"/>
          </a:xfrm>
          <a:prstGeom prst="rect">
            <a:avLst/>
          </a:prstGeom>
          <a:solidFill>
            <a:srgbClr val="FFFFFF"/>
          </a:solidFill>
          <a:ln w="27432">
            <a:solidFill>
              <a:srgbClr val="FA8164"/>
            </a:solidFill>
          </a:ln>
        </p:spPr>
        <p:txBody>
          <a:bodyPr vert="horz" wrap="square" lIns="0" tIns="51435" rIns="0" bIns="0" rtlCol="0">
            <a:spAutoFit/>
          </a:bodyPr>
          <a:lstStyle/>
          <a:p>
            <a:pPr marL="207010" marR="95885" indent="-113030">
              <a:lnSpc>
                <a:spcPct val="101499"/>
              </a:lnSpc>
              <a:spcBef>
                <a:spcPts val="405"/>
              </a:spcBef>
            </a:pPr>
            <a:r>
              <a:rPr sz="1300" dirty="0">
                <a:latin typeface="Meiryo UI"/>
                <a:cs typeface="Meiryo UI"/>
              </a:rPr>
              <a:t>・2040</a:t>
            </a:r>
            <a:r>
              <a:rPr sz="1300" spc="-15" dirty="0">
                <a:latin typeface="Meiryo UI"/>
                <a:cs typeface="Meiryo UI"/>
              </a:rPr>
              <a:t>年代以降事業化へ</a:t>
            </a:r>
            <a:endParaRPr sz="1300">
              <a:latin typeface="Meiryo UI"/>
              <a:cs typeface="Meiryo UI"/>
            </a:endParaRPr>
          </a:p>
        </p:txBody>
      </p:sp>
      <p:sp>
        <p:nvSpPr>
          <p:cNvPr id="197" name="object 63">
            <a:extLst>
              <a:ext uri="{FF2B5EF4-FFF2-40B4-BE49-F238E27FC236}">
                <a16:creationId xmlns:a16="http://schemas.microsoft.com/office/drawing/2014/main" id="{40BE0DF4-8B66-439E-A324-8CA949A6A114}"/>
              </a:ext>
            </a:extLst>
          </p:cNvPr>
          <p:cNvSpPr/>
          <p:nvPr/>
        </p:nvSpPr>
        <p:spPr>
          <a:xfrm>
            <a:off x="9797669" y="764794"/>
            <a:ext cx="441959" cy="119380"/>
          </a:xfrm>
          <a:custGeom>
            <a:avLst/>
            <a:gdLst/>
            <a:ahLst/>
            <a:cxnLst/>
            <a:rect l="l" t="t" r="r" b="b"/>
            <a:pathLst>
              <a:path w="441959" h="119380">
                <a:moveTo>
                  <a:pt x="323088" y="0"/>
                </a:moveTo>
                <a:lnTo>
                  <a:pt x="323088" y="118872"/>
                </a:lnTo>
                <a:lnTo>
                  <a:pt x="400354" y="79248"/>
                </a:lnTo>
                <a:lnTo>
                  <a:pt x="344424" y="79248"/>
                </a:lnTo>
                <a:lnTo>
                  <a:pt x="344424" y="39624"/>
                </a:lnTo>
                <a:lnTo>
                  <a:pt x="404421" y="39624"/>
                </a:lnTo>
                <a:lnTo>
                  <a:pt x="323088" y="0"/>
                </a:lnTo>
                <a:close/>
              </a:path>
              <a:path w="441959" h="119380">
                <a:moveTo>
                  <a:pt x="323088" y="39624"/>
                </a:moveTo>
                <a:lnTo>
                  <a:pt x="0" y="39624"/>
                </a:lnTo>
                <a:lnTo>
                  <a:pt x="0" y="79248"/>
                </a:lnTo>
                <a:lnTo>
                  <a:pt x="323088" y="79248"/>
                </a:lnTo>
                <a:lnTo>
                  <a:pt x="323088" y="39624"/>
                </a:lnTo>
                <a:close/>
              </a:path>
              <a:path w="441959" h="119380">
                <a:moveTo>
                  <a:pt x="404421" y="39624"/>
                </a:moveTo>
                <a:lnTo>
                  <a:pt x="344424" y="39624"/>
                </a:lnTo>
                <a:lnTo>
                  <a:pt x="344424" y="79248"/>
                </a:lnTo>
                <a:lnTo>
                  <a:pt x="400354" y="79248"/>
                </a:lnTo>
                <a:lnTo>
                  <a:pt x="441959" y="57912"/>
                </a:lnTo>
                <a:lnTo>
                  <a:pt x="404421" y="39624"/>
                </a:lnTo>
                <a:close/>
              </a:path>
            </a:pathLst>
          </a:custGeom>
          <a:solidFill>
            <a:srgbClr val="FFFFFF"/>
          </a:solidFill>
        </p:spPr>
        <p:txBody>
          <a:bodyPr wrap="square" lIns="0" tIns="0" rIns="0" bIns="0" rtlCol="0"/>
          <a:lstStyle/>
          <a:p>
            <a:endParaRPr/>
          </a:p>
        </p:txBody>
      </p:sp>
      <p:sp>
        <p:nvSpPr>
          <p:cNvPr id="198" name="object 64">
            <a:extLst>
              <a:ext uri="{FF2B5EF4-FFF2-40B4-BE49-F238E27FC236}">
                <a16:creationId xmlns:a16="http://schemas.microsoft.com/office/drawing/2014/main" id="{ADF5E3B4-F9BF-4819-8827-0CB0164A92C3}"/>
              </a:ext>
            </a:extLst>
          </p:cNvPr>
          <p:cNvSpPr txBox="1"/>
          <p:nvPr/>
        </p:nvSpPr>
        <p:spPr>
          <a:xfrm>
            <a:off x="9855073" y="461181"/>
            <a:ext cx="1095375" cy="548005"/>
          </a:xfrm>
          <a:prstGeom prst="rect">
            <a:avLst/>
          </a:prstGeom>
        </p:spPr>
        <p:txBody>
          <a:bodyPr vert="horz" wrap="square" lIns="0" tIns="45085" rIns="0" bIns="0" rtlCol="0">
            <a:spAutoFit/>
          </a:bodyPr>
          <a:lstStyle/>
          <a:p>
            <a:pPr marL="12700">
              <a:lnSpc>
                <a:spcPct val="100000"/>
              </a:lnSpc>
              <a:spcBef>
                <a:spcPts val="355"/>
              </a:spcBef>
            </a:pPr>
            <a:r>
              <a:rPr sz="1600" b="1" spc="-15" dirty="0">
                <a:solidFill>
                  <a:srgbClr val="FFFFFF"/>
                </a:solidFill>
                <a:latin typeface="Meiryo UI"/>
                <a:cs typeface="Meiryo UI"/>
              </a:rPr>
              <a:t>⺠間主導</a:t>
            </a:r>
            <a:endParaRPr sz="1600">
              <a:latin typeface="Meiryo UI"/>
              <a:cs typeface="Meiryo UI"/>
            </a:endParaRPr>
          </a:p>
          <a:p>
            <a:pPr marL="716280">
              <a:lnSpc>
                <a:spcPct val="100000"/>
              </a:lnSpc>
              <a:spcBef>
                <a:spcPts val="200"/>
              </a:spcBef>
            </a:pPr>
            <a:r>
              <a:rPr sz="1450" b="1" spc="-35" dirty="0">
                <a:solidFill>
                  <a:srgbClr val="FFFFFF"/>
                </a:solidFill>
                <a:latin typeface="Meiryo UI"/>
                <a:cs typeface="Meiryo UI"/>
              </a:rPr>
              <a:t>宇宙</a:t>
            </a:r>
            <a:endParaRPr sz="1450">
              <a:latin typeface="Meiryo UI"/>
              <a:cs typeface="Meiryo UI"/>
            </a:endParaRPr>
          </a:p>
        </p:txBody>
      </p:sp>
      <p:pic>
        <p:nvPicPr>
          <p:cNvPr id="199" name="object 65">
            <a:extLst>
              <a:ext uri="{FF2B5EF4-FFF2-40B4-BE49-F238E27FC236}">
                <a16:creationId xmlns:a16="http://schemas.microsoft.com/office/drawing/2014/main" id="{57E9EB22-D680-4BCC-8A5D-5F43CB4A643B}"/>
              </a:ext>
            </a:extLst>
          </p:cNvPr>
          <p:cNvPicPr/>
          <p:nvPr/>
        </p:nvPicPr>
        <p:blipFill>
          <a:blip r:embed="rId11" cstate="print"/>
          <a:stretch>
            <a:fillRect/>
          </a:stretch>
        </p:blipFill>
        <p:spPr>
          <a:xfrm>
            <a:off x="2305685" y="2934970"/>
            <a:ext cx="3459479" cy="2054352"/>
          </a:xfrm>
          <a:prstGeom prst="rect">
            <a:avLst/>
          </a:prstGeom>
        </p:spPr>
      </p:pic>
      <p:sp>
        <p:nvSpPr>
          <p:cNvPr id="200" name="object 66">
            <a:extLst>
              <a:ext uri="{FF2B5EF4-FFF2-40B4-BE49-F238E27FC236}">
                <a16:creationId xmlns:a16="http://schemas.microsoft.com/office/drawing/2014/main" id="{41D95C4D-CB28-4148-B292-C1106A5B6D56}"/>
              </a:ext>
            </a:extLst>
          </p:cNvPr>
          <p:cNvSpPr txBox="1"/>
          <p:nvPr/>
        </p:nvSpPr>
        <p:spPr>
          <a:xfrm>
            <a:off x="1442592" y="3065780"/>
            <a:ext cx="2442845" cy="523875"/>
          </a:xfrm>
          <a:prstGeom prst="rect">
            <a:avLst/>
          </a:prstGeom>
        </p:spPr>
        <p:txBody>
          <a:bodyPr vert="horz" wrap="square" lIns="0" tIns="10160" rIns="0" bIns="0" rtlCol="0">
            <a:spAutoFit/>
          </a:bodyPr>
          <a:lstStyle/>
          <a:p>
            <a:pPr marL="228600" marR="5080" indent="-216535">
              <a:lnSpc>
                <a:spcPct val="102499"/>
              </a:lnSpc>
              <a:spcBef>
                <a:spcPts val="80"/>
              </a:spcBef>
              <a:tabLst>
                <a:tab pos="594360" algn="l"/>
                <a:tab pos="2429510" algn="l"/>
              </a:tabLst>
            </a:pPr>
            <a:r>
              <a:rPr sz="1600" u="sng" dirty="0">
                <a:solidFill>
                  <a:srgbClr val="00FF00"/>
                </a:solidFill>
                <a:uFill>
                  <a:solidFill>
                    <a:srgbClr val="00FF00"/>
                  </a:solidFill>
                </a:uFill>
                <a:latin typeface="Times New Roman"/>
                <a:cs typeface="Times New Roman"/>
              </a:rPr>
              <a:t>		</a:t>
            </a:r>
            <a:r>
              <a:rPr sz="1600" b="1" u="sng" dirty="0">
                <a:solidFill>
                  <a:srgbClr val="00FF00"/>
                </a:solidFill>
                <a:uFill>
                  <a:solidFill>
                    <a:srgbClr val="00FF00"/>
                  </a:solidFill>
                </a:uFill>
                <a:latin typeface="Meiryo UI"/>
                <a:cs typeface="Meiryo UI"/>
              </a:rPr>
              <a:t>2021〜22</a:t>
            </a:r>
            <a:r>
              <a:rPr sz="1600" b="1" u="sng" spc="-50" dirty="0">
                <a:solidFill>
                  <a:srgbClr val="00FF00"/>
                </a:solidFill>
                <a:uFill>
                  <a:solidFill>
                    <a:srgbClr val="00FF00"/>
                  </a:solidFill>
                </a:uFill>
                <a:latin typeface="Meiryo UI"/>
                <a:cs typeface="Meiryo UI"/>
              </a:rPr>
              <a:t>年</a:t>
            </a:r>
            <a:r>
              <a:rPr sz="1600" b="1" u="sng" dirty="0">
                <a:solidFill>
                  <a:srgbClr val="00FF00"/>
                </a:solidFill>
                <a:uFill>
                  <a:solidFill>
                    <a:srgbClr val="00FF00"/>
                  </a:solidFill>
                </a:uFill>
                <a:latin typeface="Meiryo UI"/>
                <a:cs typeface="Meiryo UI"/>
              </a:rPr>
              <a:t>	</a:t>
            </a:r>
            <a:r>
              <a:rPr sz="1600" b="1" dirty="0">
                <a:solidFill>
                  <a:srgbClr val="00FF00"/>
                </a:solidFill>
                <a:latin typeface="Meiryo UI"/>
                <a:cs typeface="Meiryo UI"/>
              </a:rPr>
              <a:t> 実験機（サブスケール</a:t>
            </a:r>
            <a:r>
              <a:rPr sz="1600" b="1" spc="-50" dirty="0">
                <a:solidFill>
                  <a:srgbClr val="00FF00"/>
                </a:solidFill>
                <a:latin typeface="Meiryo UI"/>
                <a:cs typeface="Meiryo UI"/>
              </a:rPr>
              <a:t>・</a:t>
            </a:r>
            <a:endParaRPr sz="1600">
              <a:latin typeface="Meiryo UI"/>
              <a:cs typeface="Meiryo UI"/>
            </a:endParaRPr>
          </a:p>
        </p:txBody>
      </p:sp>
      <p:sp>
        <p:nvSpPr>
          <p:cNvPr id="201" name="object 67">
            <a:extLst>
              <a:ext uri="{FF2B5EF4-FFF2-40B4-BE49-F238E27FC236}">
                <a16:creationId xmlns:a16="http://schemas.microsoft.com/office/drawing/2014/main" id="{C70639A9-3E75-46A8-B2E0-97B639F3217A}"/>
              </a:ext>
            </a:extLst>
          </p:cNvPr>
          <p:cNvSpPr txBox="1"/>
          <p:nvPr/>
        </p:nvSpPr>
        <p:spPr>
          <a:xfrm>
            <a:off x="2027808" y="3565665"/>
            <a:ext cx="1272540" cy="274320"/>
          </a:xfrm>
          <a:prstGeom prst="rect">
            <a:avLst/>
          </a:prstGeom>
        </p:spPr>
        <p:txBody>
          <a:bodyPr vert="horz" wrap="square" lIns="0" tIns="16510" rIns="0" bIns="0" rtlCol="0">
            <a:spAutoFit/>
          </a:bodyPr>
          <a:lstStyle/>
          <a:p>
            <a:pPr marL="12700">
              <a:lnSpc>
                <a:spcPct val="100000"/>
              </a:lnSpc>
              <a:spcBef>
                <a:spcPts val="130"/>
              </a:spcBef>
            </a:pPr>
            <a:r>
              <a:rPr sz="1600" b="1" dirty="0">
                <a:solidFill>
                  <a:srgbClr val="00FF00"/>
                </a:solidFill>
                <a:latin typeface="Meiryo UI"/>
                <a:cs typeface="Meiryo UI"/>
              </a:rPr>
              <a:t>ロケット搭載</a:t>
            </a:r>
            <a:r>
              <a:rPr sz="1600" b="1" spc="-50" dirty="0">
                <a:solidFill>
                  <a:srgbClr val="00FF00"/>
                </a:solidFill>
                <a:latin typeface="Meiryo UI"/>
                <a:cs typeface="Meiryo UI"/>
              </a:rPr>
              <a:t>）</a:t>
            </a:r>
            <a:endParaRPr sz="1600">
              <a:latin typeface="Meiryo UI"/>
              <a:cs typeface="Meiryo UI"/>
            </a:endParaRPr>
          </a:p>
        </p:txBody>
      </p:sp>
      <p:sp>
        <p:nvSpPr>
          <p:cNvPr id="211" name="object 78">
            <a:extLst>
              <a:ext uri="{FF2B5EF4-FFF2-40B4-BE49-F238E27FC236}">
                <a16:creationId xmlns:a16="http://schemas.microsoft.com/office/drawing/2014/main" id="{B9C9322C-D700-4AE4-A3CA-640D602A67D0}"/>
              </a:ext>
            </a:extLst>
          </p:cNvPr>
          <p:cNvSpPr txBox="1">
            <a:spLocks noGrp="1"/>
          </p:cNvSpPr>
          <p:nvPr>
            <p:ph type="ftr" sz="quarter" idx="5"/>
          </p:nvPr>
        </p:nvSpPr>
        <p:spPr>
          <a:xfrm>
            <a:off x="1509649" y="6666576"/>
            <a:ext cx="3069462" cy="143382"/>
          </a:xfrm>
          <a:prstGeom prst="rect">
            <a:avLst/>
          </a:prstGeom>
        </p:spPr>
        <p:txBody>
          <a:bodyPr vert="horz" wrap="square" lIns="0" tIns="3810" rIns="0" bIns="0" rtlCol="0">
            <a:spAutoFit/>
          </a:bodyPr>
          <a:lstStyle/>
          <a:p>
            <a:pPr marL="15240">
              <a:lnSpc>
                <a:spcPct val="100000"/>
              </a:lnSpc>
              <a:spcBef>
                <a:spcPts val="30"/>
              </a:spcBef>
            </a:pPr>
            <a:r>
              <a:rPr dirty="0"/>
              <a:t>Copyright</a:t>
            </a:r>
            <a:r>
              <a:rPr spc="114" dirty="0"/>
              <a:t> </a:t>
            </a:r>
            <a:r>
              <a:rPr dirty="0"/>
              <a:t>©</a:t>
            </a:r>
            <a:r>
              <a:rPr spc="30" dirty="0"/>
              <a:t> </a:t>
            </a:r>
            <a:r>
              <a:rPr dirty="0"/>
              <a:t>2022</a:t>
            </a:r>
            <a:r>
              <a:rPr spc="35" dirty="0"/>
              <a:t> </a:t>
            </a:r>
            <a:r>
              <a:rPr dirty="0"/>
              <a:t>IHI</a:t>
            </a:r>
            <a:r>
              <a:rPr spc="15" dirty="0"/>
              <a:t> </a:t>
            </a:r>
            <a:r>
              <a:rPr dirty="0"/>
              <a:t>AEROSPACE</a:t>
            </a:r>
            <a:r>
              <a:rPr spc="15" dirty="0"/>
              <a:t> </a:t>
            </a:r>
            <a:r>
              <a:rPr dirty="0"/>
              <a:t>Co.,</a:t>
            </a:r>
            <a:r>
              <a:rPr spc="70" dirty="0"/>
              <a:t> </a:t>
            </a:r>
            <a:r>
              <a:rPr dirty="0"/>
              <a:t>Ltd.</a:t>
            </a:r>
            <a:r>
              <a:rPr spc="70" dirty="0"/>
              <a:t> </a:t>
            </a:r>
            <a:r>
              <a:rPr dirty="0"/>
              <a:t>All</a:t>
            </a:r>
            <a:r>
              <a:rPr spc="15" dirty="0"/>
              <a:t> </a:t>
            </a:r>
            <a:r>
              <a:rPr dirty="0"/>
              <a:t>Rights</a:t>
            </a:r>
            <a:r>
              <a:rPr spc="80" dirty="0"/>
              <a:t> </a:t>
            </a:r>
            <a:r>
              <a:rPr spc="-10" dirty="0"/>
              <a:t>Reserved.</a:t>
            </a:r>
          </a:p>
        </p:txBody>
      </p:sp>
      <p:sp>
        <p:nvSpPr>
          <p:cNvPr id="212" name="object 75">
            <a:extLst>
              <a:ext uri="{FF2B5EF4-FFF2-40B4-BE49-F238E27FC236}">
                <a16:creationId xmlns:a16="http://schemas.microsoft.com/office/drawing/2014/main" id="{8CA679F8-D5E5-4D77-A89B-5CD6CAD20BB7}"/>
              </a:ext>
            </a:extLst>
          </p:cNvPr>
          <p:cNvSpPr txBox="1"/>
          <p:nvPr/>
        </p:nvSpPr>
        <p:spPr>
          <a:xfrm>
            <a:off x="4188840" y="3050286"/>
            <a:ext cx="958215" cy="681355"/>
          </a:xfrm>
          <a:prstGeom prst="rect">
            <a:avLst/>
          </a:prstGeom>
        </p:spPr>
        <p:txBody>
          <a:bodyPr vert="horz" wrap="square" lIns="0" tIns="14605" rIns="0" bIns="0" rtlCol="0">
            <a:spAutoFit/>
          </a:bodyPr>
          <a:lstStyle/>
          <a:p>
            <a:pPr marL="12700" marR="5080">
              <a:lnSpc>
                <a:spcPct val="98600"/>
              </a:lnSpc>
              <a:spcBef>
                <a:spcPts val="115"/>
              </a:spcBef>
            </a:pPr>
            <a:r>
              <a:rPr sz="1450" spc="-30" dirty="0">
                <a:solidFill>
                  <a:srgbClr val="FFFFFF"/>
                </a:solidFill>
                <a:latin typeface="Meiryo UI"/>
                <a:cs typeface="Meiryo UI"/>
              </a:rPr>
              <a:t>輸送サービス事業者への技術提供</a:t>
            </a:r>
            <a:endParaRPr sz="1450">
              <a:latin typeface="Meiryo UI"/>
              <a:cs typeface="Meiryo UI"/>
            </a:endParaRPr>
          </a:p>
        </p:txBody>
      </p:sp>
      <p:sp>
        <p:nvSpPr>
          <p:cNvPr id="213" name="テキスト ボックス 212">
            <a:extLst>
              <a:ext uri="{FF2B5EF4-FFF2-40B4-BE49-F238E27FC236}">
                <a16:creationId xmlns:a16="http://schemas.microsoft.com/office/drawing/2014/main" id="{FB014B7E-48ED-4375-84EF-8487DB6CDFF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宇宙観光：</a:t>
            </a:r>
            <a:r>
              <a:rPr lang="en-US" altLang="ja-JP" sz="2800" b="1" dirty="0">
                <a:solidFill>
                  <a:schemeClr val="bg1"/>
                </a:solidFill>
                <a:latin typeface="Meiryo UI" panose="020B0604030504040204" pitchFamily="50" charset="-128"/>
                <a:ea typeface="Meiryo UI" panose="020B0604030504040204" pitchFamily="50" charset="-128"/>
              </a:rPr>
              <a:t>IHI</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0605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20461" y="743718"/>
            <a:ext cx="5275243" cy="4893500"/>
            <a:chOff x="399288" y="819467"/>
            <a:chExt cx="5812536" cy="5391912"/>
          </a:xfrm>
        </p:grpSpPr>
        <p:pic>
          <p:nvPicPr>
            <p:cNvPr id="6" name="object 6"/>
            <p:cNvPicPr/>
            <p:nvPr/>
          </p:nvPicPr>
          <p:blipFill>
            <a:blip r:embed="rId2" cstate="print"/>
            <a:stretch>
              <a:fillRect/>
            </a:stretch>
          </p:blipFill>
          <p:spPr>
            <a:xfrm>
              <a:off x="399288" y="819467"/>
              <a:ext cx="5812536" cy="5391912"/>
            </a:xfrm>
            <a:prstGeom prst="rect">
              <a:avLst/>
            </a:prstGeom>
          </p:spPr>
        </p:pic>
        <p:sp>
          <p:nvSpPr>
            <p:cNvPr id="7" name="object 7"/>
            <p:cNvSpPr/>
            <p:nvPr/>
          </p:nvSpPr>
          <p:spPr>
            <a:xfrm>
              <a:off x="2764536" y="3931475"/>
              <a:ext cx="332740" cy="143510"/>
            </a:xfrm>
            <a:custGeom>
              <a:avLst/>
              <a:gdLst/>
              <a:ahLst/>
              <a:cxnLst/>
              <a:rect l="l" t="t" r="r" b="b"/>
              <a:pathLst>
                <a:path w="332739" h="143510">
                  <a:moveTo>
                    <a:pt x="292938" y="98312"/>
                  </a:moveTo>
                  <a:lnTo>
                    <a:pt x="188976" y="128015"/>
                  </a:lnTo>
                  <a:lnTo>
                    <a:pt x="185928" y="128015"/>
                  </a:lnTo>
                  <a:lnTo>
                    <a:pt x="182880" y="134111"/>
                  </a:lnTo>
                  <a:lnTo>
                    <a:pt x="185928" y="137159"/>
                  </a:lnTo>
                  <a:lnTo>
                    <a:pt x="185928" y="140207"/>
                  </a:lnTo>
                  <a:lnTo>
                    <a:pt x="188976" y="143255"/>
                  </a:lnTo>
                  <a:lnTo>
                    <a:pt x="192024" y="140207"/>
                  </a:lnTo>
                  <a:lnTo>
                    <a:pt x="321446" y="103631"/>
                  </a:lnTo>
                  <a:lnTo>
                    <a:pt x="316992" y="103631"/>
                  </a:lnTo>
                  <a:lnTo>
                    <a:pt x="292938" y="98312"/>
                  </a:lnTo>
                  <a:close/>
                </a:path>
                <a:path w="332739" h="143510">
                  <a:moveTo>
                    <a:pt x="307003" y="94293"/>
                  </a:moveTo>
                  <a:lnTo>
                    <a:pt x="292938" y="98312"/>
                  </a:lnTo>
                  <a:lnTo>
                    <a:pt x="316992" y="103631"/>
                  </a:lnTo>
                  <a:lnTo>
                    <a:pt x="317754" y="100583"/>
                  </a:lnTo>
                  <a:lnTo>
                    <a:pt x="313944" y="100583"/>
                  </a:lnTo>
                  <a:lnTo>
                    <a:pt x="307003" y="94293"/>
                  </a:lnTo>
                  <a:close/>
                </a:path>
                <a:path w="332739" h="143510">
                  <a:moveTo>
                    <a:pt x="219456" y="0"/>
                  </a:moveTo>
                  <a:lnTo>
                    <a:pt x="216408" y="0"/>
                  </a:lnTo>
                  <a:lnTo>
                    <a:pt x="213360" y="3047"/>
                  </a:lnTo>
                  <a:lnTo>
                    <a:pt x="213360" y="9143"/>
                  </a:lnTo>
                  <a:lnTo>
                    <a:pt x="216408" y="12191"/>
                  </a:lnTo>
                  <a:lnTo>
                    <a:pt x="298324" y="86428"/>
                  </a:lnTo>
                  <a:lnTo>
                    <a:pt x="320040" y="91439"/>
                  </a:lnTo>
                  <a:lnTo>
                    <a:pt x="316992" y="103631"/>
                  </a:lnTo>
                  <a:lnTo>
                    <a:pt x="321446" y="103631"/>
                  </a:lnTo>
                  <a:lnTo>
                    <a:pt x="332232" y="100583"/>
                  </a:lnTo>
                  <a:lnTo>
                    <a:pt x="222504" y="3047"/>
                  </a:lnTo>
                  <a:lnTo>
                    <a:pt x="219456" y="0"/>
                  </a:lnTo>
                  <a:close/>
                </a:path>
                <a:path w="332739" h="143510">
                  <a:moveTo>
                    <a:pt x="316992" y="91439"/>
                  </a:moveTo>
                  <a:lnTo>
                    <a:pt x="307003" y="94293"/>
                  </a:lnTo>
                  <a:lnTo>
                    <a:pt x="313944" y="100583"/>
                  </a:lnTo>
                  <a:lnTo>
                    <a:pt x="316992" y="91439"/>
                  </a:lnTo>
                  <a:close/>
                </a:path>
                <a:path w="332739" h="143510">
                  <a:moveTo>
                    <a:pt x="320040" y="91439"/>
                  </a:moveTo>
                  <a:lnTo>
                    <a:pt x="316992" y="91439"/>
                  </a:lnTo>
                  <a:lnTo>
                    <a:pt x="313944" y="100583"/>
                  </a:lnTo>
                  <a:lnTo>
                    <a:pt x="317754" y="100583"/>
                  </a:lnTo>
                  <a:lnTo>
                    <a:pt x="320040" y="91439"/>
                  </a:lnTo>
                  <a:close/>
                </a:path>
                <a:path w="332739" h="143510">
                  <a:moveTo>
                    <a:pt x="3048" y="18287"/>
                  </a:moveTo>
                  <a:lnTo>
                    <a:pt x="0" y="33527"/>
                  </a:lnTo>
                  <a:lnTo>
                    <a:pt x="292938" y="98312"/>
                  </a:lnTo>
                  <a:lnTo>
                    <a:pt x="307003" y="94293"/>
                  </a:lnTo>
                  <a:lnTo>
                    <a:pt x="298324" y="86428"/>
                  </a:lnTo>
                  <a:lnTo>
                    <a:pt x="3048" y="18287"/>
                  </a:lnTo>
                  <a:close/>
                </a:path>
                <a:path w="332739" h="143510">
                  <a:moveTo>
                    <a:pt x="298324" y="86428"/>
                  </a:moveTo>
                  <a:lnTo>
                    <a:pt x="307003" y="94293"/>
                  </a:lnTo>
                  <a:lnTo>
                    <a:pt x="316992" y="91439"/>
                  </a:lnTo>
                  <a:lnTo>
                    <a:pt x="320040" y="91439"/>
                  </a:lnTo>
                  <a:lnTo>
                    <a:pt x="298324" y="86428"/>
                  </a:lnTo>
                  <a:close/>
                </a:path>
              </a:pathLst>
            </a:custGeom>
            <a:solidFill>
              <a:srgbClr val="000000"/>
            </a:solidFill>
          </p:spPr>
          <p:txBody>
            <a:bodyPr wrap="square" lIns="0" tIns="0" rIns="0" bIns="0" rtlCol="0"/>
            <a:lstStyle/>
            <a:p>
              <a:endParaRPr sz="1634"/>
            </a:p>
          </p:txBody>
        </p:sp>
        <p:pic>
          <p:nvPicPr>
            <p:cNvPr id="8" name="object 8"/>
            <p:cNvPicPr/>
            <p:nvPr/>
          </p:nvPicPr>
          <p:blipFill>
            <a:blip r:embed="rId3" cstate="print"/>
            <a:stretch>
              <a:fillRect/>
            </a:stretch>
          </p:blipFill>
          <p:spPr>
            <a:xfrm>
              <a:off x="2919983" y="3059747"/>
              <a:ext cx="152400" cy="207263"/>
            </a:xfrm>
            <a:prstGeom prst="rect">
              <a:avLst/>
            </a:prstGeom>
          </p:spPr>
        </p:pic>
        <p:pic>
          <p:nvPicPr>
            <p:cNvPr id="9" name="object 9"/>
            <p:cNvPicPr/>
            <p:nvPr/>
          </p:nvPicPr>
          <p:blipFill>
            <a:blip r:embed="rId4" cstate="print"/>
            <a:stretch>
              <a:fillRect/>
            </a:stretch>
          </p:blipFill>
          <p:spPr>
            <a:xfrm>
              <a:off x="3307080" y="3203003"/>
              <a:ext cx="149351" cy="140208"/>
            </a:xfrm>
            <a:prstGeom prst="rect">
              <a:avLst/>
            </a:prstGeom>
          </p:spPr>
        </p:pic>
        <p:pic>
          <p:nvPicPr>
            <p:cNvPr id="10" name="object 10"/>
            <p:cNvPicPr/>
            <p:nvPr/>
          </p:nvPicPr>
          <p:blipFill>
            <a:blip r:embed="rId5" cstate="print"/>
            <a:stretch>
              <a:fillRect/>
            </a:stretch>
          </p:blipFill>
          <p:spPr>
            <a:xfrm>
              <a:off x="2907792" y="5132387"/>
              <a:ext cx="149352" cy="140207"/>
            </a:xfrm>
            <a:prstGeom prst="rect">
              <a:avLst/>
            </a:prstGeom>
          </p:spPr>
        </p:pic>
      </p:grpSp>
      <p:pic>
        <p:nvPicPr>
          <p:cNvPr id="46" name="object 46"/>
          <p:cNvPicPr/>
          <p:nvPr/>
        </p:nvPicPr>
        <p:blipFill>
          <a:blip r:embed="rId6" cstate="print"/>
          <a:stretch>
            <a:fillRect/>
          </a:stretch>
        </p:blipFill>
        <p:spPr>
          <a:xfrm>
            <a:off x="2386436" y="3072902"/>
            <a:ext cx="1814661" cy="605809"/>
          </a:xfrm>
          <a:prstGeom prst="rect">
            <a:avLst/>
          </a:prstGeom>
        </p:spPr>
      </p:pic>
      <p:sp>
        <p:nvSpPr>
          <p:cNvPr id="47" name="object 47"/>
          <p:cNvSpPr txBox="1"/>
          <p:nvPr/>
        </p:nvSpPr>
        <p:spPr>
          <a:xfrm>
            <a:off x="2576846" y="3183091"/>
            <a:ext cx="1439604" cy="296835"/>
          </a:xfrm>
          <a:prstGeom prst="rect">
            <a:avLst/>
          </a:prstGeom>
        </p:spPr>
        <p:txBody>
          <a:bodyPr vert="horz" wrap="square" lIns="0" tIns="10373" rIns="0" bIns="0" rtlCol="0">
            <a:spAutoFit/>
          </a:bodyPr>
          <a:lstStyle/>
          <a:p>
            <a:pPr marL="11527">
              <a:spcBef>
                <a:spcPts val="82"/>
              </a:spcBef>
            </a:pPr>
            <a:r>
              <a:rPr sz="1861" spc="-27" dirty="0">
                <a:solidFill>
                  <a:srgbClr val="FFFF00"/>
                </a:solidFill>
                <a:latin typeface="ＭＳ ゴシック"/>
                <a:cs typeface="ＭＳ ゴシック"/>
              </a:rPr>
              <a:t>ロケット推進</a:t>
            </a:r>
            <a:endParaRPr sz="1861">
              <a:latin typeface="ＭＳ ゴシック"/>
              <a:cs typeface="ＭＳ ゴシック"/>
            </a:endParaRPr>
          </a:p>
        </p:txBody>
      </p:sp>
      <p:grpSp>
        <p:nvGrpSpPr>
          <p:cNvPr id="48" name="object 48"/>
          <p:cNvGrpSpPr/>
          <p:nvPr/>
        </p:nvGrpSpPr>
        <p:grpSpPr>
          <a:xfrm>
            <a:off x="2289617" y="3310800"/>
            <a:ext cx="6858000" cy="968765"/>
            <a:chOff x="2679192" y="3648011"/>
            <a:chExt cx="7556500" cy="1067435"/>
          </a:xfrm>
        </p:grpSpPr>
        <p:pic>
          <p:nvPicPr>
            <p:cNvPr id="49" name="object 49"/>
            <p:cNvPicPr/>
            <p:nvPr/>
          </p:nvPicPr>
          <p:blipFill>
            <a:blip r:embed="rId7" cstate="print"/>
            <a:stretch>
              <a:fillRect/>
            </a:stretch>
          </p:blipFill>
          <p:spPr>
            <a:xfrm>
              <a:off x="2679192" y="3648011"/>
              <a:ext cx="234695" cy="79247"/>
            </a:xfrm>
            <a:prstGeom prst="rect">
              <a:avLst/>
            </a:prstGeom>
          </p:spPr>
        </p:pic>
        <p:sp>
          <p:nvSpPr>
            <p:cNvPr id="50" name="object 50"/>
            <p:cNvSpPr/>
            <p:nvPr/>
          </p:nvSpPr>
          <p:spPr>
            <a:xfrm>
              <a:off x="9625584" y="4367352"/>
              <a:ext cx="609600" cy="347980"/>
            </a:xfrm>
            <a:custGeom>
              <a:avLst/>
              <a:gdLst/>
              <a:ahLst/>
              <a:cxnLst/>
              <a:rect l="l" t="t" r="r" b="b"/>
              <a:pathLst>
                <a:path w="609600" h="347979">
                  <a:moveTo>
                    <a:pt x="609600" y="0"/>
                  </a:moveTo>
                  <a:lnTo>
                    <a:pt x="0" y="0"/>
                  </a:lnTo>
                  <a:lnTo>
                    <a:pt x="0" y="347471"/>
                  </a:lnTo>
                  <a:lnTo>
                    <a:pt x="609600" y="347471"/>
                  </a:lnTo>
                  <a:lnTo>
                    <a:pt x="609600" y="0"/>
                  </a:lnTo>
                  <a:close/>
                </a:path>
              </a:pathLst>
            </a:custGeom>
            <a:solidFill>
              <a:srgbClr val="FFFFFF"/>
            </a:solidFill>
          </p:spPr>
          <p:txBody>
            <a:bodyPr wrap="square" lIns="0" tIns="0" rIns="0" bIns="0" rtlCol="0"/>
            <a:lstStyle/>
            <a:p>
              <a:endParaRPr sz="1634"/>
            </a:p>
          </p:txBody>
        </p:sp>
      </p:grpSp>
      <p:sp>
        <p:nvSpPr>
          <p:cNvPr id="56" name="object 56"/>
          <p:cNvSpPr txBox="1"/>
          <p:nvPr/>
        </p:nvSpPr>
        <p:spPr>
          <a:xfrm>
            <a:off x="308944" y="1220782"/>
            <a:ext cx="1591748" cy="831212"/>
          </a:xfrm>
          <a:prstGeom prst="rect">
            <a:avLst/>
          </a:prstGeom>
        </p:spPr>
        <p:txBody>
          <a:bodyPr vert="horz" wrap="square" lIns="0" tIns="10373" rIns="0" bIns="0" rtlCol="0">
            <a:spAutoFit/>
          </a:bodyPr>
          <a:lstStyle/>
          <a:p>
            <a:pPr marL="11527">
              <a:lnSpc>
                <a:spcPts val="2119"/>
              </a:lnSpc>
              <a:spcBef>
                <a:spcPts val="82"/>
              </a:spcBef>
            </a:pPr>
            <a:r>
              <a:rPr sz="1770" spc="-32" dirty="0">
                <a:solidFill>
                  <a:srgbClr val="FFFF00"/>
                </a:solidFill>
                <a:latin typeface="ＭＳ ゴシック"/>
                <a:cs typeface="ＭＳ ゴシック"/>
              </a:rPr>
              <a:t>発着点：</a:t>
            </a:r>
            <a:endParaRPr sz="1770" dirty="0">
              <a:latin typeface="ＭＳ ゴシック"/>
              <a:cs typeface="ＭＳ ゴシック"/>
            </a:endParaRPr>
          </a:p>
          <a:p>
            <a:pPr marL="11527" marR="4611">
              <a:lnSpc>
                <a:spcPts val="2115"/>
              </a:lnSpc>
              <a:spcBef>
                <a:spcPts val="73"/>
              </a:spcBef>
            </a:pPr>
            <a:r>
              <a:rPr sz="1770" spc="-27" dirty="0">
                <a:solidFill>
                  <a:srgbClr val="FFFF00"/>
                </a:solidFill>
                <a:latin typeface="ＭＳ ゴシック"/>
                <a:cs typeface="ＭＳ ゴシック"/>
              </a:rPr>
              <a:t>北海道大樹町</a:t>
            </a:r>
            <a:r>
              <a:rPr sz="1770" spc="-45" dirty="0">
                <a:solidFill>
                  <a:srgbClr val="FFFF00"/>
                </a:solidFill>
                <a:latin typeface="ＭＳ ゴシック"/>
                <a:cs typeface="ＭＳ ゴシック"/>
              </a:rPr>
              <a:t> </a:t>
            </a:r>
            <a:r>
              <a:rPr sz="1770" spc="-27" dirty="0">
                <a:solidFill>
                  <a:srgbClr val="FFFF00"/>
                </a:solidFill>
                <a:latin typeface="ＭＳ ゴシック"/>
                <a:cs typeface="ＭＳ ゴシック"/>
              </a:rPr>
              <a:t>多目的航空公園</a:t>
            </a:r>
            <a:endParaRPr sz="1770" dirty="0">
              <a:latin typeface="ＭＳ ゴシック"/>
              <a:cs typeface="ＭＳ ゴシック"/>
            </a:endParaRPr>
          </a:p>
        </p:txBody>
      </p:sp>
      <p:sp>
        <p:nvSpPr>
          <p:cNvPr id="57" name="object 57"/>
          <p:cNvSpPr/>
          <p:nvPr/>
        </p:nvSpPr>
        <p:spPr>
          <a:xfrm>
            <a:off x="887127" y="2290053"/>
            <a:ext cx="168857" cy="1070770"/>
          </a:xfrm>
          <a:custGeom>
            <a:avLst/>
            <a:gdLst/>
            <a:ahLst/>
            <a:cxnLst/>
            <a:rect l="l" t="t" r="r" b="b"/>
            <a:pathLst>
              <a:path w="186055" h="1179829">
                <a:moveTo>
                  <a:pt x="135490" y="1105039"/>
                </a:moveTo>
                <a:lnTo>
                  <a:pt x="106679" y="1109472"/>
                </a:lnTo>
                <a:lnTo>
                  <a:pt x="155447" y="1179576"/>
                </a:lnTo>
                <a:lnTo>
                  <a:pt x="178025" y="1118616"/>
                </a:lnTo>
                <a:lnTo>
                  <a:pt x="137159" y="1118616"/>
                </a:lnTo>
                <a:lnTo>
                  <a:pt x="135490" y="1105039"/>
                </a:lnTo>
                <a:close/>
              </a:path>
              <a:path w="186055" h="1179829">
                <a:moveTo>
                  <a:pt x="156761" y="1101767"/>
                </a:moveTo>
                <a:lnTo>
                  <a:pt x="135490" y="1105039"/>
                </a:lnTo>
                <a:lnTo>
                  <a:pt x="137159" y="1118616"/>
                </a:lnTo>
                <a:lnTo>
                  <a:pt x="158495" y="1115568"/>
                </a:lnTo>
                <a:lnTo>
                  <a:pt x="156761" y="1101767"/>
                </a:lnTo>
                <a:close/>
              </a:path>
              <a:path w="186055" h="1179829">
                <a:moveTo>
                  <a:pt x="185927" y="1097280"/>
                </a:moveTo>
                <a:lnTo>
                  <a:pt x="156761" y="1101767"/>
                </a:lnTo>
                <a:lnTo>
                  <a:pt x="158495" y="1115568"/>
                </a:lnTo>
                <a:lnTo>
                  <a:pt x="137159" y="1118616"/>
                </a:lnTo>
                <a:lnTo>
                  <a:pt x="178025" y="1118616"/>
                </a:lnTo>
                <a:lnTo>
                  <a:pt x="185927" y="1097280"/>
                </a:lnTo>
                <a:close/>
              </a:path>
              <a:path w="186055" h="1179829">
                <a:moveTo>
                  <a:pt x="18287" y="0"/>
                </a:moveTo>
                <a:lnTo>
                  <a:pt x="0" y="3047"/>
                </a:lnTo>
                <a:lnTo>
                  <a:pt x="135490" y="1105039"/>
                </a:lnTo>
                <a:lnTo>
                  <a:pt x="156761" y="1101767"/>
                </a:lnTo>
                <a:lnTo>
                  <a:pt x="18287" y="0"/>
                </a:lnTo>
                <a:close/>
              </a:path>
            </a:pathLst>
          </a:custGeom>
          <a:solidFill>
            <a:srgbClr val="FFFF00"/>
          </a:solidFill>
        </p:spPr>
        <p:txBody>
          <a:bodyPr wrap="square" lIns="0" tIns="0" rIns="0" bIns="0" rtlCol="0"/>
          <a:lstStyle/>
          <a:p>
            <a:endParaRPr sz="1634"/>
          </a:p>
        </p:txBody>
      </p:sp>
      <p:sp>
        <p:nvSpPr>
          <p:cNvPr id="58" name="object 58"/>
          <p:cNvSpPr txBox="1"/>
          <p:nvPr/>
        </p:nvSpPr>
        <p:spPr>
          <a:xfrm>
            <a:off x="2493780" y="5740720"/>
            <a:ext cx="1986784" cy="583195"/>
          </a:xfrm>
          <a:prstGeom prst="rect">
            <a:avLst/>
          </a:prstGeom>
        </p:spPr>
        <p:txBody>
          <a:bodyPr vert="horz" wrap="square" lIns="0" tIns="10373" rIns="0" bIns="0" rtlCol="0">
            <a:spAutoFit/>
          </a:bodyPr>
          <a:lstStyle/>
          <a:p>
            <a:pPr marL="11527">
              <a:spcBef>
                <a:spcPts val="82"/>
              </a:spcBef>
            </a:pPr>
            <a:r>
              <a:rPr sz="1861" u="sng" spc="-32" dirty="0">
                <a:uFill>
                  <a:solidFill>
                    <a:srgbClr val="000000"/>
                  </a:solidFill>
                </a:uFill>
                <a:latin typeface="Meiryo UI"/>
                <a:cs typeface="Meiryo UI"/>
              </a:rPr>
              <a:t>⾶⾏試験計画</a:t>
            </a:r>
            <a:endParaRPr sz="1861" dirty="0">
              <a:latin typeface="Meiryo UI"/>
              <a:cs typeface="Meiryo UI"/>
            </a:endParaRPr>
          </a:p>
          <a:p>
            <a:pPr marL="11527">
              <a:spcBef>
                <a:spcPts val="9"/>
              </a:spcBef>
            </a:pPr>
            <a:r>
              <a:rPr sz="1861" u="sng" spc="-18" dirty="0">
                <a:uFill>
                  <a:solidFill>
                    <a:srgbClr val="000000"/>
                  </a:solidFill>
                </a:uFill>
                <a:latin typeface="Meiryo UI"/>
                <a:cs typeface="Meiryo UI"/>
              </a:rPr>
              <a:t>（1月 ⼤樹町</a:t>
            </a:r>
            <a:r>
              <a:rPr sz="1861" u="sng" spc="-45" dirty="0">
                <a:uFill>
                  <a:solidFill>
                    <a:srgbClr val="000000"/>
                  </a:solidFill>
                </a:uFill>
                <a:latin typeface="Meiryo UI"/>
                <a:cs typeface="Meiryo UI"/>
              </a:rPr>
              <a:t>）</a:t>
            </a:r>
            <a:endParaRPr sz="1861" dirty="0">
              <a:latin typeface="Meiryo UI"/>
              <a:cs typeface="Meiryo UI"/>
            </a:endParaRPr>
          </a:p>
        </p:txBody>
      </p:sp>
      <p:sp>
        <p:nvSpPr>
          <p:cNvPr id="61" name="object 61"/>
          <p:cNvSpPr txBox="1">
            <a:spLocks noGrp="1"/>
          </p:cNvSpPr>
          <p:nvPr>
            <p:ph type="ftr" sz="quarter" idx="5"/>
          </p:nvPr>
        </p:nvSpPr>
        <p:spPr>
          <a:xfrm>
            <a:off x="4101975" y="6709095"/>
            <a:ext cx="3734440" cy="115189"/>
          </a:xfrm>
          <a:prstGeom prst="rect">
            <a:avLst/>
          </a:prstGeom>
        </p:spPr>
        <p:txBody>
          <a:bodyPr vert="horz" wrap="square" lIns="0" tIns="3458" rIns="0" bIns="0" rtlCol="0" anchor="ctr">
            <a:spAutoFit/>
          </a:bodyPr>
          <a:lstStyle/>
          <a:p>
            <a:pPr marL="13832">
              <a:spcBef>
                <a:spcPts val="27"/>
              </a:spcBef>
            </a:pPr>
            <a:r>
              <a:rPr dirty="0"/>
              <a:t>Copyright</a:t>
            </a:r>
            <a:r>
              <a:rPr spc="103" dirty="0"/>
              <a:t> </a:t>
            </a:r>
            <a:r>
              <a:rPr dirty="0"/>
              <a:t>©</a:t>
            </a:r>
            <a:r>
              <a:rPr spc="27" dirty="0"/>
              <a:t> </a:t>
            </a:r>
            <a:r>
              <a:rPr dirty="0"/>
              <a:t>2022</a:t>
            </a:r>
            <a:r>
              <a:rPr spc="32" dirty="0"/>
              <a:t> </a:t>
            </a:r>
            <a:r>
              <a:rPr dirty="0"/>
              <a:t>IHI</a:t>
            </a:r>
            <a:r>
              <a:rPr spc="14" dirty="0"/>
              <a:t> </a:t>
            </a:r>
            <a:r>
              <a:rPr dirty="0"/>
              <a:t>AEROSPACE</a:t>
            </a:r>
            <a:r>
              <a:rPr spc="14" dirty="0"/>
              <a:t> </a:t>
            </a:r>
            <a:r>
              <a:rPr dirty="0"/>
              <a:t>Co.,</a:t>
            </a:r>
            <a:r>
              <a:rPr spc="64" dirty="0"/>
              <a:t> </a:t>
            </a:r>
            <a:r>
              <a:rPr dirty="0"/>
              <a:t>Ltd.</a:t>
            </a:r>
            <a:r>
              <a:rPr spc="64" dirty="0"/>
              <a:t> </a:t>
            </a:r>
            <a:r>
              <a:rPr dirty="0"/>
              <a:t>All</a:t>
            </a:r>
            <a:r>
              <a:rPr spc="14" dirty="0"/>
              <a:t> </a:t>
            </a:r>
            <a:r>
              <a:rPr dirty="0"/>
              <a:t>Rights</a:t>
            </a:r>
            <a:r>
              <a:rPr spc="73" dirty="0"/>
              <a:t> </a:t>
            </a:r>
            <a:r>
              <a:rPr spc="-9" dirty="0"/>
              <a:t>Reserved.</a:t>
            </a:r>
          </a:p>
        </p:txBody>
      </p:sp>
      <p:grpSp>
        <p:nvGrpSpPr>
          <p:cNvPr id="90" name="object 35">
            <a:extLst>
              <a:ext uri="{FF2B5EF4-FFF2-40B4-BE49-F238E27FC236}">
                <a16:creationId xmlns:a16="http://schemas.microsoft.com/office/drawing/2014/main" id="{322CE552-0253-4EDB-B424-DB8D9F143700}"/>
              </a:ext>
            </a:extLst>
          </p:cNvPr>
          <p:cNvGrpSpPr/>
          <p:nvPr/>
        </p:nvGrpSpPr>
        <p:grpSpPr>
          <a:xfrm>
            <a:off x="5612454" y="3726642"/>
            <a:ext cx="6074721" cy="2579370"/>
            <a:chOff x="473773" y="4524121"/>
            <a:chExt cx="5770245" cy="2579370"/>
          </a:xfrm>
        </p:grpSpPr>
        <p:pic>
          <p:nvPicPr>
            <p:cNvPr id="91" name="object 36">
              <a:extLst>
                <a:ext uri="{FF2B5EF4-FFF2-40B4-BE49-F238E27FC236}">
                  <a16:creationId xmlns:a16="http://schemas.microsoft.com/office/drawing/2014/main" id="{A37F9596-C1F0-4573-A56A-0F6C757457B2}"/>
                </a:ext>
              </a:extLst>
            </p:cNvPr>
            <p:cNvPicPr/>
            <p:nvPr/>
          </p:nvPicPr>
          <p:blipFill>
            <a:blip r:embed="rId8" cstate="print"/>
            <a:stretch>
              <a:fillRect/>
            </a:stretch>
          </p:blipFill>
          <p:spPr>
            <a:xfrm>
              <a:off x="3835079" y="4691198"/>
              <a:ext cx="89603" cy="119626"/>
            </a:xfrm>
            <a:prstGeom prst="rect">
              <a:avLst/>
            </a:prstGeom>
          </p:spPr>
        </p:pic>
        <p:sp>
          <p:nvSpPr>
            <p:cNvPr id="92" name="object 37">
              <a:extLst>
                <a:ext uri="{FF2B5EF4-FFF2-40B4-BE49-F238E27FC236}">
                  <a16:creationId xmlns:a16="http://schemas.microsoft.com/office/drawing/2014/main" id="{8E935BF4-F2C0-4D20-BEC1-0D5091721A0C}"/>
                </a:ext>
              </a:extLst>
            </p:cNvPr>
            <p:cNvSpPr/>
            <p:nvPr/>
          </p:nvSpPr>
          <p:spPr>
            <a:xfrm>
              <a:off x="478536" y="4528883"/>
              <a:ext cx="5760720" cy="2569845"/>
            </a:xfrm>
            <a:custGeom>
              <a:avLst/>
              <a:gdLst/>
              <a:ahLst/>
              <a:cxnLst/>
              <a:rect l="l" t="t" r="r" b="b"/>
              <a:pathLst>
                <a:path w="5760720" h="2569845">
                  <a:moveTo>
                    <a:pt x="3563102" y="12"/>
                  </a:moveTo>
                  <a:lnTo>
                    <a:pt x="3563112" y="0"/>
                  </a:lnTo>
                  <a:lnTo>
                    <a:pt x="3563168" y="12"/>
                  </a:lnTo>
                </a:path>
                <a:path w="5760720" h="2569845">
                  <a:moveTo>
                    <a:pt x="5760710" y="280415"/>
                  </a:moveTo>
                  <a:lnTo>
                    <a:pt x="5760720" y="661415"/>
                  </a:lnTo>
                  <a:lnTo>
                    <a:pt x="5760720" y="1234439"/>
                  </a:lnTo>
                  <a:lnTo>
                    <a:pt x="5760720" y="2569464"/>
                  </a:lnTo>
                </a:path>
                <a:path w="5760720" h="2569845">
                  <a:moveTo>
                    <a:pt x="0" y="280415"/>
                  </a:moveTo>
                  <a:lnTo>
                    <a:pt x="34" y="280415"/>
                  </a:lnTo>
                </a:path>
                <a:path w="5760720" h="2569845">
                  <a:moveTo>
                    <a:pt x="0" y="280416"/>
                  </a:moveTo>
                  <a:lnTo>
                    <a:pt x="0" y="280415"/>
                  </a:lnTo>
                </a:path>
              </a:pathLst>
            </a:custGeom>
            <a:ln w="9144">
              <a:solidFill>
                <a:srgbClr val="7D9FCD"/>
              </a:solidFill>
            </a:ln>
          </p:spPr>
          <p:txBody>
            <a:bodyPr wrap="square" lIns="0" tIns="0" rIns="0" bIns="0" rtlCol="0"/>
            <a:lstStyle/>
            <a:p>
              <a:endParaRPr/>
            </a:p>
          </p:txBody>
        </p:sp>
        <p:pic>
          <p:nvPicPr>
            <p:cNvPr id="93" name="object 38">
              <a:extLst>
                <a:ext uri="{FF2B5EF4-FFF2-40B4-BE49-F238E27FC236}">
                  <a16:creationId xmlns:a16="http://schemas.microsoft.com/office/drawing/2014/main" id="{FCF62F02-6900-4619-A649-A1D7818B84D1}"/>
                </a:ext>
              </a:extLst>
            </p:cNvPr>
            <p:cNvPicPr/>
            <p:nvPr/>
          </p:nvPicPr>
          <p:blipFill>
            <a:blip r:embed="rId9" cstate="print"/>
            <a:stretch>
              <a:fillRect/>
            </a:stretch>
          </p:blipFill>
          <p:spPr>
            <a:xfrm>
              <a:off x="478536" y="4531944"/>
              <a:ext cx="5760720" cy="2566403"/>
            </a:xfrm>
            <a:prstGeom prst="rect">
              <a:avLst/>
            </a:prstGeom>
          </p:spPr>
        </p:pic>
        <p:sp>
          <p:nvSpPr>
            <p:cNvPr id="94" name="object 39">
              <a:extLst>
                <a:ext uri="{FF2B5EF4-FFF2-40B4-BE49-F238E27FC236}">
                  <a16:creationId xmlns:a16="http://schemas.microsoft.com/office/drawing/2014/main" id="{106334FA-D00C-422B-AC9E-D0EB25A4FB2E}"/>
                </a:ext>
              </a:extLst>
            </p:cNvPr>
            <p:cNvSpPr/>
            <p:nvPr/>
          </p:nvSpPr>
          <p:spPr>
            <a:xfrm>
              <a:off x="478536" y="4528883"/>
              <a:ext cx="5760720" cy="2569845"/>
            </a:xfrm>
            <a:custGeom>
              <a:avLst/>
              <a:gdLst/>
              <a:ahLst/>
              <a:cxnLst/>
              <a:rect l="l" t="t" r="r" b="b"/>
              <a:pathLst>
                <a:path w="5760720" h="2569845">
                  <a:moveTo>
                    <a:pt x="0" y="280415"/>
                  </a:moveTo>
                  <a:lnTo>
                    <a:pt x="3358896" y="280415"/>
                  </a:lnTo>
                  <a:lnTo>
                    <a:pt x="3563112" y="0"/>
                  </a:lnTo>
                  <a:lnTo>
                    <a:pt x="4800600" y="280415"/>
                  </a:lnTo>
                  <a:lnTo>
                    <a:pt x="5760720" y="280415"/>
                  </a:lnTo>
                  <a:lnTo>
                    <a:pt x="5760720" y="661415"/>
                  </a:lnTo>
                  <a:lnTo>
                    <a:pt x="5760720" y="1234439"/>
                  </a:lnTo>
                  <a:lnTo>
                    <a:pt x="5760720" y="2569464"/>
                  </a:lnTo>
                  <a:lnTo>
                    <a:pt x="4800600" y="2569464"/>
                  </a:lnTo>
                  <a:lnTo>
                    <a:pt x="3358896" y="2569464"/>
                  </a:lnTo>
                  <a:lnTo>
                    <a:pt x="0" y="2569464"/>
                  </a:lnTo>
                  <a:lnTo>
                    <a:pt x="0" y="1234439"/>
                  </a:lnTo>
                  <a:lnTo>
                    <a:pt x="0" y="661415"/>
                  </a:lnTo>
                  <a:lnTo>
                    <a:pt x="0" y="280415"/>
                  </a:lnTo>
                  <a:close/>
                </a:path>
              </a:pathLst>
            </a:custGeom>
            <a:ln w="9144">
              <a:solidFill>
                <a:srgbClr val="7D9FCD"/>
              </a:solidFill>
            </a:ln>
          </p:spPr>
          <p:txBody>
            <a:bodyPr wrap="square" lIns="0" tIns="0" rIns="0" bIns="0" rtlCol="0"/>
            <a:lstStyle/>
            <a:p>
              <a:endParaRPr/>
            </a:p>
          </p:txBody>
        </p:sp>
      </p:grpSp>
      <p:sp>
        <p:nvSpPr>
          <p:cNvPr id="95" name="object 40">
            <a:extLst>
              <a:ext uri="{FF2B5EF4-FFF2-40B4-BE49-F238E27FC236}">
                <a16:creationId xmlns:a16="http://schemas.microsoft.com/office/drawing/2014/main" id="{84ACFE66-5564-45EA-89AD-EE007EEDB1DE}"/>
              </a:ext>
            </a:extLst>
          </p:cNvPr>
          <p:cNvSpPr txBox="1"/>
          <p:nvPr/>
        </p:nvSpPr>
        <p:spPr>
          <a:xfrm>
            <a:off x="5889504" y="5913264"/>
            <a:ext cx="89535" cy="245110"/>
          </a:xfrm>
          <a:prstGeom prst="rect">
            <a:avLst/>
          </a:prstGeom>
        </p:spPr>
        <p:txBody>
          <a:bodyPr vert="horz" wrap="square" lIns="0" tIns="11430" rIns="0" bIns="0" rtlCol="0">
            <a:spAutoFit/>
          </a:bodyPr>
          <a:lstStyle/>
          <a:p>
            <a:pPr marL="12700">
              <a:lnSpc>
                <a:spcPct val="100000"/>
              </a:lnSpc>
              <a:spcBef>
                <a:spcPts val="90"/>
              </a:spcBef>
            </a:pPr>
            <a:r>
              <a:rPr sz="1450" spc="-5" dirty="0">
                <a:latin typeface="Arial"/>
                <a:cs typeface="Arial"/>
              </a:rPr>
              <a:t>•</a:t>
            </a:r>
            <a:endParaRPr sz="1450">
              <a:latin typeface="Arial"/>
              <a:cs typeface="Arial"/>
            </a:endParaRPr>
          </a:p>
        </p:txBody>
      </p:sp>
      <p:sp>
        <p:nvSpPr>
          <p:cNvPr id="96" name="object 41">
            <a:extLst>
              <a:ext uri="{FF2B5EF4-FFF2-40B4-BE49-F238E27FC236}">
                <a16:creationId xmlns:a16="http://schemas.microsoft.com/office/drawing/2014/main" id="{639BCB1E-1043-4B5E-BAF5-2F1324CD6337}"/>
              </a:ext>
            </a:extLst>
          </p:cNvPr>
          <p:cNvSpPr/>
          <p:nvPr/>
        </p:nvSpPr>
        <p:spPr>
          <a:xfrm>
            <a:off x="5807717" y="2463436"/>
            <a:ext cx="1030605" cy="600710"/>
          </a:xfrm>
          <a:custGeom>
            <a:avLst/>
            <a:gdLst/>
            <a:ahLst/>
            <a:cxnLst/>
            <a:rect l="l" t="t" r="r" b="b"/>
            <a:pathLst>
              <a:path w="1030605" h="600710">
                <a:moveTo>
                  <a:pt x="1030224" y="0"/>
                </a:moveTo>
                <a:lnTo>
                  <a:pt x="0" y="0"/>
                </a:lnTo>
                <a:lnTo>
                  <a:pt x="0" y="600456"/>
                </a:lnTo>
                <a:lnTo>
                  <a:pt x="1030224" y="600456"/>
                </a:lnTo>
                <a:lnTo>
                  <a:pt x="1030224" y="0"/>
                </a:lnTo>
                <a:close/>
              </a:path>
            </a:pathLst>
          </a:custGeom>
          <a:solidFill>
            <a:srgbClr val="FFFFFF"/>
          </a:solidFill>
        </p:spPr>
        <p:txBody>
          <a:bodyPr wrap="square" lIns="0" tIns="0" rIns="0" bIns="0" rtlCol="0"/>
          <a:lstStyle/>
          <a:p>
            <a:endParaRPr/>
          </a:p>
        </p:txBody>
      </p:sp>
      <p:sp>
        <p:nvSpPr>
          <p:cNvPr id="97" name="object 42">
            <a:extLst>
              <a:ext uri="{FF2B5EF4-FFF2-40B4-BE49-F238E27FC236}">
                <a16:creationId xmlns:a16="http://schemas.microsoft.com/office/drawing/2014/main" id="{16FCD73D-F808-448A-89F8-53C3104E2A42}"/>
              </a:ext>
            </a:extLst>
          </p:cNvPr>
          <p:cNvSpPr txBox="1"/>
          <p:nvPr/>
        </p:nvSpPr>
        <p:spPr>
          <a:xfrm>
            <a:off x="5895600" y="2505854"/>
            <a:ext cx="854710" cy="274320"/>
          </a:xfrm>
          <a:prstGeom prst="rect">
            <a:avLst/>
          </a:prstGeom>
        </p:spPr>
        <p:txBody>
          <a:bodyPr vert="horz" wrap="square" lIns="0" tIns="16510" rIns="0" bIns="0" rtlCol="0">
            <a:spAutoFit/>
          </a:bodyPr>
          <a:lstStyle/>
          <a:p>
            <a:pPr marL="12700">
              <a:lnSpc>
                <a:spcPct val="100000"/>
              </a:lnSpc>
              <a:spcBef>
                <a:spcPts val="130"/>
              </a:spcBef>
            </a:pPr>
            <a:r>
              <a:rPr sz="1600" spc="-15" dirty="0">
                <a:latin typeface="Meiryo UI"/>
                <a:cs typeface="Meiryo UI"/>
              </a:rPr>
              <a:t>⾶⾏試験</a:t>
            </a:r>
            <a:endParaRPr sz="1600">
              <a:latin typeface="Meiryo UI"/>
              <a:cs typeface="Meiryo UI"/>
            </a:endParaRPr>
          </a:p>
        </p:txBody>
      </p:sp>
      <p:sp>
        <p:nvSpPr>
          <p:cNvPr id="98" name="object 43">
            <a:extLst>
              <a:ext uri="{FF2B5EF4-FFF2-40B4-BE49-F238E27FC236}">
                <a16:creationId xmlns:a16="http://schemas.microsoft.com/office/drawing/2014/main" id="{DA73C01F-1E2F-4DA9-93D6-A55120AEAF15}"/>
              </a:ext>
            </a:extLst>
          </p:cNvPr>
          <p:cNvSpPr/>
          <p:nvPr/>
        </p:nvSpPr>
        <p:spPr>
          <a:xfrm>
            <a:off x="5908300" y="2746900"/>
            <a:ext cx="829310" cy="9525"/>
          </a:xfrm>
          <a:custGeom>
            <a:avLst/>
            <a:gdLst/>
            <a:ahLst/>
            <a:cxnLst/>
            <a:rect l="l" t="t" r="r" b="b"/>
            <a:pathLst>
              <a:path w="829310" h="9525">
                <a:moveTo>
                  <a:pt x="829056" y="0"/>
                </a:moveTo>
                <a:lnTo>
                  <a:pt x="0" y="0"/>
                </a:lnTo>
                <a:lnTo>
                  <a:pt x="0" y="9144"/>
                </a:lnTo>
                <a:lnTo>
                  <a:pt x="829056" y="9144"/>
                </a:lnTo>
                <a:lnTo>
                  <a:pt x="829056" y="0"/>
                </a:lnTo>
                <a:close/>
              </a:path>
            </a:pathLst>
          </a:custGeom>
          <a:solidFill>
            <a:srgbClr val="000000"/>
          </a:solidFill>
        </p:spPr>
        <p:txBody>
          <a:bodyPr wrap="square" lIns="0" tIns="0" rIns="0" bIns="0" rtlCol="0"/>
          <a:lstStyle/>
          <a:p>
            <a:endParaRPr/>
          </a:p>
        </p:txBody>
      </p:sp>
      <p:sp>
        <p:nvSpPr>
          <p:cNvPr id="99" name="object 44">
            <a:extLst>
              <a:ext uri="{FF2B5EF4-FFF2-40B4-BE49-F238E27FC236}">
                <a16:creationId xmlns:a16="http://schemas.microsoft.com/office/drawing/2014/main" id="{CCF692E3-19CC-414A-80D7-3450F1F1C1F9}"/>
              </a:ext>
            </a:extLst>
          </p:cNvPr>
          <p:cNvSpPr txBox="1"/>
          <p:nvPr/>
        </p:nvSpPr>
        <p:spPr>
          <a:xfrm>
            <a:off x="5990089" y="2755790"/>
            <a:ext cx="661035" cy="274320"/>
          </a:xfrm>
          <a:prstGeom prst="rect">
            <a:avLst/>
          </a:prstGeom>
        </p:spPr>
        <p:txBody>
          <a:bodyPr vert="horz" wrap="square" lIns="0" tIns="16510" rIns="0" bIns="0" rtlCol="0">
            <a:spAutoFit/>
          </a:bodyPr>
          <a:lstStyle/>
          <a:p>
            <a:pPr marL="12700">
              <a:lnSpc>
                <a:spcPct val="100000"/>
              </a:lnSpc>
              <a:spcBef>
                <a:spcPts val="130"/>
              </a:spcBef>
            </a:pPr>
            <a:r>
              <a:rPr sz="1600" spc="-15" dirty="0">
                <a:latin typeface="Meiryo UI"/>
                <a:cs typeface="Meiryo UI"/>
              </a:rPr>
              <a:t>イメージ</a:t>
            </a:r>
            <a:endParaRPr sz="1600">
              <a:latin typeface="Meiryo UI"/>
              <a:cs typeface="Meiryo UI"/>
            </a:endParaRPr>
          </a:p>
        </p:txBody>
      </p:sp>
      <p:grpSp>
        <p:nvGrpSpPr>
          <p:cNvPr id="100" name="object 45">
            <a:extLst>
              <a:ext uri="{FF2B5EF4-FFF2-40B4-BE49-F238E27FC236}">
                <a16:creationId xmlns:a16="http://schemas.microsoft.com/office/drawing/2014/main" id="{BE477EF0-EB4F-4C08-B61C-CCA3CB582EC4}"/>
              </a:ext>
            </a:extLst>
          </p:cNvPr>
          <p:cNvGrpSpPr/>
          <p:nvPr/>
        </p:nvGrpSpPr>
        <p:grpSpPr>
          <a:xfrm>
            <a:off x="6002789" y="2996836"/>
            <a:ext cx="5093335" cy="3014980"/>
            <a:chOff x="673608" y="3794315"/>
            <a:chExt cx="5093335" cy="3014980"/>
          </a:xfrm>
        </p:grpSpPr>
        <p:sp>
          <p:nvSpPr>
            <p:cNvPr id="101" name="object 46">
              <a:extLst>
                <a:ext uri="{FF2B5EF4-FFF2-40B4-BE49-F238E27FC236}">
                  <a16:creationId xmlns:a16="http://schemas.microsoft.com/office/drawing/2014/main" id="{D24E821E-FD36-460E-8277-FFF970F7EC7F}"/>
                </a:ext>
              </a:extLst>
            </p:cNvPr>
            <p:cNvSpPr/>
            <p:nvPr/>
          </p:nvSpPr>
          <p:spPr>
            <a:xfrm>
              <a:off x="673608" y="3794315"/>
              <a:ext cx="637540" cy="9525"/>
            </a:xfrm>
            <a:custGeom>
              <a:avLst/>
              <a:gdLst/>
              <a:ahLst/>
              <a:cxnLst/>
              <a:rect l="l" t="t" r="r" b="b"/>
              <a:pathLst>
                <a:path w="637540" h="9525">
                  <a:moveTo>
                    <a:pt x="637032" y="0"/>
                  </a:moveTo>
                  <a:lnTo>
                    <a:pt x="0" y="0"/>
                  </a:lnTo>
                  <a:lnTo>
                    <a:pt x="0" y="9144"/>
                  </a:lnTo>
                  <a:lnTo>
                    <a:pt x="637032" y="9144"/>
                  </a:lnTo>
                  <a:lnTo>
                    <a:pt x="637032" y="0"/>
                  </a:lnTo>
                  <a:close/>
                </a:path>
              </a:pathLst>
            </a:custGeom>
            <a:solidFill>
              <a:srgbClr val="000000"/>
            </a:solidFill>
          </p:spPr>
          <p:txBody>
            <a:bodyPr wrap="square" lIns="0" tIns="0" rIns="0" bIns="0" rtlCol="0"/>
            <a:lstStyle/>
            <a:p>
              <a:endParaRPr/>
            </a:p>
          </p:txBody>
        </p:sp>
        <p:pic>
          <p:nvPicPr>
            <p:cNvPr id="102" name="object 47">
              <a:extLst>
                <a:ext uri="{FF2B5EF4-FFF2-40B4-BE49-F238E27FC236}">
                  <a16:creationId xmlns:a16="http://schemas.microsoft.com/office/drawing/2014/main" id="{CF2EAC77-8423-4BEF-8DD5-09BA86F1CF79}"/>
                </a:ext>
              </a:extLst>
            </p:cNvPr>
            <p:cNvPicPr/>
            <p:nvPr/>
          </p:nvPicPr>
          <p:blipFill>
            <a:blip r:embed="rId10" cstate="print"/>
            <a:stretch>
              <a:fillRect/>
            </a:stretch>
          </p:blipFill>
          <p:spPr>
            <a:xfrm>
              <a:off x="2097024" y="4736147"/>
              <a:ext cx="3669791" cy="2072639"/>
            </a:xfrm>
            <a:prstGeom prst="rect">
              <a:avLst/>
            </a:prstGeom>
          </p:spPr>
        </p:pic>
        <p:sp>
          <p:nvSpPr>
            <p:cNvPr id="103" name="object 48">
              <a:extLst>
                <a:ext uri="{FF2B5EF4-FFF2-40B4-BE49-F238E27FC236}">
                  <a16:creationId xmlns:a16="http://schemas.microsoft.com/office/drawing/2014/main" id="{0222B207-5DCA-4DB0-BB61-262B75FE7ADF}"/>
                </a:ext>
              </a:extLst>
            </p:cNvPr>
            <p:cNvSpPr/>
            <p:nvPr/>
          </p:nvSpPr>
          <p:spPr>
            <a:xfrm>
              <a:off x="3270503" y="5193347"/>
              <a:ext cx="707390" cy="457200"/>
            </a:xfrm>
            <a:custGeom>
              <a:avLst/>
              <a:gdLst/>
              <a:ahLst/>
              <a:cxnLst/>
              <a:rect l="l" t="t" r="r" b="b"/>
              <a:pathLst>
                <a:path w="707389" h="457200">
                  <a:moveTo>
                    <a:pt x="0" y="0"/>
                  </a:moveTo>
                  <a:lnTo>
                    <a:pt x="256032" y="0"/>
                  </a:lnTo>
                  <a:lnTo>
                    <a:pt x="707136" y="457200"/>
                  </a:lnTo>
                </a:path>
              </a:pathLst>
            </a:custGeom>
            <a:ln w="9144">
              <a:solidFill>
                <a:srgbClr val="000000"/>
              </a:solidFill>
            </a:ln>
          </p:spPr>
          <p:txBody>
            <a:bodyPr wrap="square" lIns="0" tIns="0" rIns="0" bIns="0" rtlCol="0"/>
            <a:lstStyle/>
            <a:p>
              <a:endParaRPr/>
            </a:p>
          </p:txBody>
        </p:sp>
      </p:grpSp>
      <p:sp>
        <p:nvSpPr>
          <p:cNvPr id="104" name="object 49">
            <a:extLst>
              <a:ext uri="{FF2B5EF4-FFF2-40B4-BE49-F238E27FC236}">
                <a16:creationId xmlns:a16="http://schemas.microsoft.com/office/drawing/2014/main" id="{BA034D7D-E401-47D5-8913-9FF995F8EADD}"/>
              </a:ext>
            </a:extLst>
          </p:cNvPr>
          <p:cNvSpPr txBox="1"/>
          <p:nvPr/>
        </p:nvSpPr>
        <p:spPr>
          <a:xfrm>
            <a:off x="6995929" y="4121040"/>
            <a:ext cx="1151890" cy="245110"/>
          </a:xfrm>
          <a:prstGeom prst="rect">
            <a:avLst/>
          </a:prstGeom>
        </p:spPr>
        <p:txBody>
          <a:bodyPr vert="horz" wrap="square" lIns="0" tIns="11430" rIns="0" bIns="0" rtlCol="0">
            <a:spAutoFit/>
          </a:bodyPr>
          <a:lstStyle/>
          <a:p>
            <a:pPr marL="12700">
              <a:lnSpc>
                <a:spcPct val="100000"/>
              </a:lnSpc>
              <a:spcBef>
                <a:spcPts val="90"/>
              </a:spcBef>
            </a:pPr>
            <a:r>
              <a:rPr sz="1450" b="1" u="sng" spc="-30" dirty="0">
                <a:uFill>
                  <a:solidFill>
                    <a:srgbClr val="000000"/>
                  </a:solidFill>
                </a:uFill>
                <a:latin typeface="Meiryo UI"/>
                <a:cs typeface="Meiryo UI"/>
              </a:rPr>
              <a:t>ジェットエンジン</a:t>
            </a:r>
            <a:endParaRPr sz="1450">
              <a:latin typeface="Meiryo UI"/>
              <a:cs typeface="Meiryo UI"/>
            </a:endParaRPr>
          </a:p>
        </p:txBody>
      </p:sp>
      <p:sp>
        <p:nvSpPr>
          <p:cNvPr id="105" name="object 50">
            <a:extLst>
              <a:ext uri="{FF2B5EF4-FFF2-40B4-BE49-F238E27FC236}">
                <a16:creationId xmlns:a16="http://schemas.microsoft.com/office/drawing/2014/main" id="{9BB64FC9-49B0-4A2A-8179-5BE5A8E67E7C}"/>
              </a:ext>
            </a:extLst>
          </p:cNvPr>
          <p:cNvSpPr txBox="1"/>
          <p:nvPr/>
        </p:nvSpPr>
        <p:spPr>
          <a:xfrm>
            <a:off x="6995929" y="4334400"/>
            <a:ext cx="1487805" cy="245110"/>
          </a:xfrm>
          <a:prstGeom prst="rect">
            <a:avLst/>
          </a:prstGeom>
        </p:spPr>
        <p:txBody>
          <a:bodyPr vert="horz" wrap="square" lIns="0" tIns="11430" rIns="0" bIns="0" rtlCol="0">
            <a:spAutoFit/>
          </a:bodyPr>
          <a:lstStyle/>
          <a:p>
            <a:pPr marL="12700">
              <a:lnSpc>
                <a:spcPct val="100000"/>
              </a:lnSpc>
              <a:spcBef>
                <a:spcPts val="90"/>
              </a:spcBef>
            </a:pPr>
            <a:r>
              <a:rPr sz="1450" spc="-20" dirty="0">
                <a:latin typeface="Meiryo UI"/>
                <a:cs typeface="Meiryo UI"/>
              </a:rPr>
              <a:t>推⼒</a:t>
            </a:r>
            <a:r>
              <a:rPr sz="1450" spc="-30" dirty="0">
                <a:latin typeface="Meiryo UI"/>
                <a:cs typeface="Meiryo UI"/>
              </a:rPr>
              <a:t>100N</a:t>
            </a:r>
            <a:r>
              <a:rPr sz="1450" spc="-20" dirty="0">
                <a:latin typeface="Meiryo UI"/>
                <a:cs typeface="Meiryo UI"/>
              </a:rPr>
              <a:t>級</a:t>
            </a:r>
            <a:r>
              <a:rPr sz="1450" spc="-30" dirty="0">
                <a:latin typeface="Meiryo UI"/>
                <a:cs typeface="Meiryo UI"/>
              </a:rPr>
              <a:t>×2</a:t>
            </a:r>
            <a:r>
              <a:rPr sz="1450" spc="-50" dirty="0">
                <a:latin typeface="Meiryo UI"/>
                <a:cs typeface="Meiryo UI"/>
              </a:rPr>
              <a:t>基</a:t>
            </a:r>
            <a:endParaRPr sz="1450">
              <a:latin typeface="Meiryo UI"/>
              <a:cs typeface="Meiryo UI"/>
            </a:endParaRPr>
          </a:p>
        </p:txBody>
      </p:sp>
      <p:sp>
        <p:nvSpPr>
          <p:cNvPr id="106" name="object 51">
            <a:extLst>
              <a:ext uri="{FF2B5EF4-FFF2-40B4-BE49-F238E27FC236}">
                <a16:creationId xmlns:a16="http://schemas.microsoft.com/office/drawing/2014/main" id="{AEFFE31F-B91B-48B6-8413-690BD56421DD}"/>
              </a:ext>
            </a:extLst>
          </p:cNvPr>
          <p:cNvSpPr/>
          <p:nvPr/>
        </p:nvSpPr>
        <p:spPr>
          <a:xfrm>
            <a:off x="9440933" y="4837828"/>
            <a:ext cx="518159" cy="1143000"/>
          </a:xfrm>
          <a:custGeom>
            <a:avLst/>
            <a:gdLst/>
            <a:ahLst/>
            <a:cxnLst/>
            <a:rect l="l" t="t" r="r" b="b"/>
            <a:pathLst>
              <a:path w="518160" h="1143000">
                <a:moveTo>
                  <a:pt x="329184" y="1142999"/>
                </a:moveTo>
                <a:lnTo>
                  <a:pt x="0" y="1139951"/>
                </a:lnTo>
                <a:lnTo>
                  <a:pt x="518160" y="0"/>
                </a:lnTo>
              </a:path>
            </a:pathLst>
          </a:custGeom>
          <a:ln w="9144">
            <a:solidFill>
              <a:srgbClr val="000000"/>
            </a:solidFill>
          </a:ln>
        </p:spPr>
        <p:txBody>
          <a:bodyPr wrap="square" lIns="0" tIns="0" rIns="0" bIns="0" rtlCol="0"/>
          <a:lstStyle/>
          <a:p>
            <a:endParaRPr/>
          </a:p>
        </p:txBody>
      </p:sp>
      <p:sp>
        <p:nvSpPr>
          <p:cNvPr id="107" name="object 52">
            <a:extLst>
              <a:ext uri="{FF2B5EF4-FFF2-40B4-BE49-F238E27FC236}">
                <a16:creationId xmlns:a16="http://schemas.microsoft.com/office/drawing/2014/main" id="{DEF7684E-C5DF-4B22-8225-F52D612BBFAB}"/>
              </a:ext>
            </a:extLst>
          </p:cNvPr>
          <p:cNvSpPr txBox="1"/>
          <p:nvPr/>
        </p:nvSpPr>
        <p:spPr>
          <a:xfrm>
            <a:off x="9873240" y="5596272"/>
            <a:ext cx="1894205" cy="234680"/>
          </a:xfrm>
          <a:prstGeom prst="rect">
            <a:avLst/>
          </a:prstGeom>
        </p:spPr>
        <p:txBody>
          <a:bodyPr vert="horz" wrap="square" lIns="0" tIns="11430" rIns="0" bIns="0" rtlCol="0">
            <a:spAutoFit/>
          </a:bodyPr>
          <a:lstStyle/>
          <a:p>
            <a:pPr marL="12700">
              <a:lnSpc>
                <a:spcPct val="100000"/>
              </a:lnSpc>
              <a:spcBef>
                <a:spcPts val="90"/>
              </a:spcBef>
            </a:pPr>
            <a:r>
              <a:rPr sz="1450" b="1" spc="-30" dirty="0">
                <a:latin typeface="Meiryo UI"/>
                <a:cs typeface="Meiryo UI"/>
              </a:rPr>
              <a:t>ロケットエンジン</a:t>
            </a:r>
            <a:r>
              <a:rPr sz="1450" b="1" spc="-20" dirty="0">
                <a:latin typeface="Meiryo UI"/>
                <a:cs typeface="Meiryo UI"/>
              </a:rPr>
              <a:t>（固体</a:t>
            </a:r>
            <a:r>
              <a:rPr sz="1450" b="1" spc="-50" dirty="0">
                <a:latin typeface="Meiryo UI"/>
                <a:cs typeface="Meiryo UI"/>
              </a:rPr>
              <a:t>）</a:t>
            </a:r>
            <a:endParaRPr sz="1450" dirty="0">
              <a:latin typeface="Meiryo UI"/>
              <a:cs typeface="Meiryo UI"/>
            </a:endParaRPr>
          </a:p>
        </p:txBody>
      </p:sp>
      <p:sp>
        <p:nvSpPr>
          <p:cNvPr id="108" name="object 53">
            <a:extLst>
              <a:ext uri="{FF2B5EF4-FFF2-40B4-BE49-F238E27FC236}">
                <a16:creationId xmlns:a16="http://schemas.microsoft.com/office/drawing/2014/main" id="{087FE274-2A36-4825-9CB9-E016FD224140}"/>
              </a:ext>
            </a:extLst>
          </p:cNvPr>
          <p:cNvSpPr/>
          <p:nvPr/>
        </p:nvSpPr>
        <p:spPr>
          <a:xfrm>
            <a:off x="9885940" y="5810140"/>
            <a:ext cx="1865630" cy="9525"/>
          </a:xfrm>
          <a:custGeom>
            <a:avLst/>
            <a:gdLst/>
            <a:ahLst/>
            <a:cxnLst/>
            <a:rect l="l" t="t" r="r" b="b"/>
            <a:pathLst>
              <a:path w="1865629" h="9525">
                <a:moveTo>
                  <a:pt x="1865376" y="0"/>
                </a:moveTo>
                <a:lnTo>
                  <a:pt x="0" y="0"/>
                </a:lnTo>
                <a:lnTo>
                  <a:pt x="0" y="9144"/>
                </a:lnTo>
                <a:lnTo>
                  <a:pt x="1865376" y="9144"/>
                </a:lnTo>
                <a:lnTo>
                  <a:pt x="1865376" y="0"/>
                </a:lnTo>
                <a:close/>
              </a:path>
            </a:pathLst>
          </a:custGeom>
          <a:solidFill>
            <a:srgbClr val="000000"/>
          </a:solidFill>
        </p:spPr>
        <p:txBody>
          <a:bodyPr wrap="square" lIns="0" tIns="0" rIns="0" bIns="0" rtlCol="0"/>
          <a:lstStyle/>
          <a:p>
            <a:endParaRPr/>
          </a:p>
        </p:txBody>
      </p:sp>
      <p:sp>
        <p:nvSpPr>
          <p:cNvPr id="109" name="object 54">
            <a:extLst>
              <a:ext uri="{FF2B5EF4-FFF2-40B4-BE49-F238E27FC236}">
                <a16:creationId xmlns:a16="http://schemas.microsoft.com/office/drawing/2014/main" id="{41072782-8452-4F12-A87F-F12F8B27BC3F}"/>
              </a:ext>
            </a:extLst>
          </p:cNvPr>
          <p:cNvSpPr txBox="1"/>
          <p:nvPr/>
        </p:nvSpPr>
        <p:spPr>
          <a:xfrm>
            <a:off x="9873240" y="5812680"/>
            <a:ext cx="1557020" cy="428625"/>
          </a:xfrm>
          <a:prstGeom prst="rect">
            <a:avLst/>
          </a:prstGeom>
        </p:spPr>
        <p:txBody>
          <a:bodyPr vert="horz" wrap="square" lIns="0" tIns="11430" rIns="0" bIns="0" rtlCol="0">
            <a:spAutoFit/>
          </a:bodyPr>
          <a:lstStyle/>
          <a:p>
            <a:pPr marL="12700">
              <a:lnSpc>
                <a:spcPts val="1739"/>
              </a:lnSpc>
              <a:spcBef>
                <a:spcPts val="90"/>
              </a:spcBef>
            </a:pPr>
            <a:r>
              <a:rPr sz="1450" spc="-25" dirty="0">
                <a:latin typeface="Meiryo UI"/>
                <a:cs typeface="Meiryo UI"/>
              </a:rPr>
              <a:t>φ110級</a:t>
            </a:r>
            <a:r>
              <a:rPr sz="1450" spc="-30" dirty="0">
                <a:latin typeface="Meiryo UI"/>
                <a:cs typeface="Meiryo UI"/>
              </a:rPr>
              <a:t>×1</a:t>
            </a:r>
            <a:r>
              <a:rPr sz="1450" spc="-50" dirty="0">
                <a:latin typeface="Meiryo UI"/>
                <a:cs typeface="Meiryo UI"/>
              </a:rPr>
              <a:t>基</a:t>
            </a:r>
            <a:endParaRPr sz="1450">
              <a:latin typeface="Meiryo UI"/>
              <a:cs typeface="Meiryo UI"/>
            </a:endParaRPr>
          </a:p>
          <a:p>
            <a:pPr marL="12700">
              <a:lnSpc>
                <a:spcPct val="100000"/>
              </a:lnSpc>
            </a:pPr>
            <a:r>
              <a:rPr sz="1200" dirty="0">
                <a:latin typeface="Meiryo UI"/>
                <a:cs typeface="Meiryo UI"/>
              </a:rPr>
              <a:t>推⼒1kN×燃焼時間</a:t>
            </a:r>
            <a:r>
              <a:rPr sz="1200" spc="-25" dirty="0">
                <a:latin typeface="Meiryo UI"/>
                <a:cs typeface="Meiryo UI"/>
              </a:rPr>
              <a:t>6s</a:t>
            </a:r>
            <a:endParaRPr sz="1200">
              <a:latin typeface="Meiryo UI"/>
              <a:cs typeface="Meiryo UI"/>
            </a:endParaRPr>
          </a:p>
        </p:txBody>
      </p:sp>
      <p:grpSp>
        <p:nvGrpSpPr>
          <p:cNvPr id="110" name="object 55">
            <a:extLst>
              <a:ext uri="{FF2B5EF4-FFF2-40B4-BE49-F238E27FC236}">
                <a16:creationId xmlns:a16="http://schemas.microsoft.com/office/drawing/2014/main" id="{ACE7C7F7-AB0F-4A1E-AEA1-A5B1F3A56D36}"/>
              </a:ext>
            </a:extLst>
          </p:cNvPr>
          <p:cNvGrpSpPr/>
          <p:nvPr/>
        </p:nvGrpSpPr>
        <p:grpSpPr>
          <a:xfrm>
            <a:off x="7320858" y="5012898"/>
            <a:ext cx="1527810" cy="662305"/>
            <a:chOff x="1991677" y="5810377"/>
            <a:chExt cx="1527810" cy="662305"/>
          </a:xfrm>
        </p:grpSpPr>
        <p:sp>
          <p:nvSpPr>
            <p:cNvPr id="111" name="object 56">
              <a:extLst>
                <a:ext uri="{FF2B5EF4-FFF2-40B4-BE49-F238E27FC236}">
                  <a16:creationId xmlns:a16="http://schemas.microsoft.com/office/drawing/2014/main" id="{BA3BA0C9-20C3-440D-B96A-B92CF7ADE1D5}"/>
                </a:ext>
              </a:extLst>
            </p:cNvPr>
            <p:cNvSpPr/>
            <p:nvPr/>
          </p:nvSpPr>
          <p:spPr>
            <a:xfrm>
              <a:off x="1996439" y="6077267"/>
              <a:ext cx="1390015" cy="390525"/>
            </a:xfrm>
            <a:custGeom>
              <a:avLst/>
              <a:gdLst/>
              <a:ahLst/>
              <a:cxnLst/>
              <a:rect l="l" t="t" r="r" b="b"/>
              <a:pathLst>
                <a:path w="1390014" h="390525">
                  <a:moveTo>
                    <a:pt x="0" y="390144"/>
                  </a:moveTo>
                  <a:lnTo>
                    <a:pt x="207264" y="390144"/>
                  </a:lnTo>
                  <a:lnTo>
                    <a:pt x="1389888" y="0"/>
                  </a:lnTo>
                </a:path>
              </a:pathLst>
            </a:custGeom>
            <a:ln w="9144">
              <a:solidFill>
                <a:srgbClr val="000000"/>
              </a:solidFill>
            </a:ln>
          </p:spPr>
          <p:txBody>
            <a:bodyPr wrap="square" lIns="0" tIns="0" rIns="0" bIns="0" rtlCol="0"/>
            <a:lstStyle/>
            <a:p>
              <a:endParaRPr/>
            </a:p>
          </p:txBody>
        </p:sp>
        <p:sp>
          <p:nvSpPr>
            <p:cNvPr id="112" name="object 57">
              <a:extLst>
                <a:ext uri="{FF2B5EF4-FFF2-40B4-BE49-F238E27FC236}">
                  <a16:creationId xmlns:a16="http://schemas.microsoft.com/office/drawing/2014/main" id="{2C915FEF-E14C-467D-ACFB-E2D244E95336}"/>
                </a:ext>
              </a:extLst>
            </p:cNvPr>
            <p:cNvSpPr/>
            <p:nvPr/>
          </p:nvSpPr>
          <p:spPr>
            <a:xfrm>
              <a:off x="2639567" y="5815139"/>
              <a:ext cx="875030" cy="125095"/>
            </a:xfrm>
            <a:custGeom>
              <a:avLst/>
              <a:gdLst/>
              <a:ahLst/>
              <a:cxnLst/>
              <a:rect l="l" t="t" r="r" b="b"/>
              <a:pathLst>
                <a:path w="875029" h="125095">
                  <a:moveTo>
                    <a:pt x="0" y="0"/>
                  </a:moveTo>
                  <a:lnTo>
                    <a:pt x="131064" y="0"/>
                  </a:lnTo>
                  <a:lnTo>
                    <a:pt x="874776" y="124968"/>
                  </a:lnTo>
                </a:path>
              </a:pathLst>
            </a:custGeom>
            <a:ln w="9144">
              <a:solidFill>
                <a:srgbClr val="000000"/>
              </a:solidFill>
            </a:ln>
          </p:spPr>
          <p:txBody>
            <a:bodyPr wrap="square" lIns="0" tIns="0" rIns="0" bIns="0" rtlCol="0"/>
            <a:lstStyle/>
            <a:p>
              <a:endParaRPr/>
            </a:p>
          </p:txBody>
        </p:sp>
      </p:grpSp>
      <p:sp>
        <p:nvSpPr>
          <p:cNvPr id="113" name="object 58">
            <a:extLst>
              <a:ext uri="{FF2B5EF4-FFF2-40B4-BE49-F238E27FC236}">
                <a16:creationId xmlns:a16="http://schemas.microsoft.com/office/drawing/2014/main" id="{4F598463-B2BF-4966-BE41-75E72E6FE689}"/>
              </a:ext>
            </a:extLst>
          </p:cNvPr>
          <p:cNvSpPr txBox="1"/>
          <p:nvPr/>
        </p:nvSpPr>
        <p:spPr>
          <a:xfrm>
            <a:off x="6038857" y="4489848"/>
            <a:ext cx="756920" cy="245110"/>
          </a:xfrm>
          <a:prstGeom prst="rect">
            <a:avLst/>
          </a:prstGeom>
        </p:spPr>
        <p:txBody>
          <a:bodyPr vert="horz" wrap="square" lIns="0" tIns="11430" rIns="0" bIns="0" rtlCol="0">
            <a:spAutoFit/>
          </a:bodyPr>
          <a:lstStyle/>
          <a:p>
            <a:pPr marL="12700">
              <a:lnSpc>
                <a:spcPct val="100000"/>
              </a:lnSpc>
              <a:spcBef>
                <a:spcPts val="90"/>
              </a:spcBef>
            </a:pPr>
            <a:r>
              <a:rPr sz="1450" b="1" u="sng" spc="-30" dirty="0">
                <a:uFill>
                  <a:solidFill>
                    <a:srgbClr val="000000"/>
                  </a:solidFill>
                </a:uFill>
                <a:latin typeface="Meiryo UI"/>
                <a:cs typeface="Meiryo UI"/>
              </a:rPr>
              <a:t>機体構造</a:t>
            </a:r>
            <a:endParaRPr sz="1450">
              <a:latin typeface="Meiryo UI"/>
              <a:cs typeface="Meiryo UI"/>
            </a:endParaRPr>
          </a:p>
        </p:txBody>
      </p:sp>
      <p:sp>
        <p:nvSpPr>
          <p:cNvPr id="114" name="object 59">
            <a:extLst>
              <a:ext uri="{FF2B5EF4-FFF2-40B4-BE49-F238E27FC236}">
                <a16:creationId xmlns:a16="http://schemas.microsoft.com/office/drawing/2014/main" id="{8766E8BF-0910-4433-9510-95AD9C5A5BBF}"/>
              </a:ext>
            </a:extLst>
          </p:cNvPr>
          <p:cNvSpPr txBox="1"/>
          <p:nvPr/>
        </p:nvSpPr>
        <p:spPr>
          <a:xfrm>
            <a:off x="6038857" y="4706256"/>
            <a:ext cx="2069464" cy="1467485"/>
          </a:xfrm>
          <a:prstGeom prst="rect">
            <a:avLst/>
          </a:prstGeom>
        </p:spPr>
        <p:txBody>
          <a:bodyPr vert="horz" wrap="square" lIns="0" tIns="15875" rIns="0" bIns="0" rtlCol="0">
            <a:spAutoFit/>
          </a:bodyPr>
          <a:lstStyle/>
          <a:p>
            <a:pPr marL="12700" marR="255904">
              <a:lnSpc>
                <a:spcPct val="97900"/>
              </a:lnSpc>
              <a:spcBef>
                <a:spcPts val="125"/>
              </a:spcBef>
            </a:pPr>
            <a:r>
              <a:rPr sz="1450" spc="-25" dirty="0">
                <a:latin typeface="Meiryo UI"/>
                <a:cs typeface="Meiryo UI"/>
              </a:rPr>
              <a:t>F-16</a:t>
            </a:r>
            <a:r>
              <a:rPr sz="1450" spc="-30" dirty="0">
                <a:latin typeface="Meiryo UI"/>
                <a:cs typeface="Meiryo UI"/>
              </a:rPr>
              <a:t>サブスケール模型の</a:t>
            </a:r>
            <a:r>
              <a:rPr sz="1450" spc="-50" dirty="0">
                <a:latin typeface="Meiryo UI"/>
                <a:cs typeface="Meiryo UI"/>
              </a:rPr>
              <a:t> </a:t>
            </a:r>
            <a:r>
              <a:rPr sz="1450" dirty="0">
                <a:latin typeface="Meiryo UI"/>
                <a:cs typeface="Meiryo UI"/>
              </a:rPr>
              <a:t>aero</a:t>
            </a:r>
            <a:r>
              <a:rPr sz="1450" spc="30" dirty="0">
                <a:latin typeface="Meiryo UI"/>
                <a:cs typeface="Meiryo UI"/>
              </a:rPr>
              <a:t> </a:t>
            </a:r>
            <a:r>
              <a:rPr sz="1450" spc="-20" dirty="0">
                <a:latin typeface="Meiryo UI"/>
                <a:cs typeface="Meiryo UI"/>
              </a:rPr>
              <a:t>frame</a:t>
            </a:r>
            <a:r>
              <a:rPr sz="1450" spc="-30" dirty="0">
                <a:latin typeface="Meiryo UI"/>
                <a:cs typeface="Meiryo UI"/>
              </a:rPr>
              <a:t>をベースに</a:t>
            </a:r>
            <a:r>
              <a:rPr sz="1450" spc="-50" dirty="0">
                <a:latin typeface="Meiryo UI"/>
                <a:cs typeface="Meiryo UI"/>
              </a:rPr>
              <a:t> </a:t>
            </a:r>
            <a:r>
              <a:rPr sz="1450" spc="-20" dirty="0">
                <a:latin typeface="Meiryo UI"/>
                <a:cs typeface="Meiryo UI"/>
              </a:rPr>
              <a:t>CFRP</a:t>
            </a:r>
            <a:r>
              <a:rPr sz="1450" spc="-35" dirty="0">
                <a:latin typeface="Meiryo UI"/>
                <a:cs typeface="Meiryo UI"/>
              </a:rPr>
              <a:t>で製作</a:t>
            </a:r>
            <a:endParaRPr sz="1450">
              <a:latin typeface="Meiryo UI"/>
              <a:cs typeface="Meiryo UI"/>
            </a:endParaRPr>
          </a:p>
          <a:p>
            <a:pPr marL="12700">
              <a:lnSpc>
                <a:spcPct val="100000"/>
              </a:lnSpc>
              <a:spcBef>
                <a:spcPts val="1235"/>
              </a:spcBef>
            </a:pPr>
            <a:r>
              <a:rPr sz="1450" b="1" u="sng" spc="-35" dirty="0">
                <a:uFill>
                  <a:solidFill>
                    <a:srgbClr val="000000"/>
                  </a:solidFill>
                </a:uFill>
                <a:latin typeface="Meiryo UI"/>
                <a:cs typeface="Meiryo UI"/>
              </a:rPr>
              <a:t>オートパイロット</a:t>
            </a:r>
            <a:endParaRPr sz="1450">
              <a:latin typeface="Meiryo UI"/>
              <a:cs typeface="Meiryo UI"/>
            </a:endParaRPr>
          </a:p>
          <a:p>
            <a:pPr marL="48895">
              <a:lnSpc>
                <a:spcPct val="100000"/>
              </a:lnSpc>
              <a:spcBef>
                <a:spcPts val="1500"/>
              </a:spcBef>
            </a:pPr>
            <a:r>
              <a:rPr sz="1450" spc="-20" dirty="0">
                <a:latin typeface="Meiryo UI"/>
                <a:cs typeface="Meiryo UI"/>
              </a:rPr>
              <a:t>全⻑約3m，重量約40kg</a:t>
            </a:r>
            <a:endParaRPr sz="1450">
              <a:latin typeface="Meiryo UI"/>
              <a:cs typeface="Meiryo UI"/>
            </a:endParaRPr>
          </a:p>
        </p:txBody>
      </p:sp>
      <p:grpSp>
        <p:nvGrpSpPr>
          <p:cNvPr id="115" name="object 60">
            <a:extLst>
              <a:ext uri="{FF2B5EF4-FFF2-40B4-BE49-F238E27FC236}">
                <a16:creationId xmlns:a16="http://schemas.microsoft.com/office/drawing/2014/main" id="{38DD9AE7-755D-444E-AB53-9A42A845C3F6}"/>
              </a:ext>
            </a:extLst>
          </p:cNvPr>
          <p:cNvGrpSpPr/>
          <p:nvPr/>
        </p:nvGrpSpPr>
        <p:grpSpPr>
          <a:xfrm>
            <a:off x="6237484" y="1936132"/>
            <a:ext cx="5343525" cy="1890395"/>
            <a:chOff x="908303" y="2733611"/>
            <a:chExt cx="5343525" cy="1890395"/>
          </a:xfrm>
        </p:grpSpPr>
        <p:sp>
          <p:nvSpPr>
            <p:cNvPr id="116" name="object 61">
              <a:extLst>
                <a:ext uri="{FF2B5EF4-FFF2-40B4-BE49-F238E27FC236}">
                  <a16:creationId xmlns:a16="http://schemas.microsoft.com/office/drawing/2014/main" id="{7E93CCE2-2910-4EE2-81D9-14C8FF4BE52D}"/>
                </a:ext>
              </a:extLst>
            </p:cNvPr>
            <p:cNvSpPr/>
            <p:nvPr/>
          </p:nvSpPr>
          <p:spPr>
            <a:xfrm>
              <a:off x="908303" y="3462096"/>
              <a:ext cx="3380740" cy="1112520"/>
            </a:xfrm>
            <a:custGeom>
              <a:avLst/>
              <a:gdLst/>
              <a:ahLst/>
              <a:cxnLst/>
              <a:rect l="l" t="t" r="r" b="b"/>
              <a:pathLst>
                <a:path w="3380740" h="1112520">
                  <a:moveTo>
                    <a:pt x="2350008" y="1109472"/>
                  </a:moveTo>
                  <a:lnTo>
                    <a:pt x="1962912" y="1109472"/>
                  </a:lnTo>
                  <a:lnTo>
                    <a:pt x="2039112" y="1112520"/>
                  </a:lnTo>
                  <a:lnTo>
                    <a:pt x="2273808" y="1112520"/>
                  </a:lnTo>
                  <a:lnTo>
                    <a:pt x="2350008" y="1109472"/>
                  </a:lnTo>
                  <a:close/>
                </a:path>
                <a:path w="3380740" h="1112520">
                  <a:moveTo>
                    <a:pt x="2526792" y="1103376"/>
                  </a:moveTo>
                  <a:lnTo>
                    <a:pt x="1709928" y="1103376"/>
                  </a:lnTo>
                  <a:lnTo>
                    <a:pt x="1743456" y="1106424"/>
                  </a:lnTo>
                  <a:lnTo>
                    <a:pt x="1813560" y="1106424"/>
                  </a:lnTo>
                  <a:lnTo>
                    <a:pt x="1886712" y="1109472"/>
                  </a:lnTo>
                  <a:lnTo>
                    <a:pt x="2423160" y="1109472"/>
                  </a:lnTo>
                  <a:lnTo>
                    <a:pt x="2493264" y="1106424"/>
                  </a:lnTo>
                  <a:lnTo>
                    <a:pt x="2526792" y="1103376"/>
                  </a:lnTo>
                  <a:close/>
                </a:path>
                <a:path w="3380740" h="1112520">
                  <a:moveTo>
                    <a:pt x="1032319" y="36766"/>
                  </a:moveTo>
                  <a:lnTo>
                    <a:pt x="1002792" y="42671"/>
                  </a:lnTo>
                  <a:lnTo>
                    <a:pt x="987552" y="48768"/>
                  </a:lnTo>
                  <a:lnTo>
                    <a:pt x="969264" y="54864"/>
                  </a:lnTo>
                  <a:lnTo>
                    <a:pt x="926592" y="67056"/>
                  </a:lnTo>
                  <a:lnTo>
                    <a:pt x="902208" y="73152"/>
                  </a:lnTo>
                  <a:lnTo>
                    <a:pt x="871728" y="82296"/>
                  </a:lnTo>
                  <a:lnTo>
                    <a:pt x="804672" y="100584"/>
                  </a:lnTo>
                  <a:lnTo>
                    <a:pt x="771144" y="112776"/>
                  </a:lnTo>
                  <a:lnTo>
                    <a:pt x="734568" y="128015"/>
                  </a:lnTo>
                  <a:lnTo>
                    <a:pt x="694944" y="143256"/>
                  </a:lnTo>
                  <a:lnTo>
                    <a:pt x="655320" y="161544"/>
                  </a:lnTo>
                  <a:lnTo>
                    <a:pt x="612648" y="182880"/>
                  </a:lnTo>
                  <a:lnTo>
                    <a:pt x="563880" y="210312"/>
                  </a:lnTo>
                  <a:lnTo>
                    <a:pt x="515112" y="243840"/>
                  </a:lnTo>
                  <a:lnTo>
                    <a:pt x="469392" y="277368"/>
                  </a:lnTo>
                  <a:lnTo>
                    <a:pt x="426720" y="316992"/>
                  </a:lnTo>
                  <a:lnTo>
                    <a:pt x="384048" y="353568"/>
                  </a:lnTo>
                  <a:lnTo>
                    <a:pt x="262128" y="466344"/>
                  </a:lnTo>
                  <a:lnTo>
                    <a:pt x="231648" y="496824"/>
                  </a:lnTo>
                  <a:lnTo>
                    <a:pt x="216408" y="515112"/>
                  </a:lnTo>
                  <a:lnTo>
                    <a:pt x="198120" y="536448"/>
                  </a:lnTo>
                  <a:lnTo>
                    <a:pt x="182880" y="554736"/>
                  </a:lnTo>
                  <a:lnTo>
                    <a:pt x="161544" y="579120"/>
                  </a:lnTo>
                  <a:lnTo>
                    <a:pt x="124968" y="624840"/>
                  </a:lnTo>
                  <a:lnTo>
                    <a:pt x="88392" y="673608"/>
                  </a:lnTo>
                  <a:lnTo>
                    <a:pt x="73152" y="697992"/>
                  </a:lnTo>
                  <a:lnTo>
                    <a:pt x="54864" y="722376"/>
                  </a:lnTo>
                  <a:lnTo>
                    <a:pt x="39624" y="746760"/>
                  </a:lnTo>
                  <a:lnTo>
                    <a:pt x="15240" y="795528"/>
                  </a:lnTo>
                  <a:lnTo>
                    <a:pt x="6096" y="819912"/>
                  </a:lnTo>
                  <a:lnTo>
                    <a:pt x="0" y="838200"/>
                  </a:lnTo>
                  <a:lnTo>
                    <a:pt x="0" y="862584"/>
                  </a:lnTo>
                  <a:lnTo>
                    <a:pt x="15240" y="923544"/>
                  </a:lnTo>
                  <a:lnTo>
                    <a:pt x="39624" y="966216"/>
                  </a:lnTo>
                  <a:lnTo>
                    <a:pt x="67056" y="1002792"/>
                  </a:lnTo>
                  <a:lnTo>
                    <a:pt x="82296" y="1024128"/>
                  </a:lnTo>
                  <a:lnTo>
                    <a:pt x="100584" y="1039368"/>
                  </a:lnTo>
                  <a:lnTo>
                    <a:pt x="115824" y="1057656"/>
                  </a:lnTo>
                  <a:lnTo>
                    <a:pt x="134112" y="1069848"/>
                  </a:lnTo>
                  <a:lnTo>
                    <a:pt x="152400" y="1085088"/>
                  </a:lnTo>
                  <a:lnTo>
                    <a:pt x="170688" y="1097280"/>
                  </a:lnTo>
                  <a:lnTo>
                    <a:pt x="185928" y="1106424"/>
                  </a:lnTo>
                  <a:lnTo>
                    <a:pt x="286512" y="1106424"/>
                  </a:lnTo>
                  <a:lnTo>
                    <a:pt x="316992" y="1103376"/>
                  </a:lnTo>
                  <a:lnTo>
                    <a:pt x="344424" y="1100328"/>
                  </a:lnTo>
                  <a:lnTo>
                    <a:pt x="374904" y="1097280"/>
                  </a:lnTo>
                  <a:lnTo>
                    <a:pt x="408432" y="1091184"/>
                  </a:lnTo>
                  <a:lnTo>
                    <a:pt x="475488" y="1082040"/>
                  </a:lnTo>
                  <a:lnTo>
                    <a:pt x="198120" y="1082040"/>
                  </a:lnTo>
                  <a:lnTo>
                    <a:pt x="167640" y="1063752"/>
                  </a:lnTo>
                  <a:lnTo>
                    <a:pt x="149352" y="1051560"/>
                  </a:lnTo>
                  <a:lnTo>
                    <a:pt x="118872" y="1021080"/>
                  </a:lnTo>
                  <a:lnTo>
                    <a:pt x="100584" y="1005840"/>
                  </a:lnTo>
                  <a:lnTo>
                    <a:pt x="85344" y="987552"/>
                  </a:lnTo>
                  <a:lnTo>
                    <a:pt x="48768" y="932688"/>
                  </a:lnTo>
                  <a:lnTo>
                    <a:pt x="39624" y="911352"/>
                  </a:lnTo>
                  <a:lnTo>
                    <a:pt x="27432" y="874776"/>
                  </a:lnTo>
                  <a:lnTo>
                    <a:pt x="27432" y="841248"/>
                  </a:lnTo>
                  <a:lnTo>
                    <a:pt x="27940" y="841248"/>
                  </a:lnTo>
                  <a:lnTo>
                    <a:pt x="30480" y="826008"/>
                  </a:lnTo>
                  <a:lnTo>
                    <a:pt x="31786" y="826008"/>
                  </a:lnTo>
                  <a:lnTo>
                    <a:pt x="39624" y="807720"/>
                  </a:lnTo>
                  <a:lnTo>
                    <a:pt x="64008" y="758952"/>
                  </a:lnTo>
                  <a:lnTo>
                    <a:pt x="79248" y="737616"/>
                  </a:lnTo>
                  <a:lnTo>
                    <a:pt x="109728" y="688848"/>
                  </a:lnTo>
                  <a:lnTo>
                    <a:pt x="146304" y="640080"/>
                  </a:lnTo>
                  <a:lnTo>
                    <a:pt x="182880" y="594360"/>
                  </a:lnTo>
                  <a:lnTo>
                    <a:pt x="219456" y="551688"/>
                  </a:lnTo>
                  <a:lnTo>
                    <a:pt x="234696" y="533400"/>
                  </a:lnTo>
                  <a:lnTo>
                    <a:pt x="268224" y="499872"/>
                  </a:lnTo>
                  <a:lnTo>
                    <a:pt x="280416" y="484632"/>
                  </a:lnTo>
                  <a:lnTo>
                    <a:pt x="402336" y="371856"/>
                  </a:lnTo>
                  <a:lnTo>
                    <a:pt x="487680" y="298704"/>
                  </a:lnTo>
                  <a:lnTo>
                    <a:pt x="530352" y="265176"/>
                  </a:lnTo>
                  <a:lnTo>
                    <a:pt x="579120" y="231648"/>
                  </a:lnTo>
                  <a:lnTo>
                    <a:pt x="627888" y="204216"/>
                  </a:lnTo>
                  <a:lnTo>
                    <a:pt x="667512" y="182880"/>
                  </a:lnTo>
                  <a:lnTo>
                    <a:pt x="707136" y="164592"/>
                  </a:lnTo>
                  <a:lnTo>
                    <a:pt x="743712" y="149352"/>
                  </a:lnTo>
                  <a:lnTo>
                    <a:pt x="780288" y="137159"/>
                  </a:lnTo>
                  <a:lnTo>
                    <a:pt x="813816" y="128015"/>
                  </a:lnTo>
                  <a:lnTo>
                    <a:pt x="847344" y="115824"/>
                  </a:lnTo>
                  <a:lnTo>
                    <a:pt x="877824" y="106680"/>
                  </a:lnTo>
                  <a:lnTo>
                    <a:pt x="911352" y="97536"/>
                  </a:lnTo>
                  <a:lnTo>
                    <a:pt x="935736" y="91440"/>
                  </a:lnTo>
                  <a:lnTo>
                    <a:pt x="957072" y="85343"/>
                  </a:lnTo>
                  <a:lnTo>
                    <a:pt x="993648" y="73152"/>
                  </a:lnTo>
                  <a:lnTo>
                    <a:pt x="1011936" y="70104"/>
                  </a:lnTo>
                  <a:lnTo>
                    <a:pt x="1024128" y="64008"/>
                  </a:lnTo>
                  <a:lnTo>
                    <a:pt x="1039368" y="60959"/>
                  </a:lnTo>
                  <a:lnTo>
                    <a:pt x="1045463" y="59436"/>
                  </a:lnTo>
                  <a:lnTo>
                    <a:pt x="1060561" y="43583"/>
                  </a:lnTo>
                  <a:lnTo>
                    <a:pt x="1032319" y="36766"/>
                  </a:lnTo>
                  <a:close/>
                </a:path>
                <a:path w="3380740" h="1112520">
                  <a:moveTo>
                    <a:pt x="2590800" y="1100328"/>
                  </a:moveTo>
                  <a:lnTo>
                    <a:pt x="1612392" y="1100328"/>
                  </a:lnTo>
                  <a:lnTo>
                    <a:pt x="1642872" y="1103376"/>
                  </a:lnTo>
                  <a:lnTo>
                    <a:pt x="2560320" y="1103376"/>
                  </a:lnTo>
                  <a:lnTo>
                    <a:pt x="2590800" y="1100328"/>
                  </a:lnTo>
                  <a:close/>
                </a:path>
                <a:path w="3380740" h="1112520">
                  <a:moveTo>
                    <a:pt x="1182624" y="999744"/>
                  </a:moveTo>
                  <a:lnTo>
                    <a:pt x="1078992" y="999744"/>
                  </a:lnTo>
                  <a:lnTo>
                    <a:pt x="1094232" y="1002792"/>
                  </a:lnTo>
                  <a:lnTo>
                    <a:pt x="1103376" y="1002792"/>
                  </a:lnTo>
                  <a:lnTo>
                    <a:pt x="1146048" y="1014984"/>
                  </a:lnTo>
                  <a:lnTo>
                    <a:pt x="1182624" y="1027176"/>
                  </a:lnTo>
                  <a:lnTo>
                    <a:pt x="1216152" y="1039368"/>
                  </a:lnTo>
                  <a:lnTo>
                    <a:pt x="1234440" y="1045464"/>
                  </a:lnTo>
                  <a:lnTo>
                    <a:pt x="1255776" y="1054608"/>
                  </a:lnTo>
                  <a:lnTo>
                    <a:pt x="1298448" y="1066800"/>
                  </a:lnTo>
                  <a:lnTo>
                    <a:pt x="1353312" y="1078992"/>
                  </a:lnTo>
                  <a:lnTo>
                    <a:pt x="1383792" y="1082040"/>
                  </a:lnTo>
                  <a:lnTo>
                    <a:pt x="1438656" y="1091184"/>
                  </a:lnTo>
                  <a:lnTo>
                    <a:pt x="1459992" y="1091184"/>
                  </a:lnTo>
                  <a:lnTo>
                    <a:pt x="1481328" y="1094232"/>
                  </a:lnTo>
                  <a:lnTo>
                    <a:pt x="1505712" y="1094232"/>
                  </a:lnTo>
                  <a:lnTo>
                    <a:pt x="1530096" y="1097280"/>
                  </a:lnTo>
                  <a:lnTo>
                    <a:pt x="1557528" y="1097280"/>
                  </a:lnTo>
                  <a:lnTo>
                    <a:pt x="1584960" y="1100328"/>
                  </a:lnTo>
                  <a:lnTo>
                    <a:pt x="2621280" y="1100328"/>
                  </a:lnTo>
                  <a:lnTo>
                    <a:pt x="2759964" y="1085088"/>
                  </a:lnTo>
                  <a:lnTo>
                    <a:pt x="1962912" y="1085088"/>
                  </a:lnTo>
                  <a:lnTo>
                    <a:pt x="1886712" y="1082040"/>
                  </a:lnTo>
                  <a:lnTo>
                    <a:pt x="1813560" y="1082040"/>
                  </a:lnTo>
                  <a:lnTo>
                    <a:pt x="1743456" y="1078992"/>
                  </a:lnTo>
                  <a:lnTo>
                    <a:pt x="1709928" y="1078992"/>
                  </a:lnTo>
                  <a:lnTo>
                    <a:pt x="1676400" y="1075944"/>
                  </a:lnTo>
                  <a:lnTo>
                    <a:pt x="1615440" y="1075944"/>
                  </a:lnTo>
                  <a:lnTo>
                    <a:pt x="1584960" y="1072896"/>
                  </a:lnTo>
                  <a:lnTo>
                    <a:pt x="1557528" y="1072896"/>
                  </a:lnTo>
                  <a:lnTo>
                    <a:pt x="1530096" y="1069848"/>
                  </a:lnTo>
                  <a:lnTo>
                    <a:pt x="1505712" y="1069848"/>
                  </a:lnTo>
                  <a:lnTo>
                    <a:pt x="1484376" y="1066800"/>
                  </a:lnTo>
                  <a:lnTo>
                    <a:pt x="1463040" y="1066800"/>
                  </a:lnTo>
                  <a:lnTo>
                    <a:pt x="1441704" y="1063752"/>
                  </a:lnTo>
                  <a:lnTo>
                    <a:pt x="1423416" y="1060704"/>
                  </a:lnTo>
                  <a:lnTo>
                    <a:pt x="1386840" y="1057656"/>
                  </a:lnTo>
                  <a:lnTo>
                    <a:pt x="1356360" y="1051560"/>
                  </a:lnTo>
                  <a:lnTo>
                    <a:pt x="1328928" y="1045464"/>
                  </a:lnTo>
                  <a:lnTo>
                    <a:pt x="1304544" y="1042416"/>
                  </a:lnTo>
                  <a:lnTo>
                    <a:pt x="1283208" y="1036320"/>
                  </a:lnTo>
                  <a:lnTo>
                    <a:pt x="1261872" y="1027176"/>
                  </a:lnTo>
                  <a:lnTo>
                    <a:pt x="1225296" y="1014984"/>
                  </a:lnTo>
                  <a:lnTo>
                    <a:pt x="1191768" y="1002792"/>
                  </a:lnTo>
                  <a:lnTo>
                    <a:pt x="1182624" y="999744"/>
                  </a:lnTo>
                  <a:close/>
                </a:path>
                <a:path w="3380740" h="1112520">
                  <a:moveTo>
                    <a:pt x="3377184" y="938784"/>
                  </a:moveTo>
                  <a:lnTo>
                    <a:pt x="3328416" y="944880"/>
                  </a:lnTo>
                  <a:lnTo>
                    <a:pt x="3102864" y="990600"/>
                  </a:lnTo>
                  <a:lnTo>
                    <a:pt x="3017520" y="1011936"/>
                  </a:lnTo>
                  <a:lnTo>
                    <a:pt x="2880360" y="1039368"/>
                  </a:lnTo>
                  <a:lnTo>
                    <a:pt x="2782824" y="1057656"/>
                  </a:lnTo>
                  <a:lnTo>
                    <a:pt x="2676144" y="1069848"/>
                  </a:lnTo>
                  <a:lnTo>
                    <a:pt x="2618232" y="1072896"/>
                  </a:lnTo>
                  <a:lnTo>
                    <a:pt x="2587752" y="1075944"/>
                  </a:lnTo>
                  <a:lnTo>
                    <a:pt x="2557272" y="1075944"/>
                  </a:lnTo>
                  <a:lnTo>
                    <a:pt x="2526792" y="1078992"/>
                  </a:lnTo>
                  <a:lnTo>
                    <a:pt x="2493264" y="1078992"/>
                  </a:lnTo>
                  <a:lnTo>
                    <a:pt x="2350008" y="1085088"/>
                  </a:lnTo>
                  <a:lnTo>
                    <a:pt x="2759964" y="1085088"/>
                  </a:lnTo>
                  <a:lnTo>
                    <a:pt x="2785872" y="1082040"/>
                  </a:lnTo>
                  <a:lnTo>
                    <a:pt x="2834640" y="1072896"/>
                  </a:lnTo>
                  <a:lnTo>
                    <a:pt x="2883408" y="1066800"/>
                  </a:lnTo>
                  <a:lnTo>
                    <a:pt x="2932176" y="1057656"/>
                  </a:lnTo>
                  <a:lnTo>
                    <a:pt x="2977896" y="1048512"/>
                  </a:lnTo>
                  <a:lnTo>
                    <a:pt x="3020568" y="1036320"/>
                  </a:lnTo>
                  <a:lnTo>
                    <a:pt x="3108960" y="1018032"/>
                  </a:lnTo>
                  <a:lnTo>
                    <a:pt x="3197352" y="996696"/>
                  </a:lnTo>
                  <a:lnTo>
                    <a:pt x="3288792" y="978408"/>
                  </a:lnTo>
                  <a:lnTo>
                    <a:pt x="3334512" y="972312"/>
                  </a:lnTo>
                  <a:lnTo>
                    <a:pt x="3380232" y="963168"/>
                  </a:lnTo>
                  <a:lnTo>
                    <a:pt x="3377184" y="938784"/>
                  </a:lnTo>
                  <a:close/>
                </a:path>
                <a:path w="3380740" h="1112520">
                  <a:moveTo>
                    <a:pt x="1097280" y="975360"/>
                  </a:moveTo>
                  <a:lnTo>
                    <a:pt x="1018032" y="975360"/>
                  </a:lnTo>
                  <a:lnTo>
                    <a:pt x="969264" y="981456"/>
                  </a:lnTo>
                  <a:lnTo>
                    <a:pt x="941832" y="984504"/>
                  </a:lnTo>
                  <a:lnTo>
                    <a:pt x="880872" y="990600"/>
                  </a:lnTo>
                  <a:lnTo>
                    <a:pt x="850392" y="996696"/>
                  </a:lnTo>
                  <a:lnTo>
                    <a:pt x="816864" y="1002792"/>
                  </a:lnTo>
                  <a:lnTo>
                    <a:pt x="749808" y="1011936"/>
                  </a:lnTo>
                  <a:lnTo>
                    <a:pt x="609600" y="1036320"/>
                  </a:lnTo>
                  <a:lnTo>
                    <a:pt x="539496" y="1045464"/>
                  </a:lnTo>
                  <a:lnTo>
                    <a:pt x="469392" y="1057656"/>
                  </a:lnTo>
                  <a:lnTo>
                    <a:pt x="405384" y="1066800"/>
                  </a:lnTo>
                  <a:lnTo>
                    <a:pt x="341376" y="1072896"/>
                  </a:lnTo>
                  <a:lnTo>
                    <a:pt x="259080" y="1082040"/>
                  </a:lnTo>
                  <a:lnTo>
                    <a:pt x="475488" y="1082040"/>
                  </a:lnTo>
                  <a:lnTo>
                    <a:pt x="542544" y="1072896"/>
                  </a:lnTo>
                  <a:lnTo>
                    <a:pt x="682752" y="1048512"/>
                  </a:lnTo>
                  <a:lnTo>
                    <a:pt x="752856" y="1039368"/>
                  </a:lnTo>
                  <a:lnTo>
                    <a:pt x="853440" y="1021080"/>
                  </a:lnTo>
                  <a:lnTo>
                    <a:pt x="914400" y="1014984"/>
                  </a:lnTo>
                  <a:lnTo>
                    <a:pt x="944880" y="1008888"/>
                  </a:lnTo>
                  <a:lnTo>
                    <a:pt x="972312" y="1005840"/>
                  </a:lnTo>
                  <a:lnTo>
                    <a:pt x="996696" y="1002792"/>
                  </a:lnTo>
                  <a:lnTo>
                    <a:pt x="1021080" y="1002792"/>
                  </a:lnTo>
                  <a:lnTo>
                    <a:pt x="1042416" y="999744"/>
                  </a:lnTo>
                  <a:lnTo>
                    <a:pt x="1182624" y="999744"/>
                  </a:lnTo>
                  <a:lnTo>
                    <a:pt x="1155192" y="990600"/>
                  </a:lnTo>
                  <a:lnTo>
                    <a:pt x="1112520" y="978408"/>
                  </a:lnTo>
                  <a:lnTo>
                    <a:pt x="1097280" y="975360"/>
                  </a:lnTo>
                  <a:close/>
                </a:path>
                <a:path w="3380740" h="1112520">
                  <a:moveTo>
                    <a:pt x="27940" y="841248"/>
                  </a:moveTo>
                  <a:lnTo>
                    <a:pt x="27432" y="841248"/>
                  </a:lnTo>
                  <a:lnTo>
                    <a:pt x="27432" y="844296"/>
                  </a:lnTo>
                  <a:lnTo>
                    <a:pt x="27940" y="841248"/>
                  </a:lnTo>
                  <a:close/>
                </a:path>
                <a:path w="3380740" h="1112520">
                  <a:moveTo>
                    <a:pt x="31786" y="826008"/>
                  </a:moveTo>
                  <a:lnTo>
                    <a:pt x="30480" y="826008"/>
                  </a:lnTo>
                  <a:lnTo>
                    <a:pt x="30480" y="829056"/>
                  </a:lnTo>
                  <a:lnTo>
                    <a:pt x="31786" y="826008"/>
                  </a:lnTo>
                  <a:close/>
                </a:path>
                <a:path w="3380740" h="1112520">
                  <a:moveTo>
                    <a:pt x="1085088" y="24384"/>
                  </a:moveTo>
                  <a:lnTo>
                    <a:pt x="1082040" y="24384"/>
                  </a:lnTo>
                  <a:lnTo>
                    <a:pt x="1088136" y="48768"/>
                  </a:lnTo>
                  <a:lnTo>
                    <a:pt x="1072896" y="54864"/>
                  </a:lnTo>
                  <a:lnTo>
                    <a:pt x="1060704" y="54864"/>
                  </a:lnTo>
                  <a:lnTo>
                    <a:pt x="1051560" y="57912"/>
                  </a:lnTo>
                  <a:lnTo>
                    <a:pt x="1045464" y="59436"/>
                  </a:lnTo>
                  <a:lnTo>
                    <a:pt x="1014984" y="91440"/>
                  </a:lnTo>
                  <a:lnTo>
                    <a:pt x="1008888" y="97536"/>
                  </a:lnTo>
                  <a:lnTo>
                    <a:pt x="1008888" y="106680"/>
                  </a:lnTo>
                  <a:lnTo>
                    <a:pt x="1018032" y="115824"/>
                  </a:lnTo>
                  <a:lnTo>
                    <a:pt x="1027176" y="115824"/>
                  </a:lnTo>
                  <a:lnTo>
                    <a:pt x="1033272" y="109728"/>
                  </a:lnTo>
                  <a:lnTo>
                    <a:pt x="1109472" y="30480"/>
                  </a:lnTo>
                  <a:lnTo>
                    <a:pt x="1085088" y="24384"/>
                  </a:lnTo>
                  <a:close/>
                </a:path>
                <a:path w="3380740" h="1112520">
                  <a:moveTo>
                    <a:pt x="1060561" y="43583"/>
                  </a:moveTo>
                  <a:lnTo>
                    <a:pt x="1045464" y="59436"/>
                  </a:lnTo>
                  <a:lnTo>
                    <a:pt x="1051560" y="57912"/>
                  </a:lnTo>
                  <a:lnTo>
                    <a:pt x="1060704" y="54864"/>
                  </a:lnTo>
                  <a:lnTo>
                    <a:pt x="1072896" y="54864"/>
                  </a:lnTo>
                  <a:lnTo>
                    <a:pt x="1088136" y="48768"/>
                  </a:lnTo>
                  <a:lnTo>
                    <a:pt x="1082040" y="48768"/>
                  </a:lnTo>
                  <a:lnTo>
                    <a:pt x="1060561" y="43583"/>
                  </a:lnTo>
                  <a:close/>
                </a:path>
                <a:path w="3380740" h="1112520">
                  <a:moveTo>
                    <a:pt x="1075944" y="27431"/>
                  </a:moveTo>
                  <a:lnTo>
                    <a:pt x="1060561" y="43583"/>
                  </a:lnTo>
                  <a:lnTo>
                    <a:pt x="1082040" y="48768"/>
                  </a:lnTo>
                  <a:lnTo>
                    <a:pt x="1075944" y="27431"/>
                  </a:lnTo>
                  <a:close/>
                </a:path>
                <a:path w="3380740" h="1112520">
                  <a:moveTo>
                    <a:pt x="1082802" y="27431"/>
                  </a:moveTo>
                  <a:lnTo>
                    <a:pt x="1075944" y="27431"/>
                  </a:lnTo>
                  <a:lnTo>
                    <a:pt x="1082040" y="48768"/>
                  </a:lnTo>
                  <a:lnTo>
                    <a:pt x="1088136" y="48768"/>
                  </a:lnTo>
                  <a:lnTo>
                    <a:pt x="1082802" y="27431"/>
                  </a:lnTo>
                  <a:close/>
                </a:path>
                <a:path w="3380740" h="1112520">
                  <a:moveTo>
                    <a:pt x="1082040" y="24384"/>
                  </a:moveTo>
                  <a:lnTo>
                    <a:pt x="1066800" y="27431"/>
                  </a:lnTo>
                  <a:lnTo>
                    <a:pt x="1054608" y="30480"/>
                  </a:lnTo>
                  <a:lnTo>
                    <a:pt x="1045464" y="33528"/>
                  </a:lnTo>
                  <a:lnTo>
                    <a:pt x="1033272" y="36576"/>
                  </a:lnTo>
                  <a:lnTo>
                    <a:pt x="1032319" y="36766"/>
                  </a:lnTo>
                  <a:lnTo>
                    <a:pt x="1060561" y="43583"/>
                  </a:lnTo>
                  <a:lnTo>
                    <a:pt x="1075944" y="27431"/>
                  </a:lnTo>
                  <a:lnTo>
                    <a:pt x="1082802" y="27431"/>
                  </a:lnTo>
                  <a:lnTo>
                    <a:pt x="1082040" y="24384"/>
                  </a:lnTo>
                  <a:close/>
                </a:path>
                <a:path w="3380740" h="1112520">
                  <a:moveTo>
                    <a:pt x="993648" y="0"/>
                  </a:moveTo>
                  <a:lnTo>
                    <a:pt x="987552" y="3048"/>
                  </a:lnTo>
                  <a:lnTo>
                    <a:pt x="984504" y="12192"/>
                  </a:lnTo>
                  <a:lnTo>
                    <a:pt x="984504" y="18287"/>
                  </a:lnTo>
                  <a:lnTo>
                    <a:pt x="987552" y="24384"/>
                  </a:lnTo>
                  <a:lnTo>
                    <a:pt x="993648" y="27431"/>
                  </a:lnTo>
                  <a:lnTo>
                    <a:pt x="1032319" y="36766"/>
                  </a:lnTo>
                  <a:lnTo>
                    <a:pt x="1033272" y="36576"/>
                  </a:lnTo>
                  <a:lnTo>
                    <a:pt x="1045464" y="33528"/>
                  </a:lnTo>
                  <a:lnTo>
                    <a:pt x="1054608" y="30480"/>
                  </a:lnTo>
                  <a:lnTo>
                    <a:pt x="1066800" y="27431"/>
                  </a:lnTo>
                  <a:lnTo>
                    <a:pt x="1082040" y="24384"/>
                  </a:lnTo>
                  <a:lnTo>
                    <a:pt x="1085088" y="24384"/>
                  </a:lnTo>
                  <a:lnTo>
                    <a:pt x="999744" y="3048"/>
                  </a:lnTo>
                  <a:lnTo>
                    <a:pt x="993648" y="0"/>
                  </a:lnTo>
                  <a:close/>
                </a:path>
              </a:pathLst>
            </a:custGeom>
            <a:solidFill>
              <a:srgbClr val="4476B9"/>
            </a:solidFill>
          </p:spPr>
          <p:txBody>
            <a:bodyPr wrap="square" lIns="0" tIns="0" rIns="0" bIns="0" rtlCol="0"/>
            <a:lstStyle/>
            <a:p>
              <a:endParaRPr/>
            </a:p>
          </p:txBody>
        </p:sp>
        <p:sp>
          <p:nvSpPr>
            <p:cNvPr id="117" name="object 62">
              <a:extLst>
                <a:ext uri="{FF2B5EF4-FFF2-40B4-BE49-F238E27FC236}">
                  <a16:creationId xmlns:a16="http://schemas.microsoft.com/office/drawing/2014/main" id="{E6F493E2-2B18-4DB1-A931-85A73F1036C3}"/>
                </a:ext>
              </a:extLst>
            </p:cNvPr>
            <p:cNvSpPr/>
            <p:nvPr/>
          </p:nvSpPr>
          <p:spPr>
            <a:xfrm>
              <a:off x="2002536" y="3184715"/>
              <a:ext cx="871855" cy="314325"/>
            </a:xfrm>
            <a:custGeom>
              <a:avLst/>
              <a:gdLst/>
              <a:ahLst/>
              <a:cxnLst/>
              <a:rect l="l" t="t" r="r" b="b"/>
              <a:pathLst>
                <a:path w="871855" h="314325">
                  <a:moveTo>
                    <a:pt x="829905" y="30257"/>
                  </a:moveTo>
                  <a:lnTo>
                    <a:pt x="795075" y="35061"/>
                  </a:lnTo>
                  <a:lnTo>
                    <a:pt x="792480" y="36576"/>
                  </a:lnTo>
                  <a:lnTo>
                    <a:pt x="752856" y="60960"/>
                  </a:lnTo>
                  <a:lnTo>
                    <a:pt x="713232" y="82296"/>
                  </a:lnTo>
                  <a:lnTo>
                    <a:pt x="627888" y="118872"/>
                  </a:lnTo>
                  <a:lnTo>
                    <a:pt x="548640" y="149352"/>
                  </a:lnTo>
                  <a:lnTo>
                    <a:pt x="469392" y="173736"/>
                  </a:lnTo>
                  <a:lnTo>
                    <a:pt x="429768" y="179832"/>
                  </a:lnTo>
                  <a:lnTo>
                    <a:pt x="390144" y="188976"/>
                  </a:lnTo>
                  <a:lnTo>
                    <a:pt x="310896" y="201168"/>
                  </a:lnTo>
                  <a:lnTo>
                    <a:pt x="274320" y="207264"/>
                  </a:lnTo>
                  <a:lnTo>
                    <a:pt x="237744" y="216408"/>
                  </a:lnTo>
                  <a:lnTo>
                    <a:pt x="222504" y="219456"/>
                  </a:lnTo>
                  <a:lnTo>
                    <a:pt x="207264" y="225552"/>
                  </a:lnTo>
                  <a:lnTo>
                    <a:pt x="192024" y="228600"/>
                  </a:lnTo>
                  <a:lnTo>
                    <a:pt x="179832" y="231648"/>
                  </a:lnTo>
                  <a:lnTo>
                    <a:pt x="155448" y="240792"/>
                  </a:lnTo>
                  <a:lnTo>
                    <a:pt x="134112" y="249936"/>
                  </a:lnTo>
                  <a:lnTo>
                    <a:pt x="106680" y="256032"/>
                  </a:lnTo>
                  <a:lnTo>
                    <a:pt x="94488" y="262128"/>
                  </a:lnTo>
                  <a:lnTo>
                    <a:pt x="79248" y="268224"/>
                  </a:lnTo>
                  <a:lnTo>
                    <a:pt x="64008" y="271272"/>
                  </a:lnTo>
                  <a:lnTo>
                    <a:pt x="42672" y="277368"/>
                  </a:lnTo>
                  <a:lnTo>
                    <a:pt x="24384" y="283464"/>
                  </a:lnTo>
                  <a:lnTo>
                    <a:pt x="0" y="289560"/>
                  </a:lnTo>
                  <a:lnTo>
                    <a:pt x="6096" y="313944"/>
                  </a:lnTo>
                  <a:lnTo>
                    <a:pt x="30480" y="307848"/>
                  </a:lnTo>
                  <a:lnTo>
                    <a:pt x="51816" y="301752"/>
                  </a:lnTo>
                  <a:lnTo>
                    <a:pt x="70104" y="295656"/>
                  </a:lnTo>
                  <a:lnTo>
                    <a:pt x="85344" y="292608"/>
                  </a:lnTo>
                  <a:lnTo>
                    <a:pt x="100584" y="286512"/>
                  </a:lnTo>
                  <a:lnTo>
                    <a:pt x="115823" y="283464"/>
                  </a:lnTo>
                  <a:lnTo>
                    <a:pt x="164592" y="265176"/>
                  </a:lnTo>
                  <a:lnTo>
                    <a:pt x="188976" y="259080"/>
                  </a:lnTo>
                  <a:lnTo>
                    <a:pt x="201168" y="252984"/>
                  </a:lnTo>
                  <a:lnTo>
                    <a:pt x="213360" y="249936"/>
                  </a:lnTo>
                  <a:lnTo>
                    <a:pt x="228600" y="246888"/>
                  </a:lnTo>
                  <a:lnTo>
                    <a:pt x="243840" y="240792"/>
                  </a:lnTo>
                  <a:lnTo>
                    <a:pt x="280416" y="234696"/>
                  </a:lnTo>
                  <a:lnTo>
                    <a:pt x="316992" y="225552"/>
                  </a:lnTo>
                  <a:lnTo>
                    <a:pt x="353568" y="219456"/>
                  </a:lnTo>
                  <a:lnTo>
                    <a:pt x="432816" y="207264"/>
                  </a:lnTo>
                  <a:lnTo>
                    <a:pt x="475488" y="198120"/>
                  </a:lnTo>
                  <a:lnTo>
                    <a:pt x="554736" y="173736"/>
                  </a:lnTo>
                  <a:lnTo>
                    <a:pt x="597408" y="158496"/>
                  </a:lnTo>
                  <a:lnTo>
                    <a:pt x="637032" y="143256"/>
                  </a:lnTo>
                  <a:lnTo>
                    <a:pt x="679704" y="124968"/>
                  </a:lnTo>
                  <a:lnTo>
                    <a:pt x="725424" y="103632"/>
                  </a:lnTo>
                  <a:lnTo>
                    <a:pt x="765048" y="82296"/>
                  </a:lnTo>
                  <a:lnTo>
                    <a:pt x="807720" y="60960"/>
                  </a:lnTo>
                  <a:lnTo>
                    <a:pt x="821435" y="51816"/>
                  </a:lnTo>
                  <a:lnTo>
                    <a:pt x="829905" y="30257"/>
                  </a:lnTo>
                  <a:close/>
                </a:path>
                <a:path w="871855" h="314325">
                  <a:moveTo>
                    <a:pt x="871728" y="0"/>
                  </a:moveTo>
                  <a:lnTo>
                    <a:pt x="841411" y="3277"/>
                  </a:lnTo>
                  <a:lnTo>
                    <a:pt x="856488" y="24384"/>
                  </a:lnTo>
                  <a:lnTo>
                    <a:pt x="844296" y="36576"/>
                  </a:lnTo>
                  <a:lnTo>
                    <a:pt x="821435" y="51816"/>
                  </a:lnTo>
                  <a:lnTo>
                    <a:pt x="804672" y="94488"/>
                  </a:lnTo>
                  <a:lnTo>
                    <a:pt x="801624" y="100584"/>
                  </a:lnTo>
                  <a:lnTo>
                    <a:pt x="804672" y="106680"/>
                  </a:lnTo>
                  <a:lnTo>
                    <a:pt x="816863" y="112776"/>
                  </a:lnTo>
                  <a:lnTo>
                    <a:pt x="826008" y="109728"/>
                  </a:lnTo>
                  <a:lnTo>
                    <a:pt x="829056" y="103632"/>
                  </a:lnTo>
                  <a:lnTo>
                    <a:pt x="871728" y="0"/>
                  </a:lnTo>
                  <a:close/>
                </a:path>
                <a:path w="871855" h="314325">
                  <a:moveTo>
                    <a:pt x="845602" y="9144"/>
                  </a:moveTo>
                  <a:lnTo>
                    <a:pt x="838200" y="9144"/>
                  </a:lnTo>
                  <a:lnTo>
                    <a:pt x="850391" y="27432"/>
                  </a:lnTo>
                  <a:lnTo>
                    <a:pt x="829905" y="30257"/>
                  </a:lnTo>
                  <a:lnTo>
                    <a:pt x="821435" y="51816"/>
                  </a:lnTo>
                  <a:lnTo>
                    <a:pt x="844296" y="36576"/>
                  </a:lnTo>
                  <a:lnTo>
                    <a:pt x="856488" y="24384"/>
                  </a:lnTo>
                  <a:lnTo>
                    <a:pt x="845602" y="9144"/>
                  </a:lnTo>
                  <a:close/>
                </a:path>
                <a:path w="871855" h="314325">
                  <a:moveTo>
                    <a:pt x="840970" y="3325"/>
                  </a:moveTo>
                  <a:lnTo>
                    <a:pt x="758952" y="12192"/>
                  </a:lnTo>
                  <a:lnTo>
                    <a:pt x="752856" y="15240"/>
                  </a:lnTo>
                  <a:lnTo>
                    <a:pt x="746760" y="21336"/>
                  </a:lnTo>
                  <a:lnTo>
                    <a:pt x="746760" y="27432"/>
                  </a:lnTo>
                  <a:lnTo>
                    <a:pt x="749808" y="36576"/>
                  </a:lnTo>
                  <a:lnTo>
                    <a:pt x="755904" y="39624"/>
                  </a:lnTo>
                  <a:lnTo>
                    <a:pt x="762000" y="39624"/>
                  </a:lnTo>
                  <a:lnTo>
                    <a:pt x="795075" y="35061"/>
                  </a:lnTo>
                  <a:lnTo>
                    <a:pt x="829056" y="15240"/>
                  </a:lnTo>
                  <a:lnTo>
                    <a:pt x="840970" y="3325"/>
                  </a:lnTo>
                  <a:close/>
                </a:path>
                <a:path w="871855" h="314325">
                  <a:moveTo>
                    <a:pt x="841411" y="3277"/>
                  </a:moveTo>
                  <a:lnTo>
                    <a:pt x="840970" y="3325"/>
                  </a:lnTo>
                  <a:lnTo>
                    <a:pt x="829056" y="15240"/>
                  </a:lnTo>
                  <a:lnTo>
                    <a:pt x="795075" y="35061"/>
                  </a:lnTo>
                  <a:lnTo>
                    <a:pt x="829905" y="30257"/>
                  </a:lnTo>
                  <a:lnTo>
                    <a:pt x="838200" y="9144"/>
                  </a:lnTo>
                  <a:lnTo>
                    <a:pt x="845602" y="9144"/>
                  </a:lnTo>
                  <a:lnTo>
                    <a:pt x="841411" y="3277"/>
                  </a:lnTo>
                  <a:close/>
                </a:path>
                <a:path w="871855" h="314325">
                  <a:moveTo>
                    <a:pt x="838200" y="9144"/>
                  </a:moveTo>
                  <a:lnTo>
                    <a:pt x="829905" y="30257"/>
                  </a:lnTo>
                  <a:lnTo>
                    <a:pt x="850391" y="27432"/>
                  </a:lnTo>
                  <a:lnTo>
                    <a:pt x="838200" y="9144"/>
                  </a:lnTo>
                  <a:close/>
                </a:path>
                <a:path w="871855" h="314325">
                  <a:moveTo>
                    <a:pt x="841247" y="3048"/>
                  </a:moveTo>
                  <a:lnTo>
                    <a:pt x="840970" y="3325"/>
                  </a:lnTo>
                  <a:lnTo>
                    <a:pt x="841411" y="3277"/>
                  </a:lnTo>
                  <a:lnTo>
                    <a:pt x="841247" y="3048"/>
                  </a:lnTo>
                  <a:close/>
                </a:path>
              </a:pathLst>
            </a:custGeom>
            <a:solidFill>
              <a:srgbClr val="F83B0E"/>
            </a:solidFill>
          </p:spPr>
          <p:txBody>
            <a:bodyPr wrap="square" lIns="0" tIns="0" rIns="0" bIns="0" rtlCol="0"/>
            <a:lstStyle/>
            <a:p>
              <a:endParaRPr/>
            </a:p>
          </p:txBody>
        </p:sp>
        <p:sp>
          <p:nvSpPr>
            <p:cNvPr id="118" name="object 63">
              <a:extLst>
                <a:ext uri="{FF2B5EF4-FFF2-40B4-BE49-F238E27FC236}">
                  <a16:creationId xmlns:a16="http://schemas.microsoft.com/office/drawing/2014/main" id="{E4DAC7D8-EFDB-4101-9279-231341B32CFC}"/>
                </a:ext>
              </a:extLst>
            </p:cNvPr>
            <p:cNvSpPr/>
            <p:nvPr/>
          </p:nvSpPr>
          <p:spPr>
            <a:xfrm>
              <a:off x="4288536" y="2733611"/>
              <a:ext cx="1963420" cy="1725295"/>
            </a:xfrm>
            <a:custGeom>
              <a:avLst/>
              <a:gdLst/>
              <a:ahLst/>
              <a:cxnLst/>
              <a:rect l="l" t="t" r="r" b="b"/>
              <a:pathLst>
                <a:path w="1963420" h="1725295">
                  <a:moveTo>
                    <a:pt x="91439" y="1609343"/>
                  </a:moveTo>
                  <a:lnTo>
                    <a:pt x="82295" y="1609343"/>
                  </a:lnTo>
                  <a:lnTo>
                    <a:pt x="76199" y="1615439"/>
                  </a:lnTo>
                  <a:lnTo>
                    <a:pt x="0" y="1697735"/>
                  </a:lnTo>
                  <a:lnTo>
                    <a:pt x="109727" y="1725167"/>
                  </a:lnTo>
                  <a:lnTo>
                    <a:pt x="115823" y="1725167"/>
                  </a:lnTo>
                  <a:lnTo>
                    <a:pt x="121919" y="1722119"/>
                  </a:lnTo>
                  <a:lnTo>
                    <a:pt x="124967" y="1716023"/>
                  </a:lnTo>
                  <a:lnTo>
                    <a:pt x="124967" y="1706879"/>
                  </a:lnTo>
                  <a:lnTo>
                    <a:pt x="123443" y="1703831"/>
                  </a:lnTo>
                  <a:lnTo>
                    <a:pt x="27431" y="1703831"/>
                  </a:lnTo>
                  <a:lnTo>
                    <a:pt x="21335" y="1676399"/>
                  </a:lnTo>
                  <a:lnTo>
                    <a:pt x="39623" y="1673352"/>
                  </a:lnTo>
                  <a:lnTo>
                    <a:pt x="63850" y="1665897"/>
                  </a:lnTo>
                  <a:lnTo>
                    <a:pt x="94487" y="1633727"/>
                  </a:lnTo>
                  <a:lnTo>
                    <a:pt x="100583" y="1627631"/>
                  </a:lnTo>
                  <a:lnTo>
                    <a:pt x="100583" y="1621535"/>
                  </a:lnTo>
                  <a:lnTo>
                    <a:pt x="94487" y="1615439"/>
                  </a:lnTo>
                  <a:lnTo>
                    <a:pt x="91439" y="1609343"/>
                  </a:lnTo>
                  <a:close/>
                </a:path>
                <a:path w="1963420" h="1725295">
                  <a:moveTo>
                    <a:pt x="63850" y="1665897"/>
                  </a:moveTo>
                  <a:lnTo>
                    <a:pt x="39623" y="1673352"/>
                  </a:lnTo>
                  <a:lnTo>
                    <a:pt x="21335" y="1676399"/>
                  </a:lnTo>
                  <a:lnTo>
                    <a:pt x="27431" y="1703831"/>
                  </a:lnTo>
                  <a:lnTo>
                    <a:pt x="45719" y="1697735"/>
                  </a:lnTo>
                  <a:lnTo>
                    <a:pt x="33527" y="1697735"/>
                  </a:lnTo>
                  <a:lnTo>
                    <a:pt x="27431" y="1676399"/>
                  </a:lnTo>
                  <a:lnTo>
                    <a:pt x="53847" y="1676399"/>
                  </a:lnTo>
                  <a:lnTo>
                    <a:pt x="63850" y="1665897"/>
                  </a:lnTo>
                  <a:close/>
                </a:path>
                <a:path w="1963420" h="1725295">
                  <a:moveTo>
                    <a:pt x="73636" y="1689146"/>
                  </a:moveTo>
                  <a:lnTo>
                    <a:pt x="45719" y="1697735"/>
                  </a:lnTo>
                  <a:lnTo>
                    <a:pt x="27431" y="1703831"/>
                  </a:lnTo>
                  <a:lnTo>
                    <a:pt x="123443" y="1703831"/>
                  </a:lnTo>
                  <a:lnTo>
                    <a:pt x="121919" y="1700783"/>
                  </a:lnTo>
                  <a:lnTo>
                    <a:pt x="115823" y="1700783"/>
                  </a:lnTo>
                  <a:lnTo>
                    <a:pt x="73636" y="1689146"/>
                  </a:lnTo>
                  <a:close/>
                </a:path>
                <a:path w="1963420" h="1725295">
                  <a:moveTo>
                    <a:pt x="27431" y="1676399"/>
                  </a:moveTo>
                  <a:lnTo>
                    <a:pt x="33527" y="1697735"/>
                  </a:lnTo>
                  <a:lnTo>
                    <a:pt x="48351" y="1682170"/>
                  </a:lnTo>
                  <a:lnTo>
                    <a:pt x="27431" y="1676399"/>
                  </a:lnTo>
                  <a:close/>
                </a:path>
                <a:path w="1963420" h="1725295">
                  <a:moveTo>
                    <a:pt x="48351" y="1682170"/>
                  </a:moveTo>
                  <a:lnTo>
                    <a:pt x="33527" y="1697735"/>
                  </a:lnTo>
                  <a:lnTo>
                    <a:pt x="45719" y="1697735"/>
                  </a:lnTo>
                  <a:lnTo>
                    <a:pt x="73636" y="1689146"/>
                  </a:lnTo>
                  <a:lnTo>
                    <a:pt x="48351" y="1682170"/>
                  </a:lnTo>
                  <a:close/>
                </a:path>
                <a:path w="1963420" h="1725295">
                  <a:moveTo>
                    <a:pt x="1719833" y="24383"/>
                  </a:moveTo>
                  <a:lnTo>
                    <a:pt x="1633727" y="24383"/>
                  </a:lnTo>
                  <a:lnTo>
                    <a:pt x="1658111" y="30479"/>
                  </a:lnTo>
                  <a:lnTo>
                    <a:pt x="1688591" y="39623"/>
                  </a:lnTo>
                  <a:lnTo>
                    <a:pt x="1749552" y="67055"/>
                  </a:lnTo>
                  <a:lnTo>
                    <a:pt x="1834895" y="128015"/>
                  </a:lnTo>
                  <a:lnTo>
                    <a:pt x="1868423" y="170687"/>
                  </a:lnTo>
                  <a:lnTo>
                    <a:pt x="1877567" y="182879"/>
                  </a:lnTo>
                  <a:lnTo>
                    <a:pt x="1908047" y="249935"/>
                  </a:lnTo>
                  <a:lnTo>
                    <a:pt x="1920239" y="286511"/>
                  </a:lnTo>
                  <a:lnTo>
                    <a:pt x="1929383" y="326135"/>
                  </a:lnTo>
                  <a:lnTo>
                    <a:pt x="1935479" y="368807"/>
                  </a:lnTo>
                  <a:lnTo>
                    <a:pt x="1935479" y="438911"/>
                  </a:lnTo>
                  <a:lnTo>
                    <a:pt x="1932431" y="463295"/>
                  </a:lnTo>
                  <a:lnTo>
                    <a:pt x="1929383" y="490727"/>
                  </a:lnTo>
                  <a:lnTo>
                    <a:pt x="1926335" y="521207"/>
                  </a:lnTo>
                  <a:lnTo>
                    <a:pt x="1923288" y="548639"/>
                  </a:lnTo>
                  <a:lnTo>
                    <a:pt x="1914143" y="612647"/>
                  </a:lnTo>
                  <a:lnTo>
                    <a:pt x="1905000" y="630935"/>
                  </a:lnTo>
                  <a:lnTo>
                    <a:pt x="1898903" y="649223"/>
                  </a:lnTo>
                  <a:lnTo>
                    <a:pt x="1880615" y="682751"/>
                  </a:lnTo>
                  <a:lnTo>
                    <a:pt x="1856231" y="713231"/>
                  </a:lnTo>
                  <a:lnTo>
                    <a:pt x="1801367" y="765047"/>
                  </a:lnTo>
                  <a:lnTo>
                    <a:pt x="1767839" y="786383"/>
                  </a:lnTo>
                  <a:lnTo>
                    <a:pt x="1731264" y="810767"/>
                  </a:lnTo>
                  <a:lnTo>
                    <a:pt x="1691639" y="829055"/>
                  </a:lnTo>
                  <a:lnTo>
                    <a:pt x="1612391" y="871727"/>
                  </a:lnTo>
                  <a:lnTo>
                    <a:pt x="1527047" y="914399"/>
                  </a:lnTo>
                  <a:lnTo>
                    <a:pt x="1481327" y="935735"/>
                  </a:lnTo>
                  <a:lnTo>
                    <a:pt x="1438655" y="963167"/>
                  </a:lnTo>
                  <a:lnTo>
                    <a:pt x="1395983" y="987551"/>
                  </a:lnTo>
                  <a:lnTo>
                    <a:pt x="1347215" y="1011935"/>
                  </a:lnTo>
                  <a:lnTo>
                    <a:pt x="1298447" y="1033271"/>
                  </a:lnTo>
                  <a:lnTo>
                    <a:pt x="1243583" y="1054607"/>
                  </a:lnTo>
                  <a:lnTo>
                    <a:pt x="1185671" y="1072895"/>
                  </a:lnTo>
                  <a:lnTo>
                    <a:pt x="1127759" y="1094231"/>
                  </a:lnTo>
                  <a:lnTo>
                    <a:pt x="1008887" y="1133855"/>
                  </a:lnTo>
                  <a:lnTo>
                    <a:pt x="950975" y="1155191"/>
                  </a:lnTo>
                  <a:lnTo>
                    <a:pt x="890015" y="1176527"/>
                  </a:lnTo>
                  <a:lnTo>
                    <a:pt x="780287" y="1225295"/>
                  </a:lnTo>
                  <a:lnTo>
                    <a:pt x="728471" y="1252727"/>
                  </a:lnTo>
                  <a:lnTo>
                    <a:pt x="655319" y="1298447"/>
                  </a:lnTo>
                  <a:lnTo>
                    <a:pt x="612647" y="1331975"/>
                  </a:lnTo>
                  <a:lnTo>
                    <a:pt x="594359" y="1350263"/>
                  </a:lnTo>
                  <a:lnTo>
                    <a:pt x="563879" y="1374647"/>
                  </a:lnTo>
                  <a:lnTo>
                    <a:pt x="536447" y="1399031"/>
                  </a:lnTo>
                  <a:lnTo>
                    <a:pt x="512063" y="1423415"/>
                  </a:lnTo>
                  <a:lnTo>
                    <a:pt x="490727" y="1441703"/>
                  </a:lnTo>
                  <a:lnTo>
                    <a:pt x="472439" y="1463039"/>
                  </a:lnTo>
                  <a:lnTo>
                    <a:pt x="451103" y="1481327"/>
                  </a:lnTo>
                  <a:lnTo>
                    <a:pt x="429767" y="1502663"/>
                  </a:lnTo>
                  <a:lnTo>
                    <a:pt x="393191" y="1530095"/>
                  </a:lnTo>
                  <a:lnTo>
                    <a:pt x="347471" y="1557527"/>
                  </a:lnTo>
                  <a:lnTo>
                    <a:pt x="329183" y="1566671"/>
                  </a:lnTo>
                  <a:lnTo>
                    <a:pt x="265175" y="1594103"/>
                  </a:lnTo>
                  <a:lnTo>
                    <a:pt x="237743" y="1606295"/>
                  </a:lnTo>
                  <a:lnTo>
                    <a:pt x="210311" y="1615439"/>
                  </a:lnTo>
                  <a:lnTo>
                    <a:pt x="182879" y="1627631"/>
                  </a:lnTo>
                  <a:lnTo>
                    <a:pt x="149351" y="1636776"/>
                  </a:lnTo>
                  <a:lnTo>
                    <a:pt x="115823" y="1648967"/>
                  </a:lnTo>
                  <a:lnTo>
                    <a:pt x="79247" y="1661159"/>
                  </a:lnTo>
                  <a:lnTo>
                    <a:pt x="63850" y="1665897"/>
                  </a:lnTo>
                  <a:lnTo>
                    <a:pt x="48351" y="1682170"/>
                  </a:lnTo>
                  <a:lnTo>
                    <a:pt x="73636" y="1689146"/>
                  </a:lnTo>
                  <a:lnTo>
                    <a:pt x="124967" y="1673352"/>
                  </a:lnTo>
                  <a:lnTo>
                    <a:pt x="158495" y="1661159"/>
                  </a:lnTo>
                  <a:lnTo>
                    <a:pt x="192023" y="1652015"/>
                  </a:lnTo>
                  <a:lnTo>
                    <a:pt x="219455" y="1639823"/>
                  </a:lnTo>
                  <a:lnTo>
                    <a:pt x="249935" y="1630679"/>
                  </a:lnTo>
                  <a:lnTo>
                    <a:pt x="274319" y="1618487"/>
                  </a:lnTo>
                  <a:lnTo>
                    <a:pt x="298703" y="1609343"/>
                  </a:lnTo>
                  <a:lnTo>
                    <a:pt x="320039" y="1597151"/>
                  </a:lnTo>
                  <a:lnTo>
                    <a:pt x="341375" y="1588007"/>
                  </a:lnTo>
                  <a:lnTo>
                    <a:pt x="359663" y="1578863"/>
                  </a:lnTo>
                  <a:lnTo>
                    <a:pt x="374903" y="1569719"/>
                  </a:lnTo>
                  <a:lnTo>
                    <a:pt x="393191" y="1560575"/>
                  </a:lnTo>
                  <a:lnTo>
                    <a:pt x="408431" y="1551431"/>
                  </a:lnTo>
                  <a:lnTo>
                    <a:pt x="420623" y="1539239"/>
                  </a:lnTo>
                  <a:lnTo>
                    <a:pt x="469391" y="1502663"/>
                  </a:lnTo>
                  <a:lnTo>
                    <a:pt x="554735" y="1417319"/>
                  </a:lnTo>
                  <a:lnTo>
                    <a:pt x="579119" y="1395983"/>
                  </a:lnTo>
                  <a:lnTo>
                    <a:pt x="594359" y="1383791"/>
                  </a:lnTo>
                  <a:lnTo>
                    <a:pt x="612647" y="1368551"/>
                  </a:lnTo>
                  <a:lnTo>
                    <a:pt x="649223" y="1335023"/>
                  </a:lnTo>
                  <a:lnTo>
                    <a:pt x="691895" y="1304543"/>
                  </a:lnTo>
                  <a:lnTo>
                    <a:pt x="740663" y="1274063"/>
                  </a:lnTo>
                  <a:lnTo>
                    <a:pt x="789431" y="1249679"/>
                  </a:lnTo>
                  <a:lnTo>
                    <a:pt x="899159" y="1200911"/>
                  </a:lnTo>
                  <a:lnTo>
                    <a:pt x="960119" y="1179575"/>
                  </a:lnTo>
                  <a:lnTo>
                    <a:pt x="1018031" y="1158239"/>
                  </a:lnTo>
                  <a:lnTo>
                    <a:pt x="1136903" y="1118615"/>
                  </a:lnTo>
                  <a:lnTo>
                    <a:pt x="1194815" y="1097279"/>
                  </a:lnTo>
                  <a:lnTo>
                    <a:pt x="1252727" y="1078991"/>
                  </a:lnTo>
                  <a:lnTo>
                    <a:pt x="1307591" y="1057655"/>
                  </a:lnTo>
                  <a:lnTo>
                    <a:pt x="1359407" y="1033271"/>
                  </a:lnTo>
                  <a:lnTo>
                    <a:pt x="1432559" y="996695"/>
                  </a:lnTo>
                  <a:lnTo>
                    <a:pt x="1493519" y="960119"/>
                  </a:lnTo>
                  <a:lnTo>
                    <a:pt x="1536191" y="935735"/>
                  </a:lnTo>
                  <a:lnTo>
                    <a:pt x="1621535" y="893063"/>
                  </a:lnTo>
                  <a:lnTo>
                    <a:pt x="1664208" y="874775"/>
                  </a:lnTo>
                  <a:lnTo>
                    <a:pt x="1743455" y="832103"/>
                  </a:lnTo>
                  <a:lnTo>
                    <a:pt x="1783079" y="807719"/>
                  </a:lnTo>
                  <a:lnTo>
                    <a:pt x="1850135" y="758951"/>
                  </a:lnTo>
                  <a:lnTo>
                    <a:pt x="1877567" y="728471"/>
                  </a:lnTo>
                  <a:lnTo>
                    <a:pt x="1901952" y="694943"/>
                  </a:lnTo>
                  <a:lnTo>
                    <a:pt x="1932431" y="640079"/>
                  </a:lnTo>
                  <a:lnTo>
                    <a:pt x="1944623" y="597407"/>
                  </a:lnTo>
                  <a:lnTo>
                    <a:pt x="1950720" y="548639"/>
                  </a:lnTo>
                  <a:lnTo>
                    <a:pt x="1950720" y="524255"/>
                  </a:lnTo>
                  <a:lnTo>
                    <a:pt x="1956815" y="496823"/>
                  </a:lnTo>
                  <a:lnTo>
                    <a:pt x="1959864" y="466343"/>
                  </a:lnTo>
                  <a:lnTo>
                    <a:pt x="1962911" y="438911"/>
                  </a:lnTo>
                  <a:lnTo>
                    <a:pt x="1962911" y="387095"/>
                  </a:lnTo>
                  <a:lnTo>
                    <a:pt x="1953767" y="320039"/>
                  </a:lnTo>
                  <a:lnTo>
                    <a:pt x="1944623" y="277367"/>
                  </a:lnTo>
                  <a:lnTo>
                    <a:pt x="1932431" y="240791"/>
                  </a:lnTo>
                  <a:lnTo>
                    <a:pt x="1917191" y="204215"/>
                  </a:lnTo>
                  <a:lnTo>
                    <a:pt x="1898903" y="170687"/>
                  </a:lnTo>
                  <a:lnTo>
                    <a:pt x="1877567" y="137159"/>
                  </a:lnTo>
                  <a:lnTo>
                    <a:pt x="1792223" y="60959"/>
                  </a:lnTo>
                  <a:lnTo>
                    <a:pt x="1728215" y="27431"/>
                  </a:lnTo>
                  <a:lnTo>
                    <a:pt x="1719833" y="24383"/>
                  </a:lnTo>
                  <a:close/>
                </a:path>
                <a:path w="1963420" h="1725295">
                  <a:moveTo>
                    <a:pt x="53847" y="1676399"/>
                  </a:moveTo>
                  <a:lnTo>
                    <a:pt x="27431" y="1676399"/>
                  </a:lnTo>
                  <a:lnTo>
                    <a:pt x="48351" y="1682170"/>
                  </a:lnTo>
                  <a:lnTo>
                    <a:pt x="53847" y="1676399"/>
                  </a:lnTo>
                  <a:close/>
                </a:path>
                <a:path w="1963420" h="1725295">
                  <a:moveTo>
                    <a:pt x="1648967" y="0"/>
                  </a:moveTo>
                  <a:lnTo>
                    <a:pt x="1603247" y="0"/>
                  </a:lnTo>
                  <a:lnTo>
                    <a:pt x="1572767" y="3047"/>
                  </a:lnTo>
                  <a:lnTo>
                    <a:pt x="1542287" y="9143"/>
                  </a:lnTo>
                  <a:lnTo>
                    <a:pt x="1514855" y="18287"/>
                  </a:lnTo>
                  <a:lnTo>
                    <a:pt x="1484375" y="27431"/>
                  </a:lnTo>
                  <a:lnTo>
                    <a:pt x="1423415" y="48767"/>
                  </a:lnTo>
                  <a:lnTo>
                    <a:pt x="1432559" y="73151"/>
                  </a:lnTo>
                  <a:lnTo>
                    <a:pt x="1493519" y="51815"/>
                  </a:lnTo>
                  <a:lnTo>
                    <a:pt x="1520952" y="42671"/>
                  </a:lnTo>
                  <a:lnTo>
                    <a:pt x="1551431" y="33527"/>
                  </a:lnTo>
                  <a:lnTo>
                    <a:pt x="1578863" y="27431"/>
                  </a:lnTo>
                  <a:lnTo>
                    <a:pt x="1606295" y="24383"/>
                  </a:lnTo>
                  <a:lnTo>
                    <a:pt x="1719833" y="24383"/>
                  </a:lnTo>
                  <a:lnTo>
                    <a:pt x="1694688" y="15239"/>
                  </a:lnTo>
                  <a:lnTo>
                    <a:pt x="1664208" y="3047"/>
                  </a:lnTo>
                  <a:lnTo>
                    <a:pt x="1648967" y="0"/>
                  </a:lnTo>
                  <a:close/>
                </a:path>
              </a:pathLst>
            </a:custGeom>
            <a:solidFill>
              <a:srgbClr val="4476B9"/>
            </a:solidFill>
          </p:spPr>
          <p:txBody>
            <a:bodyPr wrap="square" lIns="0" tIns="0" rIns="0" bIns="0" rtlCol="0"/>
            <a:lstStyle/>
            <a:p>
              <a:endParaRPr/>
            </a:p>
          </p:txBody>
        </p:sp>
        <p:pic>
          <p:nvPicPr>
            <p:cNvPr id="119" name="object 64">
              <a:extLst>
                <a:ext uri="{FF2B5EF4-FFF2-40B4-BE49-F238E27FC236}">
                  <a16:creationId xmlns:a16="http://schemas.microsoft.com/office/drawing/2014/main" id="{B099AD9B-2B53-4712-8FBC-EFE3CB6D8B46}"/>
                </a:ext>
              </a:extLst>
            </p:cNvPr>
            <p:cNvPicPr/>
            <p:nvPr/>
          </p:nvPicPr>
          <p:blipFill>
            <a:blip r:embed="rId11" cstate="print"/>
            <a:stretch>
              <a:fillRect/>
            </a:stretch>
          </p:blipFill>
          <p:spPr>
            <a:xfrm>
              <a:off x="1655063" y="4410024"/>
              <a:ext cx="124967" cy="118871"/>
            </a:xfrm>
            <a:prstGeom prst="rect">
              <a:avLst/>
            </a:prstGeom>
          </p:spPr>
        </p:pic>
        <p:pic>
          <p:nvPicPr>
            <p:cNvPr id="120" name="object 65">
              <a:extLst>
                <a:ext uri="{FF2B5EF4-FFF2-40B4-BE49-F238E27FC236}">
                  <a16:creationId xmlns:a16="http://schemas.microsoft.com/office/drawing/2014/main" id="{5DC34C2E-BBE4-4A6D-995C-F35151687EC2}"/>
                </a:ext>
              </a:extLst>
            </p:cNvPr>
            <p:cNvPicPr/>
            <p:nvPr/>
          </p:nvPicPr>
          <p:blipFill>
            <a:blip r:embed="rId12" cstate="print"/>
            <a:stretch>
              <a:fillRect/>
            </a:stretch>
          </p:blipFill>
          <p:spPr>
            <a:xfrm>
              <a:off x="3176015" y="4501464"/>
              <a:ext cx="118872" cy="121919"/>
            </a:xfrm>
            <a:prstGeom prst="rect">
              <a:avLst/>
            </a:prstGeom>
          </p:spPr>
        </p:pic>
        <p:pic>
          <p:nvPicPr>
            <p:cNvPr id="121" name="object 66">
              <a:extLst>
                <a:ext uri="{FF2B5EF4-FFF2-40B4-BE49-F238E27FC236}">
                  <a16:creationId xmlns:a16="http://schemas.microsoft.com/office/drawing/2014/main" id="{22A3D8BD-9E4D-4693-BA35-4465DFB139A1}"/>
                </a:ext>
              </a:extLst>
            </p:cNvPr>
            <p:cNvPicPr/>
            <p:nvPr/>
          </p:nvPicPr>
          <p:blipFill>
            <a:blip r:embed="rId13" cstate="print"/>
            <a:stretch>
              <a:fillRect/>
            </a:stretch>
          </p:blipFill>
          <p:spPr>
            <a:xfrm>
              <a:off x="5614415" y="3660203"/>
              <a:ext cx="128015" cy="112775"/>
            </a:xfrm>
            <a:prstGeom prst="rect">
              <a:avLst/>
            </a:prstGeom>
          </p:spPr>
        </p:pic>
        <p:pic>
          <p:nvPicPr>
            <p:cNvPr id="122" name="object 67">
              <a:extLst>
                <a:ext uri="{FF2B5EF4-FFF2-40B4-BE49-F238E27FC236}">
                  <a16:creationId xmlns:a16="http://schemas.microsoft.com/office/drawing/2014/main" id="{ED7459B1-5A94-41BC-A281-64DA0B8DD4E9}"/>
                </a:ext>
              </a:extLst>
            </p:cNvPr>
            <p:cNvPicPr/>
            <p:nvPr/>
          </p:nvPicPr>
          <p:blipFill>
            <a:blip r:embed="rId14" cstate="print"/>
            <a:stretch>
              <a:fillRect/>
            </a:stretch>
          </p:blipFill>
          <p:spPr>
            <a:xfrm>
              <a:off x="3483863" y="4041216"/>
              <a:ext cx="865632" cy="554735"/>
            </a:xfrm>
            <a:prstGeom prst="rect">
              <a:avLst/>
            </a:prstGeom>
          </p:spPr>
        </p:pic>
        <p:sp>
          <p:nvSpPr>
            <p:cNvPr id="123" name="object 68">
              <a:extLst>
                <a:ext uri="{FF2B5EF4-FFF2-40B4-BE49-F238E27FC236}">
                  <a16:creationId xmlns:a16="http://schemas.microsoft.com/office/drawing/2014/main" id="{2E99AAFC-5457-4EB5-83F9-A5F2CBE3173A}"/>
                </a:ext>
              </a:extLst>
            </p:cNvPr>
            <p:cNvSpPr/>
            <p:nvPr/>
          </p:nvSpPr>
          <p:spPr>
            <a:xfrm>
              <a:off x="2849880" y="2770187"/>
              <a:ext cx="2880360" cy="445134"/>
            </a:xfrm>
            <a:custGeom>
              <a:avLst/>
              <a:gdLst/>
              <a:ahLst/>
              <a:cxnLst/>
              <a:rect l="l" t="t" r="r" b="b"/>
              <a:pathLst>
                <a:path w="2880360" h="445135">
                  <a:moveTo>
                    <a:pt x="838200" y="82296"/>
                  </a:moveTo>
                  <a:lnTo>
                    <a:pt x="762000" y="82296"/>
                  </a:lnTo>
                  <a:lnTo>
                    <a:pt x="737616" y="85344"/>
                  </a:lnTo>
                  <a:lnTo>
                    <a:pt x="688848" y="94488"/>
                  </a:lnTo>
                  <a:lnTo>
                    <a:pt x="637032" y="103632"/>
                  </a:lnTo>
                  <a:lnTo>
                    <a:pt x="588264" y="115824"/>
                  </a:lnTo>
                  <a:lnTo>
                    <a:pt x="539496" y="131064"/>
                  </a:lnTo>
                  <a:lnTo>
                    <a:pt x="493776" y="146304"/>
                  </a:lnTo>
                  <a:lnTo>
                    <a:pt x="445008" y="164592"/>
                  </a:lnTo>
                  <a:lnTo>
                    <a:pt x="399288" y="185928"/>
                  </a:lnTo>
                  <a:lnTo>
                    <a:pt x="350520" y="207264"/>
                  </a:lnTo>
                  <a:lnTo>
                    <a:pt x="259079" y="256032"/>
                  </a:lnTo>
                  <a:lnTo>
                    <a:pt x="82296" y="365760"/>
                  </a:lnTo>
                  <a:lnTo>
                    <a:pt x="0" y="423672"/>
                  </a:lnTo>
                  <a:lnTo>
                    <a:pt x="12192" y="445008"/>
                  </a:lnTo>
                  <a:lnTo>
                    <a:pt x="97536" y="387096"/>
                  </a:lnTo>
                  <a:lnTo>
                    <a:pt x="185928" y="332232"/>
                  </a:lnTo>
                  <a:lnTo>
                    <a:pt x="274320" y="280416"/>
                  </a:lnTo>
                  <a:lnTo>
                    <a:pt x="316992" y="256032"/>
                  </a:lnTo>
                  <a:lnTo>
                    <a:pt x="362712" y="231648"/>
                  </a:lnTo>
                  <a:lnTo>
                    <a:pt x="454152" y="188976"/>
                  </a:lnTo>
                  <a:lnTo>
                    <a:pt x="502920" y="170688"/>
                  </a:lnTo>
                  <a:lnTo>
                    <a:pt x="548640" y="155448"/>
                  </a:lnTo>
                  <a:lnTo>
                    <a:pt x="597408" y="140208"/>
                  </a:lnTo>
                  <a:lnTo>
                    <a:pt x="643128" y="128016"/>
                  </a:lnTo>
                  <a:lnTo>
                    <a:pt x="691896" y="118872"/>
                  </a:lnTo>
                  <a:lnTo>
                    <a:pt x="789432" y="106680"/>
                  </a:lnTo>
                  <a:lnTo>
                    <a:pt x="984504" y="106680"/>
                  </a:lnTo>
                  <a:lnTo>
                    <a:pt x="935736" y="94488"/>
                  </a:lnTo>
                  <a:lnTo>
                    <a:pt x="838200" y="82296"/>
                  </a:lnTo>
                  <a:close/>
                </a:path>
                <a:path w="2880360" h="445135">
                  <a:moveTo>
                    <a:pt x="984504" y="106680"/>
                  </a:moveTo>
                  <a:lnTo>
                    <a:pt x="789432" y="106680"/>
                  </a:lnTo>
                  <a:lnTo>
                    <a:pt x="883919" y="112776"/>
                  </a:lnTo>
                  <a:lnTo>
                    <a:pt x="932688" y="121920"/>
                  </a:lnTo>
                  <a:lnTo>
                    <a:pt x="978408" y="131064"/>
                  </a:lnTo>
                  <a:lnTo>
                    <a:pt x="1027176" y="143256"/>
                  </a:lnTo>
                  <a:lnTo>
                    <a:pt x="1075944" y="158496"/>
                  </a:lnTo>
                  <a:lnTo>
                    <a:pt x="1127760" y="173736"/>
                  </a:lnTo>
                  <a:lnTo>
                    <a:pt x="1176528" y="188976"/>
                  </a:lnTo>
                  <a:lnTo>
                    <a:pt x="1231392" y="204216"/>
                  </a:lnTo>
                  <a:lnTo>
                    <a:pt x="1341120" y="228600"/>
                  </a:lnTo>
                  <a:lnTo>
                    <a:pt x="1399032" y="240792"/>
                  </a:lnTo>
                  <a:lnTo>
                    <a:pt x="1459992" y="246888"/>
                  </a:lnTo>
                  <a:lnTo>
                    <a:pt x="1524000" y="249936"/>
                  </a:lnTo>
                  <a:lnTo>
                    <a:pt x="1591056" y="249936"/>
                  </a:lnTo>
                  <a:lnTo>
                    <a:pt x="1734312" y="243840"/>
                  </a:lnTo>
                  <a:lnTo>
                    <a:pt x="1886712" y="231648"/>
                  </a:lnTo>
                  <a:lnTo>
                    <a:pt x="1941576" y="225552"/>
                  </a:lnTo>
                  <a:lnTo>
                    <a:pt x="1527048" y="225552"/>
                  </a:lnTo>
                  <a:lnTo>
                    <a:pt x="1463040" y="222504"/>
                  </a:lnTo>
                  <a:lnTo>
                    <a:pt x="1347216" y="204216"/>
                  </a:lnTo>
                  <a:lnTo>
                    <a:pt x="1292352" y="192024"/>
                  </a:lnTo>
                  <a:lnTo>
                    <a:pt x="1237488" y="176784"/>
                  </a:lnTo>
                  <a:lnTo>
                    <a:pt x="1185672" y="161544"/>
                  </a:lnTo>
                  <a:lnTo>
                    <a:pt x="1133856" y="149352"/>
                  </a:lnTo>
                  <a:lnTo>
                    <a:pt x="1085088" y="134112"/>
                  </a:lnTo>
                  <a:lnTo>
                    <a:pt x="1033272" y="118872"/>
                  </a:lnTo>
                  <a:lnTo>
                    <a:pt x="984504" y="106680"/>
                  </a:lnTo>
                  <a:close/>
                </a:path>
                <a:path w="2880360" h="445135">
                  <a:moveTo>
                    <a:pt x="2801112" y="36576"/>
                  </a:moveTo>
                  <a:lnTo>
                    <a:pt x="2642616" y="79248"/>
                  </a:lnTo>
                  <a:lnTo>
                    <a:pt x="2474976" y="115824"/>
                  </a:lnTo>
                  <a:lnTo>
                    <a:pt x="2218944" y="161544"/>
                  </a:lnTo>
                  <a:lnTo>
                    <a:pt x="2048256" y="185928"/>
                  </a:lnTo>
                  <a:lnTo>
                    <a:pt x="1886712" y="204216"/>
                  </a:lnTo>
                  <a:lnTo>
                    <a:pt x="1658112" y="222504"/>
                  </a:lnTo>
                  <a:lnTo>
                    <a:pt x="1591056" y="225552"/>
                  </a:lnTo>
                  <a:lnTo>
                    <a:pt x="1941576" y="225552"/>
                  </a:lnTo>
                  <a:lnTo>
                    <a:pt x="1969008" y="222504"/>
                  </a:lnTo>
                  <a:lnTo>
                    <a:pt x="2051304" y="210312"/>
                  </a:lnTo>
                  <a:lnTo>
                    <a:pt x="2136648" y="201168"/>
                  </a:lnTo>
                  <a:lnTo>
                    <a:pt x="2221992" y="185928"/>
                  </a:lnTo>
                  <a:lnTo>
                    <a:pt x="2307336" y="173736"/>
                  </a:lnTo>
                  <a:lnTo>
                    <a:pt x="2392680" y="158496"/>
                  </a:lnTo>
                  <a:lnTo>
                    <a:pt x="2727960" y="85344"/>
                  </a:lnTo>
                  <a:lnTo>
                    <a:pt x="2807208" y="64008"/>
                  </a:lnTo>
                  <a:lnTo>
                    <a:pt x="2809627" y="63296"/>
                  </a:lnTo>
                  <a:lnTo>
                    <a:pt x="2828544" y="43434"/>
                  </a:lnTo>
                  <a:lnTo>
                    <a:pt x="2801112" y="36576"/>
                  </a:lnTo>
                  <a:close/>
                </a:path>
                <a:path w="2880360" h="445135">
                  <a:moveTo>
                    <a:pt x="2868168" y="24384"/>
                  </a:moveTo>
                  <a:lnTo>
                    <a:pt x="2849880" y="24384"/>
                  </a:lnTo>
                  <a:lnTo>
                    <a:pt x="2859024" y="48768"/>
                  </a:lnTo>
                  <a:lnTo>
                    <a:pt x="2809627" y="63296"/>
                  </a:lnTo>
                  <a:lnTo>
                    <a:pt x="2782824" y="91440"/>
                  </a:lnTo>
                  <a:lnTo>
                    <a:pt x="2776728" y="97536"/>
                  </a:lnTo>
                  <a:lnTo>
                    <a:pt x="2776728" y="106680"/>
                  </a:lnTo>
                  <a:lnTo>
                    <a:pt x="2782824" y="109728"/>
                  </a:lnTo>
                  <a:lnTo>
                    <a:pt x="2788920" y="115824"/>
                  </a:lnTo>
                  <a:lnTo>
                    <a:pt x="2798064" y="115824"/>
                  </a:lnTo>
                  <a:lnTo>
                    <a:pt x="2801112" y="109728"/>
                  </a:lnTo>
                  <a:lnTo>
                    <a:pt x="2880360" y="27432"/>
                  </a:lnTo>
                  <a:lnTo>
                    <a:pt x="2868168" y="24384"/>
                  </a:lnTo>
                  <a:close/>
                </a:path>
                <a:path w="2880360" h="445135">
                  <a:moveTo>
                    <a:pt x="2828544" y="43434"/>
                  </a:moveTo>
                  <a:lnTo>
                    <a:pt x="2809627" y="63296"/>
                  </a:lnTo>
                  <a:lnTo>
                    <a:pt x="2859024" y="48768"/>
                  </a:lnTo>
                  <a:lnTo>
                    <a:pt x="2849880" y="48768"/>
                  </a:lnTo>
                  <a:lnTo>
                    <a:pt x="2828544" y="43434"/>
                  </a:lnTo>
                  <a:close/>
                </a:path>
                <a:path w="2880360" h="445135">
                  <a:moveTo>
                    <a:pt x="2843784" y="27432"/>
                  </a:moveTo>
                  <a:lnTo>
                    <a:pt x="2828544" y="43434"/>
                  </a:lnTo>
                  <a:lnTo>
                    <a:pt x="2849880" y="48768"/>
                  </a:lnTo>
                  <a:lnTo>
                    <a:pt x="2843784" y="27432"/>
                  </a:lnTo>
                  <a:close/>
                </a:path>
                <a:path w="2880360" h="445135">
                  <a:moveTo>
                    <a:pt x="2851023" y="27432"/>
                  </a:moveTo>
                  <a:lnTo>
                    <a:pt x="2843784" y="27432"/>
                  </a:lnTo>
                  <a:lnTo>
                    <a:pt x="2849880" y="48768"/>
                  </a:lnTo>
                  <a:lnTo>
                    <a:pt x="2859024" y="48768"/>
                  </a:lnTo>
                  <a:lnTo>
                    <a:pt x="2851023" y="27432"/>
                  </a:lnTo>
                  <a:close/>
                </a:path>
                <a:path w="2880360" h="445135">
                  <a:moveTo>
                    <a:pt x="2849880" y="24384"/>
                  </a:moveTo>
                  <a:lnTo>
                    <a:pt x="2801112" y="36576"/>
                  </a:lnTo>
                  <a:lnTo>
                    <a:pt x="2828544" y="43434"/>
                  </a:lnTo>
                  <a:lnTo>
                    <a:pt x="2843784" y="27432"/>
                  </a:lnTo>
                  <a:lnTo>
                    <a:pt x="2851023" y="27432"/>
                  </a:lnTo>
                  <a:lnTo>
                    <a:pt x="2849880" y="24384"/>
                  </a:lnTo>
                  <a:close/>
                </a:path>
                <a:path w="2880360" h="445135">
                  <a:moveTo>
                    <a:pt x="2770632" y="0"/>
                  </a:moveTo>
                  <a:lnTo>
                    <a:pt x="2761488" y="0"/>
                  </a:lnTo>
                  <a:lnTo>
                    <a:pt x="2755392" y="3048"/>
                  </a:lnTo>
                  <a:lnTo>
                    <a:pt x="2755392" y="9144"/>
                  </a:lnTo>
                  <a:lnTo>
                    <a:pt x="2752344" y="18288"/>
                  </a:lnTo>
                  <a:lnTo>
                    <a:pt x="2755392" y="24384"/>
                  </a:lnTo>
                  <a:lnTo>
                    <a:pt x="2764536" y="27432"/>
                  </a:lnTo>
                  <a:lnTo>
                    <a:pt x="2801112" y="36576"/>
                  </a:lnTo>
                  <a:lnTo>
                    <a:pt x="2849880" y="24384"/>
                  </a:lnTo>
                  <a:lnTo>
                    <a:pt x="2868168" y="24384"/>
                  </a:lnTo>
                  <a:lnTo>
                    <a:pt x="2770632" y="0"/>
                  </a:lnTo>
                  <a:close/>
                </a:path>
              </a:pathLst>
            </a:custGeom>
            <a:solidFill>
              <a:srgbClr val="4476B9"/>
            </a:solidFill>
          </p:spPr>
          <p:txBody>
            <a:bodyPr wrap="square" lIns="0" tIns="0" rIns="0" bIns="0" rtlCol="0"/>
            <a:lstStyle/>
            <a:p>
              <a:endParaRPr/>
            </a:p>
          </p:txBody>
        </p:sp>
        <p:sp>
          <p:nvSpPr>
            <p:cNvPr id="124" name="object 69">
              <a:extLst>
                <a:ext uri="{FF2B5EF4-FFF2-40B4-BE49-F238E27FC236}">
                  <a16:creationId xmlns:a16="http://schemas.microsoft.com/office/drawing/2014/main" id="{0B0CCE25-70EC-468D-A7B3-EFE09433A366}"/>
                </a:ext>
              </a:extLst>
            </p:cNvPr>
            <p:cNvSpPr/>
            <p:nvPr/>
          </p:nvSpPr>
          <p:spPr>
            <a:xfrm>
              <a:off x="3636263" y="2898203"/>
              <a:ext cx="116205" cy="737870"/>
            </a:xfrm>
            <a:custGeom>
              <a:avLst/>
              <a:gdLst/>
              <a:ahLst/>
              <a:cxnLst/>
              <a:rect l="l" t="t" r="r" b="b"/>
              <a:pathLst>
                <a:path w="116204" h="737870">
                  <a:moveTo>
                    <a:pt x="67055" y="658367"/>
                  </a:moveTo>
                  <a:lnTo>
                    <a:pt x="48767" y="658367"/>
                  </a:lnTo>
                  <a:lnTo>
                    <a:pt x="48767" y="737615"/>
                  </a:lnTo>
                  <a:lnTo>
                    <a:pt x="67055" y="737615"/>
                  </a:lnTo>
                  <a:lnTo>
                    <a:pt x="67055" y="658367"/>
                  </a:lnTo>
                  <a:close/>
                </a:path>
                <a:path w="116204" h="737870">
                  <a:moveTo>
                    <a:pt x="67055" y="521207"/>
                  </a:moveTo>
                  <a:lnTo>
                    <a:pt x="48767" y="521207"/>
                  </a:lnTo>
                  <a:lnTo>
                    <a:pt x="48767" y="600455"/>
                  </a:lnTo>
                  <a:lnTo>
                    <a:pt x="67055" y="600455"/>
                  </a:lnTo>
                  <a:lnTo>
                    <a:pt x="67055" y="521207"/>
                  </a:lnTo>
                  <a:close/>
                </a:path>
                <a:path w="116204" h="737870">
                  <a:moveTo>
                    <a:pt x="67055" y="387095"/>
                  </a:moveTo>
                  <a:lnTo>
                    <a:pt x="48767" y="387095"/>
                  </a:lnTo>
                  <a:lnTo>
                    <a:pt x="48767" y="463295"/>
                  </a:lnTo>
                  <a:lnTo>
                    <a:pt x="67055" y="463295"/>
                  </a:lnTo>
                  <a:lnTo>
                    <a:pt x="67055" y="387095"/>
                  </a:lnTo>
                  <a:close/>
                </a:path>
                <a:path w="116204" h="737870">
                  <a:moveTo>
                    <a:pt x="67055" y="249935"/>
                  </a:moveTo>
                  <a:lnTo>
                    <a:pt x="48767" y="249935"/>
                  </a:lnTo>
                  <a:lnTo>
                    <a:pt x="48767" y="326135"/>
                  </a:lnTo>
                  <a:lnTo>
                    <a:pt x="67055" y="326135"/>
                  </a:lnTo>
                  <a:lnTo>
                    <a:pt x="67055" y="249935"/>
                  </a:lnTo>
                  <a:close/>
                </a:path>
                <a:path w="116204" h="737870">
                  <a:moveTo>
                    <a:pt x="67055" y="112775"/>
                  </a:moveTo>
                  <a:lnTo>
                    <a:pt x="48767" y="112775"/>
                  </a:lnTo>
                  <a:lnTo>
                    <a:pt x="48767" y="192023"/>
                  </a:lnTo>
                  <a:lnTo>
                    <a:pt x="67055" y="192023"/>
                  </a:lnTo>
                  <a:lnTo>
                    <a:pt x="67055" y="112775"/>
                  </a:lnTo>
                  <a:close/>
                </a:path>
                <a:path w="116204" h="737870">
                  <a:moveTo>
                    <a:pt x="57911" y="0"/>
                  </a:moveTo>
                  <a:lnTo>
                    <a:pt x="3047" y="91439"/>
                  </a:lnTo>
                  <a:lnTo>
                    <a:pt x="0" y="97535"/>
                  </a:lnTo>
                  <a:lnTo>
                    <a:pt x="3047" y="103631"/>
                  </a:lnTo>
                  <a:lnTo>
                    <a:pt x="6095" y="106679"/>
                  </a:lnTo>
                  <a:lnTo>
                    <a:pt x="18287" y="106679"/>
                  </a:lnTo>
                  <a:lnTo>
                    <a:pt x="21335" y="100583"/>
                  </a:lnTo>
                  <a:lnTo>
                    <a:pt x="48767" y="54863"/>
                  </a:lnTo>
                  <a:lnTo>
                    <a:pt x="48767" y="18287"/>
                  </a:lnTo>
                  <a:lnTo>
                    <a:pt x="68884" y="18287"/>
                  </a:lnTo>
                  <a:lnTo>
                    <a:pt x="57911" y="0"/>
                  </a:lnTo>
                  <a:close/>
                </a:path>
                <a:path w="116204" h="737870">
                  <a:moveTo>
                    <a:pt x="68884" y="18287"/>
                  </a:moveTo>
                  <a:lnTo>
                    <a:pt x="67055" y="18287"/>
                  </a:lnTo>
                  <a:lnTo>
                    <a:pt x="67055" y="54863"/>
                  </a:lnTo>
                  <a:lnTo>
                    <a:pt x="94487" y="100583"/>
                  </a:lnTo>
                  <a:lnTo>
                    <a:pt x="97535" y="106679"/>
                  </a:lnTo>
                  <a:lnTo>
                    <a:pt x="106679" y="106679"/>
                  </a:lnTo>
                  <a:lnTo>
                    <a:pt x="112775" y="103631"/>
                  </a:lnTo>
                  <a:lnTo>
                    <a:pt x="115823" y="97535"/>
                  </a:lnTo>
                  <a:lnTo>
                    <a:pt x="112775" y="91439"/>
                  </a:lnTo>
                  <a:lnTo>
                    <a:pt x="68884" y="18287"/>
                  </a:lnTo>
                  <a:close/>
                </a:path>
                <a:path w="116204" h="737870">
                  <a:moveTo>
                    <a:pt x="48767" y="24383"/>
                  </a:moveTo>
                  <a:lnTo>
                    <a:pt x="48767" y="54863"/>
                  </a:lnTo>
                  <a:lnTo>
                    <a:pt x="57911" y="39623"/>
                  </a:lnTo>
                  <a:lnTo>
                    <a:pt x="48767" y="24383"/>
                  </a:lnTo>
                  <a:close/>
                </a:path>
                <a:path w="116204" h="737870">
                  <a:moveTo>
                    <a:pt x="57911" y="39623"/>
                  </a:moveTo>
                  <a:lnTo>
                    <a:pt x="48767" y="54863"/>
                  </a:lnTo>
                  <a:lnTo>
                    <a:pt x="67055" y="54863"/>
                  </a:lnTo>
                  <a:lnTo>
                    <a:pt x="57911" y="39623"/>
                  </a:lnTo>
                  <a:close/>
                </a:path>
                <a:path w="116204" h="737870">
                  <a:moveTo>
                    <a:pt x="67055" y="24383"/>
                  </a:moveTo>
                  <a:lnTo>
                    <a:pt x="57911" y="39623"/>
                  </a:lnTo>
                  <a:lnTo>
                    <a:pt x="67055" y="54863"/>
                  </a:lnTo>
                  <a:lnTo>
                    <a:pt x="67055" y="24383"/>
                  </a:lnTo>
                  <a:close/>
                </a:path>
                <a:path w="116204" h="737870">
                  <a:moveTo>
                    <a:pt x="67055" y="18287"/>
                  </a:moveTo>
                  <a:lnTo>
                    <a:pt x="48767" y="18287"/>
                  </a:lnTo>
                  <a:lnTo>
                    <a:pt x="48767" y="24383"/>
                  </a:lnTo>
                  <a:lnTo>
                    <a:pt x="57911" y="39623"/>
                  </a:lnTo>
                  <a:lnTo>
                    <a:pt x="67055" y="24383"/>
                  </a:lnTo>
                  <a:lnTo>
                    <a:pt x="67055" y="18287"/>
                  </a:lnTo>
                  <a:close/>
                </a:path>
              </a:pathLst>
            </a:custGeom>
            <a:solidFill>
              <a:srgbClr val="000000"/>
            </a:solidFill>
          </p:spPr>
          <p:txBody>
            <a:bodyPr wrap="square" lIns="0" tIns="0" rIns="0" bIns="0" rtlCol="0"/>
            <a:lstStyle/>
            <a:p>
              <a:endParaRPr/>
            </a:p>
          </p:txBody>
        </p:sp>
        <p:sp>
          <p:nvSpPr>
            <p:cNvPr id="125" name="object 70">
              <a:extLst>
                <a:ext uri="{FF2B5EF4-FFF2-40B4-BE49-F238E27FC236}">
                  <a16:creationId xmlns:a16="http://schemas.microsoft.com/office/drawing/2014/main" id="{FD6BF615-3DBC-4AAA-95CA-6E36A4F7D032}"/>
                </a:ext>
              </a:extLst>
            </p:cNvPr>
            <p:cNvSpPr/>
            <p:nvPr/>
          </p:nvSpPr>
          <p:spPr>
            <a:xfrm>
              <a:off x="3584447" y="3635819"/>
              <a:ext cx="219710" cy="0"/>
            </a:xfrm>
            <a:custGeom>
              <a:avLst/>
              <a:gdLst/>
              <a:ahLst/>
              <a:cxnLst/>
              <a:rect l="l" t="t" r="r" b="b"/>
              <a:pathLst>
                <a:path w="219710">
                  <a:moveTo>
                    <a:pt x="0" y="0"/>
                  </a:moveTo>
                  <a:lnTo>
                    <a:pt x="219456" y="0"/>
                  </a:lnTo>
                </a:path>
              </a:pathLst>
            </a:custGeom>
            <a:ln w="27432">
              <a:solidFill>
                <a:srgbClr val="000000"/>
              </a:solidFill>
            </a:ln>
          </p:spPr>
          <p:txBody>
            <a:bodyPr wrap="square" lIns="0" tIns="0" rIns="0" bIns="0" rtlCol="0"/>
            <a:lstStyle/>
            <a:p>
              <a:endParaRPr/>
            </a:p>
          </p:txBody>
        </p:sp>
        <p:sp>
          <p:nvSpPr>
            <p:cNvPr id="126" name="object 71">
              <a:extLst>
                <a:ext uri="{FF2B5EF4-FFF2-40B4-BE49-F238E27FC236}">
                  <a16:creationId xmlns:a16="http://schemas.microsoft.com/office/drawing/2014/main" id="{24F5216E-CCB9-408F-A7F7-F123EF74FACA}"/>
                </a:ext>
              </a:extLst>
            </p:cNvPr>
            <p:cNvSpPr/>
            <p:nvPr/>
          </p:nvSpPr>
          <p:spPr>
            <a:xfrm>
              <a:off x="1438655" y="3702875"/>
              <a:ext cx="2212975" cy="783590"/>
            </a:xfrm>
            <a:custGeom>
              <a:avLst/>
              <a:gdLst/>
              <a:ahLst/>
              <a:cxnLst/>
              <a:rect l="l" t="t" r="r" b="b"/>
              <a:pathLst>
                <a:path w="2212975" h="783589">
                  <a:moveTo>
                    <a:pt x="2212848" y="0"/>
                  </a:moveTo>
                  <a:lnTo>
                    <a:pt x="0" y="0"/>
                  </a:lnTo>
                  <a:lnTo>
                    <a:pt x="0" y="591312"/>
                  </a:lnTo>
                  <a:lnTo>
                    <a:pt x="368808" y="591312"/>
                  </a:lnTo>
                  <a:lnTo>
                    <a:pt x="716280" y="783336"/>
                  </a:lnTo>
                  <a:lnTo>
                    <a:pt x="920496" y="591312"/>
                  </a:lnTo>
                  <a:lnTo>
                    <a:pt x="2212848" y="591312"/>
                  </a:lnTo>
                  <a:lnTo>
                    <a:pt x="2212848" y="0"/>
                  </a:lnTo>
                  <a:close/>
                </a:path>
              </a:pathLst>
            </a:custGeom>
            <a:solidFill>
              <a:srgbClr val="FFFFFF"/>
            </a:solidFill>
          </p:spPr>
          <p:txBody>
            <a:bodyPr wrap="square" lIns="0" tIns="0" rIns="0" bIns="0" rtlCol="0"/>
            <a:lstStyle/>
            <a:p>
              <a:endParaRPr/>
            </a:p>
          </p:txBody>
        </p:sp>
        <p:sp>
          <p:nvSpPr>
            <p:cNvPr id="127" name="object 72">
              <a:extLst>
                <a:ext uri="{FF2B5EF4-FFF2-40B4-BE49-F238E27FC236}">
                  <a16:creationId xmlns:a16="http://schemas.microsoft.com/office/drawing/2014/main" id="{BB1DCA38-4099-4A78-8CAF-ED3C319EE5E6}"/>
                </a:ext>
              </a:extLst>
            </p:cNvPr>
            <p:cNvSpPr/>
            <p:nvPr/>
          </p:nvSpPr>
          <p:spPr>
            <a:xfrm>
              <a:off x="1438655" y="3702875"/>
              <a:ext cx="2212975" cy="783590"/>
            </a:xfrm>
            <a:custGeom>
              <a:avLst/>
              <a:gdLst/>
              <a:ahLst/>
              <a:cxnLst/>
              <a:rect l="l" t="t" r="r" b="b"/>
              <a:pathLst>
                <a:path w="2212975" h="783589">
                  <a:moveTo>
                    <a:pt x="0" y="0"/>
                  </a:moveTo>
                  <a:lnTo>
                    <a:pt x="368808" y="0"/>
                  </a:lnTo>
                  <a:lnTo>
                    <a:pt x="920496" y="0"/>
                  </a:lnTo>
                  <a:lnTo>
                    <a:pt x="2212848" y="0"/>
                  </a:lnTo>
                  <a:lnTo>
                    <a:pt x="2212848" y="344424"/>
                  </a:lnTo>
                  <a:lnTo>
                    <a:pt x="2212848" y="493776"/>
                  </a:lnTo>
                  <a:lnTo>
                    <a:pt x="2212848" y="591312"/>
                  </a:lnTo>
                  <a:lnTo>
                    <a:pt x="920496" y="591312"/>
                  </a:lnTo>
                  <a:lnTo>
                    <a:pt x="716280" y="783336"/>
                  </a:lnTo>
                  <a:lnTo>
                    <a:pt x="368808" y="591312"/>
                  </a:lnTo>
                  <a:lnTo>
                    <a:pt x="0" y="591312"/>
                  </a:lnTo>
                  <a:lnTo>
                    <a:pt x="0" y="493776"/>
                  </a:lnTo>
                  <a:lnTo>
                    <a:pt x="0" y="344424"/>
                  </a:lnTo>
                  <a:lnTo>
                    <a:pt x="0" y="0"/>
                  </a:lnTo>
                  <a:close/>
                </a:path>
              </a:pathLst>
            </a:custGeom>
            <a:ln w="27431">
              <a:solidFill>
                <a:srgbClr val="37BDE1"/>
              </a:solidFill>
            </a:ln>
          </p:spPr>
          <p:txBody>
            <a:bodyPr wrap="square" lIns="0" tIns="0" rIns="0" bIns="0" rtlCol="0"/>
            <a:lstStyle/>
            <a:p>
              <a:endParaRPr/>
            </a:p>
          </p:txBody>
        </p:sp>
      </p:grpSp>
      <p:sp>
        <p:nvSpPr>
          <p:cNvPr id="128" name="object 73">
            <a:extLst>
              <a:ext uri="{FF2B5EF4-FFF2-40B4-BE49-F238E27FC236}">
                <a16:creationId xmlns:a16="http://schemas.microsoft.com/office/drawing/2014/main" id="{926FB757-B167-41D4-A373-0110F51D4972}"/>
              </a:ext>
            </a:extLst>
          </p:cNvPr>
          <p:cNvSpPr txBox="1"/>
          <p:nvPr/>
        </p:nvSpPr>
        <p:spPr>
          <a:xfrm>
            <a:off x="6849625" y="2944512"/>
            <a:ext cx="1973580" cy="461645"/>
          </a:xfrm>
          <a:prstGeom prst="rect">
            <a:avLst/>
          </a:prstGeom>
        </p:spPr>
        <p:txBody>
          <a:bodyPr vert="horz" wrap="square" lIns="0" tIns="11430" rIns="0" bIns="0" rtlCol="0">
            <a:spAutoFit/>
          </a:bodyPr>
          <a:lstStyle/>
          <a:p>
            <a:pPr marL="12700">
              <a:lnSpc>
                <a:spcPts val="1720"/>
              </a:lnSpc>
              <a:spcBef>
                <a:spcPts val="90"/>
              </a:spcBef>
            </a:pPr>
            <a:r>
              <a:rPr sz="1450" spc="-35" dirty="0">
                <a:latin typeface="Meiryo UI"/>
                <a:cs typeface="Meiryo UI"/>
              </a:rPr>
              <a:t>ジェットエンジンで加速</a:t>
            </a:r>
            <a:endParaRPr sz="1450">
              <a:latin typeface="Meiryo UI"/>
              <a:cs typeface="Meiryo UI"/>
            </a:endParaRPr>
          </a:p>
          <a:p>
            <a:pPr marL="12700">
              <a:lnSpc>
                <a:spcPts val="1720"/>
              </a:lnSpc>
            </a:pPr>
            <a:r>
              <a:rPr sz="1450" spc="-35" dirty="0">
                <a:latin typeface="Meiryo UI"/>
                <a:cs typeface="Meiryo UI"/>
              </a:rPr>
              <a:t>→ 離陸 → 上昇 → 巡⾏</a:t>
            </a:r>
            <a:endParaRPr sz="1450">
              <a:latin typeface="Meiryo UI"/>
              <a:cs typeface="Meiryo UI"/>
            </a:endParaRPr>
          </a:p>
        </p:txBody>
      </p:sp>
      <p:grpSp>
        <p:nvGrpSpPr>
          <p:cNvPr id="129" name="object 74">
            <a:extLst>
              <a:ext uri="{FF2B5EF4-FFF2-40B4-BE49-F238E27FC236}">
                <a16:creationId xmlns:a16="http://schemas.microsoft.com/office/drawing/2014/main" id="{75C7FE5F-C390-4857-B8C4-5F1CF99D1AA5}"/>
              </a:ext>
            </a:extLst>
          </p:cNvPr>
          <p:cNvGrpSpPr/>
          <p:nvPr/>
        </p:nvGrpSpPr>
        <p:grpSpPr>
          <a:xfrm>
            <a:off x="5720594" y="1861202"/>
            <a:ext cx="1945639" cy="711200"/>
            <a:chOff x="391413" y="2658681"/>
            <a:chExt cx="1945639" cy="711200"/>
          </a:xfrm>
        </p:grpSpPr>
        <p:sp>
          <p:nvSpPr>
            <p:cNvPr id="130" name="object 75">
              <a:extLst>
                <a:ext uri="{FF2B5EF4-FFF2-40B4-BE49-F238E27FC236}">
                  <a16:creationId xmlns:a16="http://schemas.microsoft.com/office/drawing/2014/main" id="{67830B52-D3AD-4FA1-8C14-BCF1C86BB805}"/>
                </a:ext>
              </a:extLst>
            </p:cNvPr>
            <p:cNvSpPr/>
            <p:nvPr/>
          </p:nvSpPr>
          <p:spPr>
            <a:xfrm>
              <a:off x="405383" y="2672651"/>
              <a:ext cx="1917700" cy="683260"/>
            </a:xfrm>
            <a:custGeom>
              <a:avLst/>
              <a:gdLst/>
              <a:ahLst/>
              <a:cxnLst/>
              <a:rect l="l" t="t" r="r" b="b"/>
              <a:pathLst>
                <a:path w="1917700" h="683260">
                  <a:moveTo>
                    <a:pt x="1917192" y="0"/>
                  </a:moveTo>
                  <a:lnTo>
                    <a:pt x="0" y="0"/>
                  </a:lnTo>
                  <a:lnTo>
                    <a:pt x="0" y="441959"/>
                  </a:lnTo>
                  <a:lnTo>
                    <a:pt x="1118616" y="441959"/>
                  </a:lnTo>
                  <a:lnTo>
                    <a:pt x="1871472" y="682752"/>
                  </a:lnTo>
                  <a:lnTo>
                    <a:pt x="1597152" y="441959"/>
                  </a:lnTo>
                  <a:lnTo>
                    <a:pt x="1917192" y="441959"/>
                  </a:lnTo>
                  <a:lnTo>
                    <a:pt x="1917192" y="0"/>
                  </a:lnTo>
                  <a:close/>
                </a:path>
              </a:pathLst>
            </a:custGeom>
            <a:solidFill>
              <a:srgbClr val="FFFFFF"/>
            </a:solidFill>
          </p:spPr>
          <p:txBody>
            <a:bodyPr wrap="square" lIns="0" tIns="0" rIns="0" bIns="0" rtlCol="0"/>
            <a:lstStyle/>
            <a:p>
              <a:endParaRPr/>
            </a:p>
          </p:txBody>
        </p:sp>
        <p:sp>
          <p:nvSpPr>
            <p:cNvPr id="131" name="object 76">
              <a:extLst>
                <a:ext uri="{FF2B5EF4-FFF2-40B4-BE49-F238E27FC236}">
                  <a16:creationId xmlns:a16="http://schemas.microsoft.com/office/drawing/2014/main" id="{BC976C07-A33B-4F43-B9FC-4BCF655589CE}"/>
                </a:ext>
              </a:extLst>
            </p:cNvPr>
            <p:cNvSpPr/>
            <p:nvPr/>
          </p:nvSpPr>
          <p:spPr>
            <a:xfrm>
              <a:off x="405383" y="2672651"/>
              <a:ext cx="1917700" cy="683260"/>
            </a:xfrm>
            <a:custGeom>
              <a:avLst/>
              <a:gdLst/>
              <a:ahLst/>
              <a:cxnLst/>
              <a:rect l="l" t="t" r="r" b="b"/>
              <a:pathLst>
                <a:path w="1917700" h="683260">
                  <a:moveTo>
                    <a:pt x="0" y="0"/>
                  </a:moveTo>
                  <a:lnTo>
                    <a:pt x="1118616" y="0"/>
                  </a:lnTo>
                  <a:lnTo>
                    <a:pt x="1597152" y="0"/>
                  </a:lnTo>
                  <a:lnTo>
                    <a:pt x="1917192" y="0"/>
                  </a:lnTo>
                  <a:lnTo>
                    <a:pt x="1917192" y="256032"/>
                  </a:lnTo>
                  <a:lnTo>
                    <a:pt x="1917192" y="368808"/>
                  </a:lnTo>
                  <a:lnTo>
                    <a:pt x="1917192" y="441959"/>
                  </a:lnTo>
                  <a:lnTo>
                    <a:pt x="1597152" y="441959"/>
                  </a:lnTo>
                  <a:lnTo>
                    <a:pt x="1871472" y="682752"/>
                  </a:lnTo>
                  <a:lnTo>
                    <a:pt x="1118616" y="441959"/>
                  </a:lnTo>
                  <a:lnTo>
                    <a:pt x="0" y="441959"/>
                  </a:lnTo>
                  <a:lnTo>
                    <a:pt x="0" y="368808"/>
                  </a:lnTo>
                  <a:lnTo>
                    <a:pt x="0" y="256032"/>
                  </a:lnTo>
                  <a:lnTo>
                    <a:pt x="0" y="0"/>
                  </a:lnTo>
                  <a:close/>
                </a:path>
              </a:pathLst>
            </a:custGeom>
            <a:ln w="27432">
              <a:solidFill>
                <a:srgbClr val="FA8164"/>
              </a:solidFill>
            </a:ln>
          </p:spPr>
          <p:txBody>
            <a:bodyPr wrap="square" lIns="0" tIns="0" rIns="0" bIns="0" rtlCol="0"/>
            <a:lstStyle/>
            <a:p>
              <a:endParaRPr/>
            </a:p>
          </p:txBody>
        </p:sp>
      </p:grpSp>
      <p:sp>
        <p:nvSpPr>
          <p:cNvPr id="132" name="object 77">
            <a:extLst>
              <a:ext uri="{FF2B5EF4-FFF2-40B4-BE49-F238E27FC236}">
                <a16:creationId xmlns:a16="http://schemas.microsoft.com/office/drawing/2014/main" id="{6C6A2B53-1373-420E-91B2-BDF998DD5C3F}"/>
              </a:ext>
            </a:extLst>
          </p:cNvPr>
          <p:cNvSpPr txBox="1"/>
          <p:nvPr/>
        </p:nvSpPr>
        <p:spPr>
          <a:xfrm>
            <a:off x="5816353" y="1914542"/>
            <a:ext cx="1729105" cy="274320"/>
          </a:xfrm>
          <a:prstGeom prst="rect">
            <a:avLst/>
          </a:prstGeom>
        </p:spPr>
        <p:txBody>
          <a:bodyPr vert="horz" wrap="square" lIns="0" tIns="16510" rIns="0" bIns="0" rtlCol="0">
            <a:spAutoFit/>
          </a:bodyPr>
          <a:lstStyle/>
          <a:p>
            <a:pPr marL="12700">
              <a:lnSpc>
                <a:spcPct val="100000"/>
              </a:lnSpc>
              <a:spcBef>
                <a:spcPts val="130"/>
              </a:spcBef>
            </a:pPr>
            <a:r>
              <a:rPr sz="1600" b="1" spc="-5" dirty="0">
                <a:latin typeface="Meiryo UI"/>
                <a:cs typeface="Meiryo UI"/>
              </a:rPr>
              <a:t>ロケットエンジン点火</a:t>
            </a:r>
            <a:endParaRPr sz="1600">
              <a:latin typeface="Meiryo UI"/>
              <a:cs typeface="Meiryo UI"/>
            </a:endParaRPr>
          </a:p>
        </p:txBody>
      </p:sp>
      <p:grpSp>
        <p:nvGrpSpPr>
          <p:cNvPr id="133" name="object 78">
            <a:extLst>
              <a:ext uri="{FF2B5EF4-FFF2-40B4-BE49-F238E27FC236}">
                <a16:creationId xmlns:a16="http://schemas.microsoft.com/office/drawing/2014/main" id="{11C05D0A-22A3-4ADA-B264-1CBB16113902}"/>
              </a:ext>
            </a:extLst>
          </p:cNvPr>
          <p:cNvGrpSpPr/>
          <p:nvPr/>
        </p:nvGrpSpPr>
        <p:grpSpPr>
          <a:xfrm>
            <a:off x="9399531" y="2263538"/>
            <a:ext cx="1978660" cy="619760"/>
            <a:chOff x="4070350" y="3061017"/>
            <a:chExt cx="1978660" cy="619760"/>
          </a:xfrm>
        </p:grpSpPr>
        <p:sp>
          <p:nvSpPr>
            <p:cNvPr id="134" name="object 79">
              <a:extLst>
                <a:ext uri="{FF2B5EF4-FFF2-40B4-BE49-F238E27FC236}">
                  <a16:creationId xmlns:a16="http://schemas.microsoft.com/office/drawing/2014/main" id="{84EE63E1-81B1-4C0D-A6CA-47D7861D2B0F}"/>
                </a:ext>
              </a:extLst>
            </p:cNvPr>
            <p:cNvSpPr/>
            <p:nvPr/>
          </p:nvSpPr>
          <p:spPr>
            <a:xfrm>
              <a:off x="4084320" y="3074987"/>
              <a:ext cx="1946910" cy="591820"/>
            </a:xfrm>
            <a:custGeom>
              <a:avLst/>
              <a:gdLst/>
              <a:ahLst/>
              <a:cxnLst/>
              <a:rect l="l" t="t" r="r" b="b"/>
              <a:pathLst>
                <a:path w="1946910" h="591820">
                  <a:moveTo>
                    <a:pt x="1946871" y="490220"/>
                  </a:moveTo>
                  <a:lnTo>
                    <a:pt x="1772551" y="490220"/>
                  </a:lnTo>
                  <a:lnTo>
                    <a:pt x="1772551" y="344170"/>
                  </a:lnTo>
                  <a:lnTo>
                    <a:pt x="1603248" y="344170"/>
                  </a:lnTo>
                  <a:lnTo>
                    <a:pt x="1603248" y="0"/>
                  </a:lnTo>
                  <a:lnTo>
                    <a:pt x="0" y="0"/>
                  </a:lnTo>
                  <a:lnTo>
                    <a:pt x="0" y="344170"/>
                  </a:lnTo>
                  <a:lnTo>
                    <a:pt x="0" y="490220"/>
                  </a:lnTo>
                  <a:lnTo>
                    <a:pt x="0" y="494030"/>
                  </a:lnTo>
                  <a:lnTo>
                    <a:pt x="0" y="591820"/>
                  </a:lnTo>
                  <a:lnTo>
                    <a:pt x="1603248" y="591820"/>
                  </a:lnTo>
                  <a:lnTo>
                    <a:pt x="1603248" y="494030"/>
                  </a:lnTo>
                  <a:lnTo>
                    <a:pt x="1603248" y="490220"/>
                  </a:lnTo>
                  <a:lnTo>
                    <a:pt x="1762493" y="490220"/>
                  </a:lnTo>
                  <a:lnTo>
                    <a:pt x="1762493" y="494030"/>
                  </a:lnTo>
                  <a:lnTo>
                    <a:pt x="1946871" y="494030"/>
                  </a:lnTo>
                  <a:lnTo>
                    <a:pt x="1946871" y="490220"/>
                  </a:lnTo>
                  <a:close/>
                </a:path>
              </a:pathLst>
            </a:custGeom>
            <a:solidFill>
              <a:srgbClr val="FFFFFF"/>
            </a:solidFill>
          </p:spPr>
          <p:txBody>
            <a:bodyPr wrap="square" lIns="0" tIns="0" rIns="0" bIns="0" rtlCol="0"/>
            <a:lstStyle/>
            <a:p>
              <a:endParaRPr/>
            </a:p>
          </p:txBody>
        </p:sp>
        <p:sp>
          <p:nvSpPr>
            <p:cNvPr id="135" name="object 80">
              <a:extLst>
                <a:ext uri="{FF2B5EF4-FFF2-40B4-BE49-F238E27FC236}">
                  <a16:creationId xmlns:a16="http://schemas.microsoft.com/office/drawing/2014/main" id="{EB340D40-CE32-482F-93D8-6D3403103CA5}"/>
                </a:ext>
              </a:extLst>
            </p:cNvPr>
            <p:cNvSpPr/>
            <p:nvPr/>
          </p:nvSpPr>
          <p:spPr>
            <a:xfrm>
              <a:off x="4084320" y="3074987"/>
              <a:ext cx="1950720" cy="591820"/>
            </a:xfrm>
            <a:custGeom>
              <a:avLst/>
              <a:gdLst/>
              <a:ahLst/>
              <a:cxnLst/>
              <a:rect l="l" t="t" r="r" b="b"/>
              <a:pathLst>
                <a:path w="1950720" h="591820">
                  <a:moveTo>
                    <a:pt x="0" y="0"/>
                  </a:moveTo>
                  <a:lnTo>
                    <a:pt x="935736" y="0"/>
                  </a:lnTo>
                  <a:lnTo>
                    <a:pt x="1335024" y="0"/>
                  </a:lnTo>
                  <a:lnTo>
                    <a:pt x="1603248" y="0"/>
                  </a:lnTo>
                  <a:lnTo>
                    <a:pt x="1603248" y="344424"/>
                  </a:lnTo>
                  <a:lnTo>
                    <a:pt x="1950720" y="493776"/>
                  </a:lnTo>
                  <a:lnTo>
                    <a:pt x="1603248" y="490728"/>
                  </a:lnTo>
                  <a:lnTo>
                    <a:pt x="1603248" y="591312"/>
                  </a:lnTo>
                  <a:lnTo>
                    <a:pt x="1335024" y="591312"/>
                  </a:lnTo>
                  <a:lnTo>
                    <a:pt x="935736" y="591312"/>
                  </a:lnTo>
                  <a:lnTo>
                    <a:pt x="0" y="591312"/>
                  </a:lnTo>
                  <a:lnTo>
                    <a:pt x="0" y="490728"/>
                  </a:lnTo>
                  <a:lnTo>
                    <a:pt x="0" y="344424"/>
                  </a:lnTo>
                  <a:lnTo>
                    <a:pt x="0" y="0"/>
                  </a:lnTo>
                  <a:close/>
                </a:path>
              </a:pathLst>
            </a:custGeom>
            <a:ln w="27432">
              <a:solidFill>
                <a:srgbClr val="37BDE1"/>
              </a:solidFill>
            </a:ln>
          </p:spPr>
          <p:txBody>
            <a:bodyPr wrap="square" lIns="0" tIns="0" rIns="0" bIns="0" rtlCol="0"/>
            <a:lstStyle/>
            <a:p>
              <a:endParaRPr/>
            </a:p>
          </p:txBody>
        </p:sp>
      </p:grpSp>
      <p:sp>
        <p:nvSpPr>
          <p:cNvPr id="136" name="object 81">
            <a:extLst>
              <a:ext uri="{FF2B5EF4-FFF2-40B4-BE49-F238E27FC236}">
                <a16:creationId xmlns:a16="http://schemas.microsoft.com/office/drawing/2014/main" id="{8E4B3FA9-4164-440D-912B-E2FD279E09D1}"/>
              </a:ext>
            </a:extLst>
          </p:cNvPr>
          <p:cNvSpPr txBox="1"/>
          <p:nvPr/>
        </p:nvSpPr>
        <p:spPr>
          <a:xfrm>
            <a:off x="9495289" y="2316624"/>
            <a:ext cx="1235710" cy="461645"/>
          </a:xfrm>
          <a:prstGeom prst="rect">
            <a:avLst/>
          </a:prstGeom>
        </p:spPr>
        <p:txBody>
          <a:bodyPr vert="horz" wrap="square" lIns="0" tIns="22860" rIns="0" bIns="0" rtlCol="0">
            <a:spAutoFit/>
          </a:bodyPr>
          <a:lstStyle/>
          <a:p>
            <a:pPr marL="12700" marR="5080">
              <a:lnSpc>
                <a:spcPts val="1700"/>
              </a:lnSpc>
              <a:spcBef>
                <a:spcPts val="180"/>
              </a:spcBef>
            </a:pPr>
            <a:r>
              <a:rPr sz="1450" spc="-35" dirty="0">
                <a:latin typeface="Meiryo UI"/>
                <a:cs typeface="Meiryo UI"/>
              </a:rPr>
              <a:t>ジェットエンジンで</a:t>
            </a:r>
            <a:r>
              <a:rPr sz="1450" spc="-25" dirty="0">
                <a:latin typeface="Meiryo UI"/>
                <a:cs typeface="Meiryo UI"/>
              </a:rPr>
              <a:t>下降 → 着陸</a:t>
            </a:r>
            <a:endParaRPr sz="1450">
              <a:latin typeface="Meiryo UI"/>
              <a:cs typeface="Meiryo UI"/>
            </a:endParaRPr>
          </a:p>
        </p:txBody>
      </p:sp>
      <p:grpSp>
        <p:nvGrpSpPr>
          <p:cNvPr id="197" name="object 82">
            <a:extLst>
              <a:ext uri="{FF2B5EF4-FFF2-40B4-BE49-F238E27FC236}">
                <a16:creationId xmlns:a16="http://schemas.microsoft.com/office/drawing/2014/main" id="{24114801-7F55-4BA8-9C03-8558B0C6B124}"/>
              </a:ext>
            </a:extLst>
          </p:cNvPr>
          <p:cNvGrpSpPr/>
          <p:nvPr/>
        </p:nvGrpSpPr>
        <p:grpSpPr>
          <a:xfrm>
            <a:off x="8302504" y="1270144"/>
            <a:ext cx="2828925" cy="929640"/>
            <a:chOff x="2973323" y="2067623"/>
            <a:chExt cx="2828925" cy="929640"/>
          </a:xfrm>
        </p:grpSpPr>
        <p:sp>
          <p:nvSpPr>
            <p:cNvPr id="198" name="object 83">
              <a:extLst>
                <a:ext uri="{FF2B5EF4-FFF2-40B4-BE49-F238E27FC236}">
                  <a16:creationId xmlns:a16="http://schemas.microsoft.com/office/drawing/2014/main" id="{3990F541-B3E2-47D0-92C9-4A293181E49D}"/>
                </a:ext>
              </a:extLst>
            </p:cNvPr>
            <p:cNvSpPr/>
            <p:nvPr/>
          </p:nvSpPr>
          <p:spPr>
            <a:xfrm>
              <a:off x="2987039" y="2081339"/>
              <a:ext cx="2801620" cy="902335"/>
            </a:xfrm>
            <a:custGeom>
              <a:avLst/>
              <a:gdLst/>
              <a:ahLst/>
              <a:cxnLst/>
              <a:rect l="l" t="t" r="r" b="b"/>
              <a:pathLst>
                <a:path w="2801620" h="902335">
                  <a:moveTo>
                    <a:pt x="2801112" y="0"/>
                  </a:moveTo>
                  <a:lnTo>
                    <a:pt x="0" y="0"/>
                  </a:lnTo>
                  <a:lnTo>
                    <a:pt x="0" y="591312"/>
                  </a:lnTo>
                  <a:lnTo>
                    <a:pt x="1633727" y="591312"/>
                  </a:lnTo>
                  <a:lnTo>
                    <a:pt x="1716024" y="902208"/>
                  </a:lnTo>
                  <a:lnTo>
                    <a:pt x="2334768" y="591312"/>
                  </a:lnTo>
                  <a:lnTo>
                    <a:pt x="2801112" y="591312"/>
                  </a:lnTo>
                  <a:lnTo>
                    <a:pt x="2801112" y="0"/>
                  </a:lnTo>
                  <a:close/>
                </a:path>
              </a:pathLst>
            </a:custGeom>
            <a:solidFill>
              <a:srgbClr val="FFFFFF"/>
            </a:solidFill>
          </p:spPr>
          <p:txBody>
            <a:bodyPr wrap="square" lIns="0" tIns="0" rIns="0" bIns="0" rtlCol="0"/>
            <a:lstStyle/>
            <a:p>
              <a:endParaRPr/>
            </a:p>
          </p:txBody>
        </p:sp>
        <p:sp>
          <p:nvSpPr>
            <p:cNvPr id="199" name="object 84">
              <a:extLst>
                <a:ext uri="{FF2B5EF4-FFF2-40B4-BE49-F238E27FC236}">
                  <a16:creationId xmlns:a16="http://schemas.microsoft.com/office/drawing/2014/main" id="{D673935B-BBA6-44F1-A01F-1B2E296DB347}"/>
                </a:ext>
              </a:extLst>
            </p:cNvPr>
            <p:cNvSpPr/>
            <p:nvPr/>
          </p:nvSpPr>
          <p:spPr>
            <a:xfrm>
              <a:off x="2987039" y="2081339"/>
              <a:ext cx="2801620" cy="902335"/>
            </a:xfrm>
            <a:custGeom>
              <a:avLst/>
              <a:gdLst/>
              <a:ahLst/>
              <a:cxnLst/>
              <a:rect l="l" t="t" r="r" b="b"/>
              <a:pathLst>
                <a:path w="2801620" h="902335">
                  <a:moveTo>
                    <a:pt x="0" y="0"/>
                  </a:moveTo>
                  <a:lnTo>
                    <a:pt x="1633727" y="0"/>
                  </a:lnTo>
                  <a:lnTo>
                    <a:pt x="2334768" y="0"/>
                  </a:lnTo>
                  <a:lnTo>
                    <a:pt x="2801112" y="0"/>
                  </a:lnTo>
                  <a:lnTo>
                    <a:pt x="2801112" y="344424"/>
                  </a:lnTo>
                  <a:lnTo>
                    <a:pt x="2801112" y="490728"/>
                  </a:lnTo>
                  <a:lnTo>
                    <a:pt x="2801112" y="591312"/>
                  </a:lnTo>
                  <a:lnTo>
                    <a:pt x="2334768" y="591312"/>
                  </a:lnTo>
                  <a:lnTo>
                    <a:pt x="1716024" y="902208"/>
                  </a:lnTo>
                  <a:lnTo>
                    <a:pt x="1633727" y="591312"/>
                  </a:lnTo>
                  <a:lnTo>
                    <a:pt x="0" y="591312"/>
                  </a:lnTo>
                  <a:lnTo>
                    <a:pt x="0" y="490728"/>
                  </a:lnTo>
                  <a:lnTo>
                    <a:pt x="0" y="344424"/>
                  </a:lnTo>
                  <a:lnTo>
                    <a:pt x="0" y="0"/>
                  </a:lnTo>
                  <a:close/>
                </a:path>
              </a:pathLst>
            </a:custGeom>
            <a:ln w="27432">
              <a:solidFill>
                <a:srgbClr val="C79D27"/>
              </a:solidFill>
            </a:ln>
          </p:spPr>
          <p:txBody>
            <a:bodyPr wrap="square" lIns="0" tIns="0" rIns="0" bIns="0" rtlCol="0"/>
            <a:lstStyle/>
            <a:p>
              <a:endParaRPr/>
            </a:p>
          </p:txBody>
        </p:sp>
      </p:grpSp>
      <p:sp>
        <p:nvSpPr>
          <p:cNvPr id="200" name="object 85">
            <a:extLst>
              <a:ext uri="{FF2B5EF4-FFF2-40B4-BE49-F238E27FC236}">
                <a16:creationId xmlns:a16="http://schemas.microsoft.com/office/drawing/2014/main" id="{A41359F9-3BAF-4AB6-9A9D-26EB86A1DD4F}"/>
              </a:ext>
            </a:extLst>
          </p:cNvPr>
          <p:cNvSpPr txBox="1"/>
          <p:nvPr/>
        </p:nvSpPr>
        <p:spPr>
          <a:xfrm>
            <a:off x="8398008" y="1322976"/>
            <a:ext cx="2546350" cy="461645"/>
          </a:xfrm>
          <a:prstGeom prst="rect">
            <a:avLst/>
          </a:prstGeom>
        </p:spPr>
        <p:txBody>
          <a:bodyPr vert="horz" wrap="square" lIns="0" tIns="11430" rIns="0" bIns="0" rtlCol="0">
            <a:spAutoFit/>
          </a:bodyPr>
          <a:lstStyle/>
          <a:p>
            <a:pPr marL="12700">
              <a:lnSpc>
                <a:spcPts val="1720"/>
              </a:lnSpc>
              <a:spcBef>
                <a:spcPts val="90"/>
              </a:spcBef>
            </a:pPr>
            <a:r>
              <a:rPr sz="1450" spc="-20" dirty="0">
                <a:latin typeface="Meiryo UI"/>
                <a:cs typeface="Meiryo UI"/>
              </a:rPr>
              <a:t>（減速後）</a:t>
            </a:r>
            <a:r>
              <a:rPr sz="1450" spc="-40" dirty="0">
                <a:latin typeface="Meiryo UI"/>
                <a:cs typeface="Meiryo UI"/>
              </a:rPr>
              <a:t>ジェットエンジン再始動</a:t>
            </a:r>
            <a:endParaRPr sz="1450" dirty="0">
              <a:latin typeface="Meiryo UI"/>
              <a:cs typeface="Meiryo UI"/>
            </a:endParaRPr>
          </a:p>
          <a:p>
            <a:pPr marL="12700">
              <a:lnSpc>
                <a:spcPts val="1720"/>
              </a:lnSpc>
            </a:pPr>
            <a:r>
              <a:rPr sz="1450" spc="-30" dirty="0">
                <a:latin typeface="Meiryo UI"/>
                <a:cs typeface="Meiryo UI"/>
              </a:rPr>
              <a:t>→ 巡⾏</a:t>
            </a:r>
            <a:endParaRPr sz="1450" dirty="0">
              <a:latin typeface="Meiryo UI"/>
              <a:cs typeface="Meiryo UI"/>
            </a:endParaRPr>
          </a:p>
        </p:txBody>
      </p:sp>
      <p:sp>
        <p:nvSpPr>
          <p:cNvPr id="202" name="object 86">
            <a:extLst>
              <a:ext uri="{FF2B5EF4-FFF2-40B4-BE49-F238E27FC236}">
                <a16:creationId xmlns:a16="http://schemas.microsoft.com/office/drawing/2014/main" id="{BD45704E-32FC-4415-A788-9D79D4AD6624}"/>
              </a:ext>
            </a:extLst>
          </p:cNvPr>
          <p:cNvSpPr txBox="1"/>
          <p:nvPr/>
        </p:nvSpPr>
        <p:spPr>
          <a:xfrm>
            <a:off x="7733545" y="1987948"/>
            <a:ext cx="1217295" cy="781050"/>
          </a:xfrm>
          <a:prstGeom prst="rect">
            <a:avLst/>
          </a:prstGeom>
        </p:spPr>
        <p:txBody>
          <a:bodyPr vert="horz" wrap="square" lIns="0" tIns="12065" rIns="0" bIns="0" rtlCol="0">
            <a:spAutoFit/>
          </a:bodyPr>
          <a:lstStyle/>
          <a:p>
            <a:pPr marL="12700" marR="689610">
              <a:lnSpc>
                <a:spcPct val="101699"/>
              </a:lnSpc>
              <a:spcBef>
                <a:spcPts val="95"/>
              </a:spcBef>
            </a:pPr>
            <a:r>
              <a:rPr sz="1200" spc="-10" dirty="0">
                <a:solidFill>
                  <a:srgbClr val="FF0000"/>
                </a:solidFill>
                <a:latin typeface="Meiryo UI"/>
                <a:cs typeface="Meiryo UI"/>
              </a:rPr>
              <a:t>Rocket Boost</a:t>
            </a:r>
            <a:endParaRPr sz="1200">
              <a:latin typeface="Meiryo UI"/>
              <a:cs typeface="Meiryo UI"/>
            </a:endParaRPr>
          </a:p>
          <a:p>
            <a:pPr marL="472440">
              <a:lnSpc>
                <a:spcPct val="100000"/>
              </a:lnSpc>
              <a:spcBef>
                <a:spcPts val="1285"/>
              </a:spcBef>
            </a:pPr>
            <a:r>
              <a:rPr sz="1450" spc="-30" dirty="0">
                <a:latin typeface="Meiryo UI"/>
                <a:cs typeface="Meiryo UI"/>
              </a:rPr>
              <a:t>高度上昇</a:t>
            </a:r>
            <a:endParaRPr sz="1450">
              <a:latin typeface="Meiryo UI"/>
              <a:cs typeface="Meiryo UI"/>
            </a:endParaRPr>
          </a:p>
        </p:txBody>
      </p:sp>
      <p:sp>
        <p:nvSpPr>
          <p:cNvPr id="203" name="テキスト ボックス 202">
            <a:extLst>
              <a:ext uri="{FF2B5EF4-FFF2-40B4-BE49-F238E27FC236}">
                <a16:creationId xmlns:a16="http://schemas.microsoft.com/office/drawing/2014/main" id="{8BC58011-71A9-4FAD-9017-67B15E856253}"/>
              </a:ext>
            </a:extLst>
          </p:cNvPr>
          <p:cNvSpPr txBox="1"/>
          <p:nvPr/>
        </p:nvSpPr>
        <p:spPr>
          <a:xfrm>
            <a:off x="902501" y="763017"/>
            <a:ext cx="11277924" cy="369332"/>
          </a:xfrm>
          <a:prstGeom prst="rect">
            <a:avLst/>
          </a:prstGeom>
          <a:noFill/>
        </p:spPr>
        <p:txBody>
          <a:bodyPr wrap="square">
            <a:spAutoFit/>
          </a:bodyPr>
          <a:lstStyle/>
          <a:p>
            <a:pPr algn="ctr"/>
            <a:r>
              <a:rPr lang="ja-JP" altLang="en-US" sz="1800" dirty="0">
                <a:latin typeface="BIZ UDPゴシック" panose="020B0400000000000000" pitchFamily="50" charset="-128"/>
                <a:ea typeface="BIZ UDPゴシック" panose="020B0400000000000000" pitchFamily="50" charset="-128"/>
                <a:cs typeface="Meiryo UI"/>
              </a:rPr>
              <a:t>コンセプト実証</a:t>
            </a:r>
            <a:r>
              <a:rPr lang="ja-JP" altLang="en-US" sz="1800" spc="40" dirty="0">
                <a:latin typeface="BIZ UDPゴシック" panose="020B0400000000000000" pitchFamily="50" charset="-128"/>
                <a:ea typeface="BIZ UDPゴシック" panose="020B0400000000000000" pitchFamily="50" charset="-128"/>
                <a:cs typeface="Meiryo UI"/>
              </a:rPr>
              <a:t>（</a:t>
            </a:r>
            <a:r>
              <a:rPr lang="ja-JP" altLang="en-US" sz="1800" dirty="0">
                <a:latin typeface="BIZ UDPゴシック" panose="020B0400000000000000" pitchFamily="50" charset="-128"/>
                <a:ea typeface="BIZ UDPゴシック" panose="020B0400000000000000" pitchFamily="50" charset="-128"/>
                <a:cs typeface="Meiryo UI"/>
              </a:rPr>
              <a:t>無⼈でのジェット</a:t>
            </a:r>
            <a:r>
              <a:rPr lang="en-US" altLang="ja-JP" sz="1800" dirty="0">
                <a:latin typeface="BIZ UDPゴシック" panose="020B0400000000000000" pitchFamily="50" charset="-128"/>
                <a:ea typeface="BIZ UDPゴシック" panose="020B0400000000000000" pitchFamily="50" charset="-128"/>
                <a:cs typeface="Meiryo UI"/>
              </a:rPr>
              <a:t>+</a:t>
            </a:r>
            <a:r>
              <a:rPr lang="ja-JP" altLang="en-US" sz="1800" dirty="0">
                <a:latin typeface="BIZ UDPゴシック" panose="020B0400000000000000" pitchFamily="50" charset="-128"/>
                <a:ea typeface="BIZ UDPゴシック" panose="020B0400000000000000" pitchFamily="50" charset="-128"/>
                <a:cs typeface="Meiryo UI"/>
              </a:rPr>
              <a:t>ロケット推進による⾶⾏実証</a:t>
            </a:r>
            <a:r>
              <a:rPr lang="ja-JP" altLang="en-US" sz="1800" spc="40" dirty="0">
                <a:latin typeface="BIZ UDPゴシック" panose="020B0400000000000000" pitchFamily="50" charset="-128"/>
                <a:ea typeface="BIZ UDPゴシック" panose="020B0400000000000000" pitchFamily="50" charset="-128"/>
                <a:cs typeface="Meiryo UI"/>
              </a:rPr>
              <a:t>）</a:t>
            </a:r>
            <a:r>
              <a:rPr lang="ja-JP" altLang="en-US" sz="1800" spc="10" dirty="0">
                <a:latin typeface="BIZ UDPゴシック" panose="020B0400000000000000" pitchFamily="50" charset="-128"/>
                <a:ea typeface="BIZ UDPゴシック" panose="020B0400000000000000" pitchFamily="50" charset="-128"/>
                <a:cs typeface="Meiryo UI"/>
              </a:rPr>
              <a:t>を実施する計画</a:t>
            </a:r>
            <a:endParaRPr lang="ja-JP" altLang="en-US" dirty="0">
              <a:latin typeface="BIZ UDPゴシック" panose="020B0400000000000000" pitchFamily="50" charset="-128"/>
              <a:ea typeface="BIZ UDPゴシック" panose="020B0400000000000000" pitchFamily="50" charset="-128"/>
            </a:endParaRPr>
          </a:p>
        </p:txBody>
      </p:sp>
      <p:sp>
        <p:nvSpPr>
          <p:cNvPr id="204" name="テキスト ボックス 203">
            <a:extLst>
              <a:ext uri="{FF2B5EF4-FFF2-40B4-BE49-F238E27FC236}">
                <a16:creationId xmlns:a16="http://schemas.microsoft.com/office/drawing/2014/main" id="{15D87D6F-B7C5-435C-8518-C62064652A0E}"/>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宇宙観光</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20488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object 5">
            <a:extLst>
              <a:ext uri="{FF2B5EF4-FFF2-40B4-BE49-F238E27FC236}">
                <a16:creationId xmlns:a16="http://schemas.microsoft.com/office/drawing/2014/main" id="{82228429-88C0-42E5-BAD1-9BCEB49E0D5D}"/>
              </a:ext>
            </a:extLst>
          </p:cNvPr>
          <p:cNvGrpSpPr/>
          <p:nvPr/>
        </p:nvGrpSpPr>
        <p:grpSpPr>
          <a:xfrm>
            <a:off x="4340733" y="1221041"/>
            <a:ext cx="3243580" cy="5017135"/>
            <a:chOff x="3797808" y="2154491"/>
            <a:chExt cx="3243580" cy="5017135"/>
          </a:xfrm>
        </p:grpSpPr>
        <p:sp>
          <p:nvSpPr>
            <p:cNvPr id="8" name="object 6">
              <a:extLst>
                <a:ext uri="{FF2B5EF4-FFF2-40B4-BE49-F238E27FC236}">
                  <a16:creationId xmlns:a16="http://schemas.microsoft.com/office/drawing/2014/main" id="{B14BC472-8F87-4951-880D-8F71C30C8705}"/>
                </a:ext>
              </a:extLst>
            </p:cNvPr>
            <p:cNvSpPr/>
            <p:nvPr/>
          </p:nvSpPr>
          <p:spPr>
            <a:xfrm>
              <a:off x="3797808" y="2154491"/>
              <a:ext cx="3243580" cy="1917700"/>
            </a:xfrm>
            <a:custGeom>
              <a:avLst/>
              <a:gdLst/>
              <a:ahLst/>
              <a:cxnLst/>
              <a:rect l="l" t="t" r="r" b="b"/>
              <a:pathLst>
                <a:path w="3243579" h="1917700">
                  <a:moveTo>
                    <a:pt x="3243072" y="0"/>
                  </a:moveTo>
                  <a:lnTo>
                    <a:pt x="0" y="0"/>
                  </a:lnTo>
                  <a:lnTo>
                    <a:pt x="0" y="1917192"/>
                  </a:lnTo>
                  <a:lnTo>
                    <a:pt x="3243072" y="1917192"/>
                  </a:lnTo>
                  <a:lnTo>
                    <a:pt x="3243072" y="0"/>
                  </a:lnTo>
                  <a:close/>
                </a:path>
              </a:pathLst>
            </a:custGeom>
            <a:solidFill>
              <a:srgbClr val="D8DFED"/>
            </a:solidFill>
          </p:spPr>
          <p:txBody>
            <a:bodyPr wrap="square" lIns="0" tIns="0" rIns="0" bIns="0" rtlCol="0"/>
            <a:lstStyle/>
            <a:p>
              <a:endParaRPr/>
            </a:p>
          </p:txBody>
        </p:sp>
        <p:sp>
          <p:nvSpPr>
            <p:cNvPr id="9" name="object 7">
              <a:extLst>
                <a:ext uri="{FF2B5EF4-FFF2-40B4-BE49-F238E27FC236}">
                  <a16:creationId xmlns:a16="http://schemas.microsoft.com/office/drawing/2014/main" id="{DB506D68-13EA-46CF-A775-F2A7572E43CD}"/>
                </a:ext>
              </a:extLst>
            </p:cNvPr>
            <p:cNvSpPr/>
            <p:nvPr/>
          </p:nvSpPr>
          <p:spPr>
            <a:xfrm>
              <a:off x="3797808" y="4071683"/>
              <a:ext cx="3243580" cy="1624965"/>
            </a:xfrm>
            <a:custGeom>
              <a:avLst/>
              <a:gdLst/>
              <a:ahLst/>
              <a:cxnLst/>
              <a:rect l="l" t="t" r="r" b="b"/>
              <a:pathLst>
                <a:path w="3243579" h="1624964">
                  <a:moveTo>
                    <a:pt x="3243072" y="0"/>
                  </a:moveTo>
                  <a:lnTo>
                    <a:pt x="0" y="0"/>
                  </a:lnTo>
                  <a:lnTo>
                    <a:pt x="0" y="1624583"/>
                  </a:lnTo>
                  <a:lnTo>
                    <a:pt x="3243072" y="1624583"/>
                  </a:lnTo>
                  <a:lnTo>
                    <a:pt x="3243072" y="0"/>
                  </a:lnTo>
                  <a:close/>
                </a:path>
              </a:pathLst>
            </a:custGeom>
            <a:solidFill>
              <a:srgbClr val="ECEFF6"/>
            </a:solidFill>
          </p:spPr>
          <p:txBody>
            <a:bodyPr wrap="square" lIns="0" tIns="0" rIns="0" bIns="0" rtlCol="0"/>
            <a:lstStyle/>
            <a:p>
              <a:endParaRPr/>
            </a:p>
          </p:txBody>
        </p:sp>
        <p:sp>
          <p:nvSpPr>
            <p:cNvPr id="10" name="object 8">
              <a:extLst>
                <a:ext uri="{FF2B5EF4-FFF2-40B4-BE49-F238E27FC236}">
                  <a16:creationId xmlns:a16="http://schemas.microsoft.com/office/drawing/2014/main" id="{E1D9F80F-C750-4D27-A078-2E1284A2BE88}"/>
                </a:ext>
              </a:extLst>
            </p:cNvPr>
            <p:cNvSpPr/>
            <p:nvPr/>
          </p:nvSpPr>
          <p:spPr>
            <a:xfrm>
              <a:off x="3797808" y="5696267"/>
              <a:ext cx="3243580" cy="1475740"/>
            </a:xfrm>
            <a:custGeom>
              <a:avLst/>
              <a:gdLst/>
              <a:ahLst/>
              <a:cxnLst/>
              <a:rect l="l" t="t" r="r" b="b"/>
              <a:pathLst>
                <a:path w="3243579" h="1475740">
                  <a:moveTo>
                    <a:pt x="3243072" y="0"/>
                  </a:moveTo>
                  <a:lnTo>
                    <a:pt x="0" y="0"/>
                  </a:lnTo>
                  <a:lnTo>
                    <a:pt x="0" y="1475232"/>
                  </a:lnTo>
                  <a:lnTo>
                    <a:pt x="3243072" y="1475232"/>
                  </a:lnTo>
                  <a:lnTo>
                    <a:pt x="3243072" y="0"/>
                  </a:lnTo>
                  <a:close/>
                </a:path>
              </a:pathLst>
            </a:custGeom>
            <a:solidFill>
              <a:srgbClr val="D8DFED"/>
            </a:solidFill>
          </p:spPr>
          <p:txBody>
            <a:bodyPr wrap="square" lIns="0" tIns="0" rIns="0" bIns="0" rtlCol="0"/>
            <a:lstStyle/>
            <a:p>
              <a:endParaRPr/>
            </a:p>
          </p:txBody>
        </p:sp>
        <p:pic>
          <p:nvPicPr>
            <p:cNvPr id="11" name="object 9">
              <a:extLst>
                <a:ext uri="{FF2B5EF4-FFF2-40B4-BE49-F238E27FC236}">
                  <a16:creationId xmlns:a16="http://schemas.microsoft.com/office/drawing/2014/main" id="{FD11DBDA-B7B3-401F-AB77-F37C8AEA08ED}"/>
                </a:ext>
              </a:extLst>
            </p:cNvPr>
            <p:cNvPicPr/>
            <p:nvPr/>
          </p:nvPicPr>
          <p:blipFill>
            <a:blip r:embed="rId2" cstate="print"/>
            <a:stretch>
              <a:fillRect/>
            </a:stretch>
          </p:blipFill>
          <p:spPr>
            <a:xfrm>
              <a:off x="3870960" y="2227643"/>
              <a:ext cx="2212848" cy="905256"/>
            </a:xfrm>
            <a:prstGeom prst="rect">
              <a:avLst/>
            </a:prstGeom>
          </p:spPr>
        </p:pic>
        <p:pic>
          <p:nvPicPr>
            <p:cNvPr id="12" name="object 10">
              <a:extLst>
                <a:ext uri="{FF2B5EF4-FFF2-40B4-BE49-F238E27FC236}">
                  <a16:creationId xmlns:a16="http://schemas.microsoft.com/office/drawing/2014/main" id="{CCB89B35-6B2C-42C4-BA32-00F3435AF153}"/>
                </a:ext>
              </a:extLst>
            </p:cNvPr>
            <p:cNvPicPr/>
            <p:nvPr/>
          </p:nvPicPr>
          <p:blipFill>
            <a:blip r:embed="rId3" cstate="print"/>
            <a:stretch>
              <a:fillRect/>
            </a:stretch>
          </p:blipFill>
          <p:spPr>
            <a:xfrm>
              <a:off x="3867912" y="4217987"/>
              <a:ext cx="1926336" cy="1082039"/>
            </a:xfrm>
            <a:prstGeom prst="rect">
              <a:avLst/>
            </a:prstGeom>
          </p:spPr>
        </p:pic>
        <p:pic>
          <p:nvPicPr>
            <p:cNvPr id="13" name="object 11">
              <a:extLst>
                <a:ext uri="{FF2B5EF4-FFF2-40B4-BE49-F238E27FC236}">
                  <a16:creationId xmlns:a16="http://schemas.microsoft.com/office/drawing/2014/main" id="{BD94900A-2B7C-43A5-9062-F458F2050C2C}"/>
                </a:ext>
              </a:extLst>
            </p:cNvPr>
            <p:cNvPicPr/>
            <p:nvPr/>
          </p:nvPicPr>
          <p:blipFill>
            <a:blip r:embed="rId4" cstate="print"/>
            <a:stretch>
              <a:fillRect/>
            </a:stretch>
          </p:blipFill>
          <p:spPr>
            <a:xfrm>
              <a:off x="3870960" y="5769419"/>
              <a:ext cx="1475232" cy="1341120"/>
            </a:xfrm>
            <a:prstGeom prst="rect">
              <a:avLst/>
            </a:prstGeom>
          </p:spPr>
        </p:pic>
      </p:grpSp>
      <p:graphicFrame>
        <p:nvGraphicFramePr>
          <p:cNvPr id="14" name="object 12">
            <a:extLst>
              <a:ext uri="{FF2B5EF4-FFF2-40B4-BE49-F238E27FC236}">
                <a16:creationId xmlns:a16="http://schemas.microsoft.com/office/drawing/2014/main" id="{1E4EB7D8-0AF7-4817-9ECE-A1DB830BB591}"/>
              </a:ext>
            </a:extLst>
          </p:cNvPr>
          <p:cNvGraphicFramePr>
            <a:graphicFrameLocks noGrp="1"/>
          </p:cNvGraphicFramePr>
          <p:nvPr>
            <p:extLst>
              <p:ext uri="{D42A27DB-BD31-4B8C-83A1-F6EECF244321}">
                <p14:modId xmlns:p14="http://schemas.microsoft.com/office/powerpoint/2010/main" val="3462517696"/>
              </p:ext>
            </p:extLst>
          </p:nvPr>
        </p:nvGraphicFramePr>
        <p:xfrm>
          <a:off x="942213" y="919289"/>
          <a:ext cx="9878690" cy="5311774"/>
        </p:xfrm>
        <a:graphic>
          <a:graphicData uri="http://schemas.openxmlformats.org/drawingml/2006/table">
            <a:tbl>
              <a:tblPr firstRow="1" bandRow="1">
                <a:tableStyleId>{2D5ABB26-0587-4C30-8999-92F81FD0307C}</a:tableStyleId>
              </a:tblPr>
              <a:tblGrid>
                <a:gridCol w="1033144">
                  <a:extLst>
                    <a:ext uri="{9D8B030D-6E8A-4147-A177-3AD203B41FA5}">
                      <a16:colId xmlns:a16="http://schemas.microsoft.com/office/drawing/2014/main" val="20000"/>
                    </a:ext>
                  </a:extLst>
                </a:gridCol>
                <a:gridCol w="1029969">
                  <a:extLst>
                    <a:ext uri="{9D8B030D-6E8A-4147-A177-3AD203B41FA5}">
                      <a16:colId xmlns:a16="http://schemas.microsoft.com/office/drawing/2014/main" val="20001"/>
                    </a:ext>
                  </a:extLst>
                </a:gridCol>
                <a:gridCol w="1328419">
                  <a:extLst>
                    <a:ext uri="{9D8B030D-6E8A-4147-A177-3AD203B41FA5}">
                      <a16:colId xmlns:a16="http://schemas.microsoft.com/office/drawing/2014/main" val="20002"/>
                    </a:ext>
                  </a:extLst>
                </a:gridCol>
                <a:gridCol w="3242309">
                  <a:extLst>
                    <a:ext uri="{9D8B030D-6E8A-4147-A177-3AD203B41FA5}">
                      <a16:colId xmlns:a16="http://schemas.microsoft.com/office/drawing/2014/main" val="20003"/>
                    </a:ext>
                  </a:extLst>
                </a:gridCol>
                <a:gridCol w="1770379">
                  <a:extLst>
                    <a:ext uri="{9D8B030D-6E8A-4147-A177-3AD203B41FA5}">
                      <a16:colId xmlns:a16="http://schemas.microsoft.com/office/drawing/2014/main" val="20004"/>
                    </a:ext>
                  </a:extLst>
                </a:gridCol>
                <a:gridCol w="1474470">
                  <a:extLst>
                    <a:ext uri="{9D8B030D-6E8A-4147-A177-3AD203B41FA5}">
                      <a16:colId xmlns:a16="http://schemas.microsoft.com/office/drawing/2014/main" val="20005"/>
                    </a:ext>
                  </a:extLst>
                </a:gridCol>
              </a:tblGrid>
              <a:tr h="295275">
                <a:tc>
                  <a:txBody>
                    <a:bodyPr/>
                    <a:lstStyle/>
                    <a:p>
                      <a:pPr algn="ctr">
                        <a:lnSpc>
                          <a:spcPct val="100000"/>
                        </a:lnSpc>
                        <a:spcBef>
                          <a:spcPts val="480"/>
                        </a:spcBef>
                      </a:pPr>
                      <a:r>
                        <a:rPr sz="1200" b="1" spc="-25" dirty="0">
                          <a:solidFill>
                            <a:srgbClr val="FFFFFF"/>
                          </a:solidFill>
                          <a:latin typeface="Meiryo UI"/>
                          <a:cs typeface="Meiryo UI"/>
                        </a:rPr>
                        <a:t>会社</a:t>
                      </a:r>
                      <a:endParaRPr sz="1200">
                        <a:latin typeface="Meiryo UI"/>
                        <a:cs typeface="Meiryo UI"/>
                      </a:endParaRPr>
                    </a:p>
                  </a:txBody>
                  <a:tcPr marL="0" marR="0" marT="60960" marB="0">
                    <a:lnL w="12700">
                      <a:solidFill>
                        <a:srgbClr val="FFFFFF"/>
                      </a:solidFill>
                      <a:prstDash val="solid"/>
                    </a:lnL>
                    <a:lnR w="12700">
                      <a:solidFill>
                        <a:srgbClr val="FFFFFF"/>
                      </a:solidFill>
                      <a:prstDash val="solid"/>
                    </a:lnR>
                    <a:lnT w="12700">
                      <a:solidFill>
                        <a:srgbClr val="FFFFFF"/>
                      </a:solidFill>
                      <a:prstDash val="solid"/>
                    </a:lnT>
                    <a:lnB w="57150">
                      <a:solidFill>
                        <a:srgbClr val="FFFFFF"/>
                      </a:solidFill>
                      <a:prstDash val="solid"/>
                    </a:lnB>
                    <a:solidFill>
                      <a:srgbClr val="82A3D0"/>
                    </a:solidFill>
                  </a:tcPr>
                </a:tc>
                <a:tc>
                  <a:txBody>
                    <a:bodyPr/>
                    <a:lstStyle/>
                    <a:p>
                      <a:pPr marL="146050">
                        <a:lnSpc>
                          <a:spcPct val="100000"/>
                        </a:lnSpc>
                        <a:spcBef>
                          <a:spcPts val="480"/>
                        </a:spcBef>
                      </a:pPr>
                      <a:r>
                        <a:rPr sz="1200" b="1" spc="-10" dirty="0">
                          <a:solidFill>
                            <a:srgbClr val="FFFFFF"/>
                          </a:solidFill>
                          <a:latin typeface="Meiryo UI"/>
                          <a:cs typeface="Meiryo UI"/>
                        </a:rPr>
                        <a:t>プロジェクト</a:t>
                      </a:r>
                      <a:endParaRPr sz="1200">
                        <a:latin typeface="Meiryo UI"/>
                        <a:cs typeface="Meiryo UI"/>
                      </a:endParaRPr>
                    </a:p>
                  </a:txBody>
                  <a:tcPr marL="0" marR="0" marT="60960" marB="0">
                    <a:lnL w="12700">
                      <a:solidFill>
                        <a:srgbClr val="FFFFFF"/>
                      </a:solidFill>
                      <a:prstDash val="solid"/>
                    </a:lnL>
                    <a:lnR w="12700">
                      <a:solidFill>
                        <a:srgbClr val="FFFFFF"/>
                      </a:solidFill>
                      <a:prstDash val="solid"/>
                    </a:lnR>
                    <a:lnT w="12700">
                      <a:solidFill>
                        <a:srgbClr val="FFFFFF"/>
                      </a:solidFill>
                      <a:prstDash val="solid"/>
                    </a:lnT>
                    <a:lnB w="57150">
                      <a:solidFill>
                        <a:srgbClr val="FFFFFF"/>
                      </a:solidFill>
                      <a:prstDash val="solid"/>
                    </a:lnB>
                    <a:solidFill>
                      <a:srgbClr val="82A3D0"/>
                    </a:solidFill>
                  </a:tcPr>
                </a:tc>
                <a:tc>
                  <a:txBody>
                    <a:bodyPr/>
                    <a:lstStyle/>
                    <a:p>
                      <a:pPr marL="259079">
                        <a:lnSpc>
                          <a:spcPct val="100000"/>
                        </a:lnSpc>
                        <a:spcBef>
                          <a:spcPts val="480"/>
                        </a:spcBef>
                      </a:pPr>
                      <a:r>
                        <a:rPr sz="1200" b="1" spc="-20" dirty="0">
                          <a:solidFill>
                            <a:srgbClr val="FFFFFF"/>
                          </a:solidFill>
                          <a:latin typeface="Meiryo UI"/>
                          <a:cs typeface="Meiryo UI"/>
                        </a:rPr>
                        <a:t>サービス概要</a:t>
                      </a:r>
                      <a:endParaRPr sz="1200">
                        <a:latin typeface="Meiryo UI"/>
                        <a:cs typeface="Meiryo UI"/>
                      </a:endParaRPr>
                    </a:p>
                  </a:txBody>
                  <a:tcPr marL="0" marR="0" marT="60960" marB="0">
                    <a:lnL w="12700">
                      <a:solidFill>
                        <a:srgbClr val="FFFFFF"/>
                      </a:solidFill>
                      <a:prstDash val="solid"/>
                    </a:lnL>
                    <a:lnR w="12700">
                      <a:solidFill>
                        <a:srgbClr val="FFFFFF"/>
                      </a:solidFill>
                      <a:prstDash val="solid"/>
                    </a:lnR>
                    <a:lnT w="12700">
                      <a:solidFill>
                        <a:srgbClr val="FFFFFF"/>
                      </a:solidFill>
                      <a:prstDash val="solid"/>
                    </a:lnT>
                    <a:lnB w="57150">
                      <a:solidFill>
                        <a:srgbClr val="FFFFFF"/>
                      </a:solidFill>
                      <a:prstDash val="solid"/>
                    </a:lnB>
                    <a:solidFill>
                      <a:srgbClr val="82A3D0"/>
                    </a:solidFill>
                  </a:tcPr>
                </a:tc>
                <a:tc>
                  <a:txBody>
                    <a:bodyPr/>
                    <a:lstStyle/>
                    <a:p>
                      <a:pPr algn="ctr">
                        <a:lnSpc>
                          <a:spcPct val="100000"/>
                        </a:lnSpc>
                        <a:spcBef>
                          <a:spcPts val="480"/>
                        </a:spcBef>
                      </a:pPr>
                      <a:r>
                        <a:rPr sz="1200" b="1" spc="-15" dirty="0">
                          <a:solidFill>
                            <a:srgbClr val="FFFFFF"/>
                          </a:solidFill>
                          <a:latin typeface="Meiryo UI"/>
                          <a:cs typeface="Meiryo UI"/>
                        </a:rPr>
                        <a:t>機体諸元</a:t>
                      </a:r>
                      <a:endParaRPr sz="1200">
                        <a:latin typeface="Meiryo UI"/>
                        <a:cs typeface="Meiryo UI"/>
                      </a:endParaRPr>
                    </a:p>
                  </a:txBody>
                  <a:tcPr marL="0" marR="0" marT="60960" marB="0">
                    <a:lnL w="12700">
                      <a:solidFill>
                        <a:srgbClr val="FFFFFF"/>
                      </a:solidFill>
                      <a:prstDash val="solid"/>
                    </a:lnL>
                    <a:lnR w="12700">
                      <a:solidFill>
                        <a:srgbClr val="FFFFFF"/>
                      </a:solidFill>
                      <a:prstDash val="solid"/>
                    </a:lnR>
                    <a:lnT w="12700">
                      <a:solidFill>
                        <a:srgbClr val="FFFFFF"/>
                      </a:solidFill>
                      <a:prstDash val="solid"/>
                    </a:lnT>
                    <a:lnB w="57150">
                      <a:solidFill>
                        <a:srgbClr val="FFFFFF"/>
                      </a:solidFill>
                      <a:prstDash val="solid"/>
                    </a:lnB>
                    <a:solidFill>
                      <a:srgbClr val="82A3D0"/>
                    </a:solidFill>
                  </a:tcPr>
                </a:tc>
                <a:tc>
                  <a:txBody>
                    <a:bodyPr/>
                    <a:lstStyle/>
                    <a:p>
                      <a:pPr marL="566420">
                        <a:lnSpc>
                          <a:spcPct val="100000"/>
                        </a:lnSpc>
                        <a:spcBef>
                          <a:spcPts val="480"/>
                        </a:spcBef>
                      </a:pPr>
                      <a:r>
                        <a:rPr sz="1200" b="1" spc="-10" dirty="0">
                          <a:solidFill>
                            <a:srgbClr val="FFFFFF"/>
                          </a:solidFill>
                          <a:latin typeface="Meiryo UI"/>
                          <a:cs typeface="Meiryo UI"/>
                        </a:rPr>
                        <a:t>ステータス</a:t>
                      </a:r>
                      <a:endParaRPr sz="1200">
                        <a:latin typeface="Meiryo UI"/>
                        <a:cs typeface="Meiryo UI"/>
                      </a:endParaRPr>
                    </a:p>
                  </a:txBody>
                  <a:tcPr marL="0" marR="0" marT="60960" marB="0">
                    <a:lnL w="12700">
                      <a:solidFill>
                        <a:srgbClr val="FFFFFF"/>
                      </a:solidFill>
                      <a:prstDash val="solid"/>
                    </a:lnL>
                    <a:lnR w="12700">
                      <a:solidFill>
                        <a:srgbClr val="FFFFFF"/>
                      </a:solidFill>
                      <a:prstDash val="solid"/>
                    </a:lnR>
                    <a:lnT w="12700">
                      <a:solidFill>
                        <a:srgbClr val="FFFFFF"/>
                      </a:solidFill>
                      <a:prstDash val="solid"/>
                    </a:lnT>
                    <a:lnB w="57150">
                      <a:solidFill>
                        <a:srgbClr val="FFFFFF"/>
                      </a:solidFill>
                      <a:prstDash val="solid"/>
                    </a:lnB>
                    <a:solidFill>
                      <a:srgbClr val="82A3D0"/>
                    </a:solidFill>
                  </a:tcPr>
                </a:tc>
                <a:tc>
                  <a:txBody>
                    <a:bodyPr/>
                    <a:lstStyle/>
                    <a:p>
                      <a:pPr marL="5715" algn="ctr">
                        <a:lnSpc>
                          <a:spcPct val="100000"/>
                        </a:lnSpc>
                        <a:spcBef>
                          <a:spcPts val="480"/>
                        </a:spcBef>
                      </a:pPr>
                      <a:r>
                        <a:rPr sz="1200" b="1" spc="-25" dirty="0">
                          <a:solidFill>
                            <a:srgbClr val="FFFFFF"/>
                          </a:solidFill>
                          <a:latin typeface="Meiryo UI"/>
                          <a:cs typeface="Meiryo UI"/>
                        </a:rPr>
                        <a:t>備考</a:t>
                      </a:r>
                      <a:endParaRPr sz="1200">
                        <a:latin typeface="Meiryo UI"/>
                        <a:cs typeface="Meiryo UI"/>
                      </a:endParaRPr>
                    </a:p>
                  </a:txBody>
                  <a:tcPr marL="0" marR="0" marT="60960" marB="0">
                    <a:lnL w="12700">
                      <a:solidFill>
                        <a:srgbClr val="FFFFFF"/>
                      </a:solidFill>
                      <a:prstDash val="solid"/>
                    </a:lnL>
                    <a:lnR w="12700">
                      <a:solidFill>
                        <a:srgbClr val="FFFFFF"/>
                      </a:solidFill>
                      <a:prstDash val="solid"/>
                    </a:lnR>
                    <a:lnT w="12700">
                      <a:solidFill>
                        <a:srgbClr val="FFFFFF"/>
                      </a:solidFill>
                      <a:prstDash val="solid"/>
                    </a:lnT>
                    <a:lnB w="57150">
                      <a:solidFill>
                        <a:srgbClr val="FFFFFF"/>
                      </a:solidFill>
                      <a:prstDash val="solid"/>
                    </a:lnB>
                    <a:solidFill>
                      <a:srgbClr val="82A3D0"/>
                    </a:solidFill>
                  </a:tcPr>
                </a:tc>
                <a:extLst>
                  <a:ext uri="{0D108BD9-81ED-4DB2-BD59-A6C34878D82A}">
                    <a16:rowId xmlns:a16="http://schemas.microsoft.com/office/drawing/2014/main" val="10000"/>
                  </a:ext>
                </a:extLst>
              </a:tr>
              <a:tr h="1917064">
                <a:tc>
                  <a:txBody>
                    <a:bodyPr/>
                    <a:lstStyle/>
                    <a:p>
                      <a:pPr marL="93980" marR="106680">
                        <a:lnSpc>
                          <a:spcPct val="102499"/>
                        </a:lnSpc>
                        <a:spcBef>
                          <a:spcPts val="370"/>
                        </a:spcBef>
                      </a:pPr>
                      <a:r>
                        <a:rPr sz="1200" spc="-20" dirty="0">
                          <a:latin typeface="Meiryo UI"/>
                          <a:cs typeface="Meiryo UI"/>
                        </a:rPr>
                        <a:t>Dawn </a:t>
                      </a:r>
                      <a:r>
                        <a:rPr sz="1200" spc="-10" dirty="0">
                          <a:latin typeface="Meiryo UI"/>
                          <a:cs typeface="Meiryo UI"/>
                        </a:rPr>
                        <a:t>Aerospace (NZL/NLD)</a:t>
                      </a:r>
                      <a:endParaRPr sz="1200">
                        <a:latin typeface="Meiryo UI"/>
                        <a:cs typeface="Meiryo UI"/>
                      </a:endParaRPr>
                    </a:p>
                  </a:txBody>
                  <a:tcPr marL="0" marR="0" marT="46990" marB="0">
                    <a:lnL w="12700">
                      <a:solidFill>
                        <a:srgbClr val="FFFFFF"/>
                      </a:solidFill>
                      <a:prstDash val="solid"/>
                    </a:lnL>
                    <a:lnR w="12700">
                      <a:solidFill>
                        <a:srgbClr val="FFFFFF"/>
                      </a:solidFill>
                      <a:prstDash val="solid"/>
                    </a:lnR>
                    <a:lnT w="57150">
                      <a:solidFill>
                        <a:srgbClr val="FFFFFF"/>
                      </a:solidFill>
                      <a:prstDash val="solid"/>
                    </a:lnT>
                    <a:lnB w="12700">
                      <a:solidFill>
                        <a:srgbClr val="FFFFFF"/>
                      </a:solidFill>
                      <a:prstDash val="solid"/>
                    </a:lnB>
                    <a:solidFill>
                      <a:srgbClr val="D8DFED"/>
                    </a:solidFill>
                  </a:tcPr>
                </a:tc>
                <a:tc>
                  <a:txBody>
                    <a:bodyPr/>
                    <a:lstStyle/>
                    <a:p>
                      <a:pPr marL="271145" marR="240665" indent="-177165">
                        <a:lnSpc>
                          <a:spcPct val="103299"/>
                        </a:lnSpc>
                        <a:spcBef>
                          <a:spcPts val="360"/>
                        </a:spcBef>
                        <a:buFont typeface="Arial"/>
                        <a:buChar char="•"/>
                        <a:tabLst>
                          <a:tab pos="271780" algn="l"/>
                        </a:tabLst>
                      </a:pPr>
                      <a:r>
                        <a:rPr sz="1200" spc="-10" dirty="0">
                          <a:latin typeface="Meiryo UI"/>
                          <a:cs typeface="Meiryo UI"/>
                        </a:rPr>
                        <a:t>Mk-</a:t>
                      </a:r>
                      <a:r>
                        <a:rPr sz="1200" spc="-25" dirty="0">
                          <a:latin typeface="Meiryo UI"/>
                          <a:cs typeface="Meiryo UI"/>
                        </a:rPr>
                        <a:t>II </a:t>
                      </a:r>
                      <a:r>
                        <a:rPr sz="1200" spc="-10" dirty="0">
                          <a:latin typeface="Meiryo UI"/>
                          <a:cs typeface="Meiryo UI"/>
                        </a:rPr>
                        <a:t>Aurora</a:t>
                      </a:r>
                      <a:endParaRPr sz="1200" dirty="0">
                        <a:latin typeface="Meiryo UI"/>
                        <a:cs typeface="Meiryo UI"/>
                      </a:endParaRPr>
                    </a:p>
                    <a:p>
                      <a:pPr marL="271145" indent="-177800">
                        <a:lnSpc>
                          <a:spcPct val="100000"/>
                        </a:lnSpc>
                        <a:spcBef>
                          <a:spcPts val="25"/>
                        </a:spcBef>
                        <a:buFont typeface="Arial"/>
                        <a:buChar char="•"/>
                        <a:tabLst>
                          <a:tab pos="271780" algn="l"/>
                        </a:tabLst>
                      </a:pPr>
                      <a:r>
                        <a:rPr sz="1200" spc="-10" dirty="0">
                          <a:latin typeface="Meiryo UI"/>
                          <a:cs typeface="Meiryo UI"/>
                        </a:rPr>
                        <a:t>Mk-</a:t>
                      </a:r>
                      <a:r>
                        <a:rPr sz="1200" spc="-25" dirty="0">
                          <a:latin typeface="Meiryo UI"/>
                          <a:cs typeface="Meiryo UI"/>
                        </a:rPr>
                        <a:t>III</a:t>
                      </a:r>
                      <a:endParaRPr sz="1200" dirty="0">
                        <a:latin typeface="Meiryo UI"/>
                        <a:cs typeface="Meiryo UI"/>
                      </a:endParaRPr>
                    </a:p>
                  </a:txBody>
                  <a:tcPr marL="0" marR="0" marB="0">
                    <a:lnL w="12700">
                      <a:solidFill>
                        <a:srgbClr val="FFFFFF"/>
                      </a:solidFill>
                      <a:prstDash val="solid"/>
                    </a:lnL>
                    <a:lnR w="12700">
                      <a:solidFill>
                        <a:srgbClr val="FFFFFF"/>
                      </a:solidFill>
                      <a:prstDash val="solid"/>
                    </a:lnR>
                    <a:lnT w="57150">
                      <a:solidFill>
                        <a:srgbClr val="FFFFFF"/>
                      </a:solidFill>
                      <a:prstDash val="solid"/>
                    </a:lnT>
                    <a:lnB w="12700">
                      <a:solidFill>
                        <a:srgbClr val="FFFFFF"/>
                      </a:solidFill>
                      <a:prstDash val="solid"/>
                    </a:lnB>
                    <a:solidFill>
                      <a:srgbClr val="D8DFED"/>
                    </a:solidFill>
                  </a:tcPr>
                </a:tc>
                <a:tc>
                  <a:txBody>
                    <a:bodyPr/>
                    <a:lstStyle/>
                    <a:p>
                      <a:pPr marL="274320" marR="206375" indent="-177165">
                        <a:lnSpc>
                          <a:spcPct val="103299"/>
                        </a:lnSpc>
                        <a:spcBef>
                          <a:spcPts val="360"/>
                        </a:spcBef>
                        <a:buFont typeface="Arial"/>
                        <a:buChar char="•"/>
                        <a:tabLst>
                          <a:tab pos="274320" algn="l"/>
                        </a:tabLst>
                      </a:pPr>
                      <a:r>
                        <a:rPr sz="1200" dirty="0">
                          <a:latin typeface="Meiryo UI"/>
                          <a:cs typeface="Meiryo UI"/>
                        </a:rPr>
                        <a:t>1</a:t>
                      </a:r>
                      <a:r>
                        <a:rPr sz="1200" spc="-10" dirty="0">
                          <a:latin typeface="Meiryo UI"/>
                          <a:cs typeface="Meiryo UI"/>
                        </a:rPr>
                        <a:t>日に複数回の宇宙輸送</a:t>
                      </a:r>
                      <a:endParaRPr sz="1200">
                        <a:latin typeface="Meiryo UI"/>
                        <a:cs typeface="Meiryo UI"/>
                      </a:endParaRPr>
                    </a:p>
                    <a:p>
                      <a:pPr marL="274320" marR="111760" indent="-177165">
                        <a:lnSpc>
                          <a:spcPct val="101699"/>
                        </a:lnSpc>
                        <a:buFont typeface="Arial"/>
                        <a:buChar char="•"/>
                        <a:tabLst>
                          <a:tab pos="274320" algn="l"/>
                        </a:tabLst>
                      </a:pPr>
                      <a:r>
                        <a:rPr sz="1200" spc="-10" dirty="0">
                          <a:latin typeface="Meiryo UI"/>
                          <a:cs typeface="Meiryo UI"/>
                        </a:rPr>
                        <a:t>Mk-</a:t>
                      </a:r>
                      <a:r>
                        <a:rPr sz="1200" dirty="0">
                          <a:latin typeface="Meiryo UI"/>
                          <a:cs typeface="Meiryo UI"/>
                        </a:rPr>
                        <a:t>IIは3U</a:t>
                      </a:r>
                      <a:r>
                        <a:rPr sz="1200" spc="-50" dirty="0">
                          <a:latin typeface="Meiryo UI"/>
                          <a:cs typeface="Meiryo UI"/>
                        </a:rPr>
                        <a:t>ク</a:t>
                      </a:r>
                      <a:r>
                        <a:rPr sz="1200" spc="-15" dirty="0">
                          <a:latin typeface="Meiryo UI"/>
                          <a:cs typeface="Meiryo UI"/>
                        </a:rPr>
                        <a:t>ラスの衛星を軌</a:t>
                      </a:r>
                      <a:endParaRPr sz="1200">
                        <a:latin typeface="Meiryo UI"/>
                        <a:cs typeface="Meiryo UI"/>
                      </a:endParaRPr>
                    </a:p>
                    <a:p>
                      <a:pPr marL="274320">
                        <a:lnSpc>
                          <a:spcPct val="100000"/>
                        </a:lnSpc>
                        <a:spcBef>
                          <a:spcPts val="45"/>
                        </a:spcBef>
                      </a:pPr>
                      <a:r>
                        <a:rPr sz="1200" spc="-20" dirty="0">
                          <a:latin typeface="Meiryo UI"/>
                          <a:cs typeface="Meiryo UI"/>
                        </a:rPr>
                        <a:t>道投入</a:t>
                      </a:r>
                      <a:endParaRPr sz="1200">
                        <a:latin typeface="Meiryo UI"/>
                        <a:cs typeface="Meiryo UI"/>
                      </a:endParaRPr>
                    </a:p>
                  </a:txBody>
                  <a:tcPr marL="0" marR="0" marB="0">
                    <a:lnL w="12700">
                      <a:solidFill>
                        <a:srgbClr val="FFFFFF"/>
                      </a:solidFill>
                      <a:prstDash val="solid"/>
                    </a:lnL>
                    <a:lnR w="12700">
                      <a:solidFill>
                        <a:srgbClr val="FFFFFF"/>
                      </a:solidFill>
                      <a:prstDash val="solid"/>
                    </a:lnR>
                    <a:lnT w="57150">
                      <a:solidFill>
                        <a:srgbClr val="FFFFFF"/>
                      </a:solidFill>
                      <a:prstDash val="solid"/>
                    </a:lnT>
                    <a:lnB w="12700">
                      <a:solidFill>
                        <a:srgbClr val="FFFFFF"/>
                      </a:solidFill>
                      <a:prstDash val="solid"/>
                    </a:lnB>
                    <a:solidFill>
                      <a:srgbClr val="D8DFED"/>
                    </a:solidFill>
                  </a:tcPr>
                </a:tc>
                <a:tc>
                  <a:txBody>
                    <a:bodyPr/>
                    <a:lstStyle/>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marL="1350010">
                        <a:lnSpc>
                          <a:spcPct val="100000"/>
                        </a:lnSpc>
                        <a:spcBef>
                          <a:spcPts val="525"/>
                        </a:spcBef>
                      </a:pPr>
                      <a:r>
                        <a:rPr sz="800" dirty="0">
                          <a:solidFill>
                            <a:srgbClr val="FFFFFF"/>
                          </a:solidFill>
                          <a:latin typeface="Arial"/>
                          <a:cs typeface="Arial"/>
                        </a:rPr>
                        <a:t>©</a:t>
                      </a:r>
                      <a:r>
                        <a:rPr sz="800" spc="10" dirty="0">
                          <a:solidFill>
                            <a:srgbClr val="FFFFFF"/>
                          </a:solidFill>
                          <a:latin typeface="Arial"/>
                          <a:cs typeface="Arial"/>
                        </a:rPr>
                        <a:t> </a:t>
                      </a:r>
                      <a:r>
                        <a:rPr sz="800" dirty="0">
                          <a:solidFill>
                            <a:srgbClr val="FFFFFF"/>
                          </a:solidFill>
                          <a:latin typeface="Arial"/>
                          <a:cs typeface="Arial"/>
                        </a:rPr>
                        <a:t>Dawn</a:t>
                      </a:r>
                      <a:r>
                        <a:rPr sz="800" spc="65" dirty="0">
                          <a:solidFill>
                            <a:srgbClr val="FFFFFF"/>
                          </a:solidFill>
                          <a:latin typeface="Arial"/>
                          <a:cs typeface="Arial"/>
                        </a:rPr>
                        <a:t> </a:t>
                      </a:r>
                      <a:r>
                        <a:rPr sz="800" spc="-10" dirty="0">
                          <a:solidFill>
                            <a:srgbClr val="FFFFFF"/>
                          </a:solidFill>
                          <a:latin typeface="Arial"/>
                          <a:cs typeface="Arial"/>
                        </a:rPr>
                        <a:t>Aerospace</a:t>
                      </a:r>
                      <a:endParaRPr sz="800" dirty="0">
                        <a:latin typeface="Arial"/>
                        <a:cs typeface="Arial"/>
                      </a:endParaRPr>
                    </a:p>
                    <a:p>
                      <a:pPr marL="316865">
                        <a:lnSpc>
                          <a:spcPct val="100000"/>
                        </a:lnSpc>
                        <a:spcBef>
                          <a:spcPts val="295"/>
                        </a:spcBef>
                        <a:tabLst>
                          <a:tab pos="2011045" algn="l"/>
                        </a:tabLst>
                      </a:pPr>
                      <a:r>
                        <a:rPr sz="1200" u="sng" spc="-10" dirty="0">
                          <a:uFill>
                            <a:solidFill>
                              <a:srgbClr val="000000"/>
                            </a:solidFill>
                          </a:uFill>
                          <a:latin typeface="Meiryo UI"/>
                          <a:cs typeface="Meiryo UI"/>
                        </a:rPr>
                        <a:t>Mk-</a:t>
                      </a:r>
                      <a:r>
                        <a:rPr sz="1200" u="sng" dirty="0">
                          <a:uFill>
                            <a:solidFill>
                              <a:srgbClr val="000000"/>
                            </a:solidFill>
                          </a:uFill>
                          <a:latin typeface="Meiryo UI"/>
                          <a:cs typeface="Meiryo UI"/>
                        </a:rPr>
                        <a:t>II</a:t>
                      </a:r>
                      <a:r>
                        <a:rPr sz="1200" u="sng" spc="80" dirty="0">
                          <a:uFill>
                            <a:solidFill>
                              <a:srgbClr val="000000"/>
                            </a:solidFill>
                          </a:uFill>
                          <a:latin typeface="Meiryo UI"/>
                          <a:cs typeface="Meiryo UI"/>
                        </a:rPr>
                        <a:t> </a:t>
                      </a:r>
                      <a:r>
                        <a:rPr sz="1200" u="sng" spc="-10" dirty="0">
                          <a:uFill>
                            <a:solidFill>
                              <a:srgbClr val="000000"/>
                            </a:solidFill>
                          </a:uFill>
                          <a:latin typeface="Meiryo UI"/>
                          <a:cs typeface="Meiryo UI"/>
                        </a:rPr>
                        <a:t>Aurora</a:t>
                      </a:r>
                      <a:r>
                        <a:rPr sz="1200" dirty="0">
                          <a:latin typeface="Meiryo UI"/>
                          <a:cs typeface="Meiryo UI"/>
                        </a:rPr>
                        <a:t>	</a:t>
                      </a:r>
                      <a:r>
                        <a:rPr sz="1200" u="sng" spc="-10" dirty="0">
                          <a:uFill>
                            <a:solidFill>
                              <a:srgbClr val="000000"/>
                            </a:solidFill>
                          </a:uFill>
                          <a:latin typeface="Meiryo UI"/>
                          <a:cs typeface="Meiryo UI"/>
                        </a:rPr>
                        <a:t>Mk-</a:t>
                      </a:r>
                      <a:r>
                        <a:rPr sz="1200" u="sng" spc="-25" dirty="0">
                          <a:uFill>
                            <a:solidFill>
                              <a:srgbClr val="000000"/>
                            </a:solidFill>
                          </a:uFill>
                          <a:latin typeface="Meiryo UI"/>
                          <a:cs typeface="Meiryo UI"/>
                        </a:rPr>
                        <a:t>III</a:t>
                      </a:r>
                      <a:endParaRPr sz="1200" dirty="0">
                        <a:latin typeface="Meiryo UI"/>
                        <a:cs typeface="Meiryo UI"/>
                      </a:endParaRPr>
                    </a:p>
                    <a:p>
                      <a:pPr marL="493395" indent="-177165">
                        <a:lnSpc>
                          <a:spcPct val="100000"/>
                        </a:lnSpc>
                        <a:spcBef>
                          <a:spcPts val="25"/>
                        </a:spcBef>
                        <a:buFont typeface="Arial"/>
                        <a:buChar char="•"/>
                        <a:tabLst>
                          <a:tab pos="494030" algn="l"/>
                          <a:tab pos="2011045" algn="l"/>
                        </a:tabLst>
                      </a:pPr>
                      <a:r>
                        <a:rPr sz="1200" dirty="0">
                          <a:latin typeface="Meiryo UI"/>
                          <a:cs typeface="Meiryo UI"/>
                        </a:rPr>
                        <a:t>ロケ</a:t>
                      </a:r>
                      <a:r>
                        <a:rPr sz="1200" spc="-10" dirty="0">
                          <a:latin typeface="Meiryo UI"/>
                          <a:cs typeface="Meiryo UI"/>
                        </a:rPr>
                        <a:t>ッ</a:t>
                      </a:r>
                      <a:r>
                        <a:rPr sz="1200" dirty="0">
                          <a:latin typeface="Meiryo UI"/>
                          <a:cs typeface="Meiryo UI"/>
                        </a:rPr>
                        <a:t>ト推</a:t>
                      </a:r>
                      <a:r>
                        <a:rPr sz="1200" spc="-50" dirty="0">
                          <a:latin typeface="Meiryo UI"/>
                          <a:cs typeface="Meiryo UI"/>
                        </a:rPr>
                        <a:t>進</a:t>
                      </a:r>
                      <a:r>
                        <a:rPr sz="1200" dirty="0">
                          <a:latin typeface="Meiryo UI"/>
                          <a:cs typeface="Meiryo UI"/>
                        </a:rPr>
                        <a:t>	</a:t>
                      </a:r>
                      <a:r>
                        <a:rPr sz="1800" baseline="4629" dirty="0">
                          <a:latin typeface="Arial"/>
                          <a:cs typeface="Arial"/>
                        </a:rPr>
                        <a:t>•</a:t>
                      </a:r>
                      <a:r>
                        <a:rPr sz="1800" spc="254" baseline="4629" dirty="0">
                          <a:latin typeface="Arial"/>
                          <a:cs typeface="Arial"/>
                        </a:rPr>
                        <a:t>  </a:t>
                      </a:r>
                      <a:r>
                        <a:rPr sz="1200" dirty="0">
                          <a:latin typeface="Meiryo UI"/>
                          <a:cs typeface="Meiryo UI"/>
                        </a:rPr>
                        <a:t>ロケ</a:t>
                      </a:r>
                      <a:r>
                        <a:rPr sz="1200" spc="-10" dirty="0">
                          <a:latin typeface="Meiryo UI"/>
                          <a:cs typeface="Meiryo UI"/>
                        </a:rPr>
                        <a:t>ッ</a:t>
                      </a:r>
                      <a:r>
                        <a:rPr sz="1200" dirty="0">
                          <a:latin typeface="Meiryo UI"/>
                          <a:cs typeface="Meiryo UI"/>
                        </a:rPr>
                        <a:t>ト推</a:t>
                      </a:r>
                      <a:r>
                        <a:rPr sz="1200" spc="-50" dirty="0">
                          <a:latin typeface="Meiryo UI"/>
                          <a:cs typeface="Meiryo UI"/>
                        </a:rPr>
                        <a:t>進</a:t>
                      </a:r>
                      <a:endParaRPr sz="1200" dirty="0">
                        <a:latin typeface="Meiryo UI"/>
                        <a:cs typeface="Meiryo UI"/>
                      </a:endParaRPr>
                    </a:p>
                    <a:p>
                      <a:pPr marL="493395" indent="-177165">
                        <a:lnSpc>
                          <a:spcPct val="100000"/>
                        </a:lnSpc>
                        <a:spcBef>
                          <a:spcPts val="50"/>
                        </a:spcBef>
                        <a:buFont typeface="Arial"/>
                        <a:buChar char="•"/>
                        <a:tabLst>
                          <a:tab pos="494030" algn="l"/>
                          <a:tab pos="2011045" algn="l"/>
                        </a:tabLst>
                      </a:pPr>
                      <a:r>
                        <a:rPr sz="1200" dirty="0">
                          <a:latin typeface="Meiryo UI"/>
                          <a:cs typeface="Meiryo UI"/>
                        </a:rPr>
                        <a:t>全⻑</a:t>
                      </a:r>
                      <a:r>
                        <a:rPr sz="1200" spc="-20" dirty="0">
                          <a:latin typeface="Meiryo UI"/>
                          <a:cs typeface="Meiryo UI"/>
                        </a:rPr>
                        <a:t>4.8m</a:t>
                      </a:r>
                      <a:r>
                        <a:rPr sz="1200" dirty="0">
                          <a:latin typeface="Meiryo UI"/>
                          <a:cs typeface="Meiryo UI"/>
                        </a:rPr>
                        <a:t>	</a:t>
                      </a:r>
                      <a:r>
                        <a:rPr sz="1800" baseline="4629" dirty="0">
                          <a:latin typeface="Arial"/>
                          <a:cs typeface="Arial"/>
                        </a:rPr>
                        <a:t>•</a:t>
                      </a:r>
                      <a:r>
                        <a:rPr sz="1800" spc="232" baseline="4629" dirty="0">
                          <a:latin typeface="Arial"/>
                          <a:cs typeface="Arial"/>
                        </a:rPr>
                        <a:t>  </a:t>
                      </a:r>
                      <a:r>
                        <a:rPr sz="1200" dirty="0">
                          <a:latin typeface="Meiryo UI"/>
                          <a:cs typeface="Meiryo UI"/>
                        </a:rPr>
                        <a:t>全⻑</a:t>
                      </a:r>
                      <a:r>
                        <a:rPr sz="1200" spc="-25" dirty="0">
                          <a:latin typeface="Meiryo UI"/>
                          <a:cs typeface="Meiryo UI"/>
                        </a:rPr>
                        <a:t>22m</a:t>
                      </a:r>
                      <a:endParaRPr sz="1200" dirty="0">
                        <a:latin typeface="Meiryo UI"/>
                        <a:cs typeface="Meiryo UI"/>
                      </a:endParaRPr>
                    </a:p>
                    <a:p>
                      <a:pPr marL="493395" indent="-177165">
                        <a:lnSpc>
                          <a:spcPct val="100000"/>
                        </a:lnSpc>
                        <a:spcBef>
                          <a:spcPts val="20"/>
                        </a:spcBef>
                        <a:buFont typeface="Arial"/>
                        <a:buChar char="•"/>
                        <a:tabLst>
                          <a:tab pos="494030" algn="l"/>
                        </a:tabLst>
                      </a:pPr>
                      <a:r>
                        <a:rPr sz="1200" dirty="0">
                          <a:latin typeface="Meiryo UI"/>
                          <a:cs typeface="Meiryo UI"/>
                        </a:rPr>
                        <a:t>離陸重量</a:t>
                      </a:r>
                      <a:r>
                        <a:rPr sz="1200" spc="-20" dirty="0">
                          <a:latin typeface="Meiryo UI"/>
                          <a:cs typeface="Meiryo UI"/>
                        </a:rPr>
                        <a:t>350kg</a:t>
                      </a:r>
                      <a:endParaRPr sz="1200" dirty="0">
                        <a:latin typeface="Meiryo UI"/>
                        <a:cs typeface="Meiryo UI"/>
                      </a:endParaRPr>
                    </a:p>
                  </a:txBody>
                  <a:tcPr marL="0" marR="0" marT="0" marB="0">
                    <a:lnL w="12700">
                      <a:solidFill>
                        <a:srgbClr val="FFFFFF"/>
                      </a:solidFill>
                      <a:prstDash val="solid"/>
                    </a:lnL>
                    <a:lnR w="12700">
                      <a:solidFill>
                        <a:srgbClr val="FFFFFF"/>
                      </a:solidFill>
                      <a:prstDash val="solid"/>
                    </a:lnR>
                    <a:lnT w="57150">
                      <a:solidFill>
                        <a:srgbClr val="FFFFFF"/>
                      </a:solidFill>
                      <a:prstDash val="solid"/>
                    </a:lnT>
                    <a:lnB w="12700">
                      <a:solidFill>
                        <a:srgbClr val="FFFFFF"/>
                      </a:solidFill>
                      <a:prstDash val="solid"/>
                    </a:lnB>
                  </a:tcPr>
                </a:tc>
                <a:tc>
                  <a:txBody>
                    <a:bodyPr/>
                    <a:lstStyle/>
                    <a:p>
                      <a:pPr marL="274320" marR="95250" indent="-177165">
                        <a:lnSpc>
                          <a:spcPct val="103299"/>
                        </a:lnSpc>
                        <a:spcBef>
                          <a:spcPts val="360"/>
                        </a:spcBef>
                        <a:buFont typeface="Arial"/>
                        <a:buChar char="•"/>
                        <a:tabLst>
                          <a:tab pos="274320" algn="l"/>
                        </a:tabLst>
                      </a:pPr>
                      <a:r>
                        <a:rPr sz="1200" spc="-10" dirty="0">
                          <a:latin typeface="Meiryo UI"/>
                          <a:cs typeface="Meiryo UI"/>
                        </a:rPr>
                        <a:t>Mk-</a:t>
                      </a:r>
                      <a:r>
                        <a:rPr sz="1200" dirty="0">
                          <a:latin typeface="Meiryo UI"/>
                          <a:cs typeface="Meiryo UI"/>
                        </a:rPr>
                        <a:t>II</a:t>
                      </a:r>
                      <a:r>
                        <a:rPr sz="1200" spc="-15" dirty="0">
                          <a:latin typeface="Meiryo UI"/>
                          <a:cs typeface="Meiryo UI"/>
                        </a:rPr>
                        <a:t>はジェット推進に</a:t>
                      </a:r>
                      <a:r>
                        <a:rPr sz="1200" dirty="0">
                          <a:latin typeface="Meiryo UI"/>
                          <a:cs typeface="Meiryo UI"/>
                        </a:rPr>
                        <a:t>て48</a:t>
                      </a:r>
                      <a:r>
                        <a:rPr sz="1200" spc="-15" dirty="0">
                          <a:latin typeface="Meiryo UI"/>
                          <a:cs typeface="Meiryo UI"/>
                        </a:rPr>
                        <a:t>回の⾶⾏を実施</a:t>
                      </a:r>
                      <a:endParaRPr sz="1200">
                        <a:latin typeface="Meiryo UI"/>
                        <a:cs typeface="Meiryo UI"/>
                      </a:endParaRPr>
                    </a:p>
                    <a:p>
                      <a:pPr marL="274320" marR="266700" indent="-177165">
                        <a:lnSpc>
                          <a:spcPct val="101699"/>
                        </a:lnSpc>
                        <a:buFont typeface="Arial"/>
                        <a:buChar char="•"/>
                        <a:tabLst>
                          <a:tab pos="274320" algn="l"/>
                        </a:tabLst>
                      </a:pPr>
                      <a:r>
                        <a:rPr sz="1200" spc="10" dirty="0">
                          <a:latin typeface="Meiryo UI"/>
                          <a:cs typeface="Meiryo UI"/>
                        </a:rPr>
                        <a:t>速度</a:t>
                      </a:r>
                      <a:r>
                        <a:rPr sz="1200" spc="20" dirty="0">
                          <a:latin typeface="Meiryo UI"/>
                          <a:cs typeface="Meiryo UI"/>
                        </a:rPr>
                        <a:t>370km/h</a:t>
                      </a:r>
                      <a:r>
                        <a:rPr sz="1200" spc="5" dirty="0">
                          <a:latin typeface="Meiryo UI"/>
                          <a:cs typeface="Meiryo UI"/>
                        </a:rPr>
                        <a:t>・</a:t>
                      </a:r>
                      <a:r>
                        <a:rPr sz="1200" spc="10" dirty="0">
                          <a:latin typeface="Meiryo UI"/>
                          <a:cs typeface="Meiryo UI"/>
                        </a:rPr>
                        <a:t>高度2.7km</a:t>
                      </a:r>
                      <a:r>
                        <a:rPr sz="1200" dirty="0">
                          <a:latin typeface="Meiryo UI"/>
                          <a:cs typeface="Meiryo UI"/>
                        </a:rPr>
                        <a:t>を達成</a:t>
                      </a:r>
                      <a:endParaRPr sz="1200">
                        <a:latin typeface="Meiryo UI"/>
                        <a:cs typeface="Meiryo UI"/>
                      </a:endParaRPr>
                    </a:p>
                    <a:p>
                      <a:pPr marL="274320" marR="233045" indent="-177165">
                        <a:lnSpc>
                          <a:spcPct val="101699"/>
                        </a:lnSpc>
                        <a:spcBef>
                          <a:spcPts val="20"/>
                        </a:spcBef>
                        <a:buFont typeface="Arial"/>
                        <a:buChar char="•"/>
                        <a:tabLst>
                          <a:tab pos="274320" algn="l"/>
                        </a:tabLst>
                      </a:pPr>
                      <a:r>
                        <a:rPr sz="1200" dirty="0">
                          <a:latin typeface="Meiryo UI"/>
                          <a:cs typeface="Meiryo UI"/>
                        </a:rPr>
                        <a:t>2022</a:t>
                      </a:r>
                      <a:r>
                        <a:rPr sz="1200" spc="-15" dirty="0">
                          <a:latin typeface="Meiryo UI"/>
                          <a:cs typeface="Meiryo UI"/>
                        </a:rPr>
                        <a:t>年内にロケット推進⾶⾏を目指す</a:t>
                      </a:r>
                      <a:endParaRPr sz="1200">
                        <a:latin typeface="Meiryo UI"/>
                        <a:cs typeface="Meiryo UI"/>
                      </a:endParaRPr>
                    </a:p>
                  </a:txBody>
                  <a:tcPr marL="0" marR="0" marB="0">
                    <a:lnL w="12700">
                      <a:solidFill>
                        <a:srgbClr val="FFFFFF"/>
                      </a:solidFill>
                      <a:prstDash val="solid"/>
                    </a:lnL>
                    <a:lnR w="12700">
                      <a:solidFill>
                        <a:srgbClr val="FFFFFF"/>
                      </a:solidFill>
                      <a:prstDash val="solid"/>
                    </a:lnR>
                    <a:lnT w="57150">
                      <a:solidFill>
                        <a:srgbClr val="FFFFFF"/>
                      </a:solidFill>
                      <a:prstDash val="solid"/>
                    </a:lnT>
                    <a:lnB w="12700">
                      <a:solidFill>
                        <a:srgbClr val="FFFFFF"/>
                      </a:solidFill>
                      <a:prstDash val="solid"/>
                    </a:lnB>
                    <a:solidFill>
                      <a:srgbClr val="D8DFED"/>
                    </a:solidFill>
                  </a:tcPr>
                </a:tc>
                <a:tc>
                  <a:txBody>
                    <a:bodyPr/>
                    <a:lstStyle/>
                    <a:p>
                      <a:pPr marL="271145" marR="297815" indent="-177165">
                        <a:lnSpc>
                          <a:spcPct val="103299"/>
                        </a:lnSpc>
                        <a:spcBef>
                          <a:spcPts val="360"/>
                        </a:spcBef>
                        <a:buFont typeface="Arial"/>
                        <a:buChar char="•"/>
                        <a:tabLst>
                          <a:tab pos="271780" algn="l"/>
                        </a:tabLst>
                      </a:pPr>
                      <a:r>
                        <a:rPr sz="1200" spc="-5" dirty="0">
                          <a:latin typeface="Meiryo UI"/>
                          <a:cs typeface="Meiryo UI"/>
                        </a:rPr>
                        <a:t>ロケット</a:t>
                      </a:r>
                      <a:r>
                        <a:rPr sz="1200" dirty="0">
                          <a:latin typeface="Meiryo UI"/>
                          <a:cs typeface="Meiryo UI"/>
                        </a:rPr>
                        <a:t>︓</a:t>
                      </a:r>
                      <a:r>
                        <a:rPr sz="1200" spc="-25" dirty="0">
                          <a:latin typeface="Meiryo UI"/>
                          <a:cs typeface="Meiryo UI"/>
                        </a:rPr>
                        <a:t>液体</a:t>
                      </a:r>
                      <a:r>
                        <a:rPr sz="1200" spc="-50" dirty="0">
                          <a:latin typeface="Meiryo UI"/>
                          <a:cs typeface="Meiryo UI"/>
                        </a:rPr>
                        <a:t> </a:t>
                      </a:r>
                      <a:r>
                        <a:rPr sz="1200" dirty="0">
                          <a:latin typeface="Meiryo UI"/>
                          <a:cs typeface="Meiryo UI"/>
                        </a:rPr>
                        <a:t>HTP</a:t>
                      </a:r>
                      <a:r>
                        <a:rPr sz="1200" spc="-10" dirty="0">
                          <a:latin typeface="Meiryo UI"/>
                          <a:cs typeface="Meiryo UI"/>
                        </a:rPr>
                        <a:t>/ケロシン</a:t>
                      </a:r>
                      <a:endParaRPr sz="1200">
                        <a:latin typeface="Meiryo UI"/>
                        <a:cs typeface="Meiryo UI"/>
                      </a:endParaRPr>
                    </a:p>
                    <a:p>
                      <a:pPr marL="271145" marR="360680" indent="-177165">
                        <a:lnSpc>
                          <a:spcPct val="101699"/>
                        </a:lnSpc>
                        <a:buFont typeface="Arial"/>
                        <a:buChar char="•"/>
                        <a:tabLst>
                          <a:tab pos="271780" algn="l"/>
                        </a:tabLst>
                      </a:pPr>
                      <a:r>
                        <a:rPr sz="1200" dirty="0">
                          <a:latin typeface="Meiryo UI"/>
                          <a:cs typeface="Meiryo UI"/>
                        </a:rPr>
                        <a:t>試験場</a:t>
                      </a:r>
                      <a:r>
                        <a:rPr sz="1200" spc="-50" dirty="0">
                          <a:latin typeface="Meiryo UI"/>
                          <a:cs typeface="Meiryo UI"/>
                        </a:rPr>
                        <a:t>︓ </a:t>
                      </a:r>
                      <a:r>
                        <a:rPr sz="1200" spc="-10" dirty="0">
                          <a:latin typeface="Meiryo UI"/>
                          <a:cs typeface="Meiryo UI"/>
                        </a:rPr>
                        <a:t>Glentanner</a:t>
                      </a:r>
                      <a:endParaRPr sz="1200">
                        <a:latin typeface="Meiryo UI"/>
                        <a:cs typeface="Meiryo UI"/>
                      </a:endParaRPr>
                    </a:p>
                    <a:p>
                      <a:pPr marL="271145">
                        <a:lnSpc>
                          <a:spcPct val="100000"/>
                        </a:lnSpc>
                        <a:spcBef>
                          <a:spcPts val="45"/>
                        </a:spcBef>
                      </a:pPr>
                      <a:r>
                        <a:rPr sz="1200" spc="-10" dirty="0">
                          <a:latin typeface="Meiryo UI"/>
                          <a:cs typeface="Meiryo UI"/>
                        </a:rPr>
                        <a:t>Aerodrome</a:t>
                      </a:r>
                      <a:endParaRPr sz="1200">
                        <a:latin typeface="Meiryo UI"/>
                        <a:cs typeface="Meiryo UI"/>
                      </a:endParaRPr>
                    </a:p>
                  </a:txBody>
                  <a:tcPr marL="0" marR="0" marB="0">
                    <a:lnL w="12700">
                      <a:solidFill>
                        <a:srgbClr val="FFFFFF"/>
                      </a:solidFill>
                      <a:prstDash val="solid"/>
                    </a:lnL>
                    <a:lnR w="12700">
                      <a:solidFill>
                        <a:srgbClr val="FFFFFF"/>
                      </a:solidFill>
                      <a:prstDash val="solid"/>
                    </a:lnR>
                    <a:lnT w="57150">
                      <a:solidFill>
                        <a:srgbClr val="FFFFFF"/>
                      </a:solidFill>
                      <a:prstDash val="solid"/>
                    </a:lnT>
                    <a:lnB w="12700">
                      <a:solidFill>
                        <a:srgbClr val="FFFFFF"/>
                      </a:solidFill>
                      <a:prstDash val="solid"/>
                    </a:lnB>
                    <a:solidFill>
                      <a:srgbClr val="D8DFED"/>
                    </a:solidFill>
                  </a:tcPr>
                </a:tc>
                <a:extLst>
                  <a:ext uri="{0D108BD9-81ED-4DB2-BD59-A6C34878D82A}">
                    <a16:rowId xmlns:a16="http://schemas.microsoft.com/office/drawing/2014/main" val="10001"/>
                  </a:ext>
                </a:extLst>
              </a:tr>
              <a:tr h="1624330">
                <a:tc>
                  <a:txBody>
                    <a:bodyPr/>
                    <a:lstStyle/>
                    <a:p>
                      <a:pPr marL="93980" marR="340360">
                        <a:lnSpc>
                          <a:spcPct val="102499"/>
                        </a:lnSpc>
                        <a:spcBef>
                          <a:spcPts val="370"/>
                        </a:spcBef>
                      </a:pPr>
                      <a:r>
                        <a:rPr sz="1200" spc="-10" dirty="0">
                          <a:latin typeface="Meiryo UI"/>
                          <a:cs typeface="Meiryo UI"/>
                        </a:rPr>
                        <a:t>Virgin Galactic (USA)</a:t>
                      </a:r>
                      <a:endParaRPr sz="1200" dirty="0">
                        <a:latin typeface="Meiryo UI"/>
                        <a:cs typeface="Meiryo UI"/>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FF6"/>
                    </a:solidFill>
                  </a:tcPr>
                </a:tc>
                <a:tc>
                  <a:txBody>
                    <a:bodyPr/>
                    <a:lstStyle/>
                    <a:p>
                      <a:pPr marL="93980" marR="147955">
                        <a:lnSpc>
                          <a:spcPct val="103299"/>
                        </a:lnSpc>
                        <a:spcBef>
                          <a:spcPts val="360"/>
                        </a:spcBef>
                      </a:pPr>
                      <a:r>
                        <a:rPr sz="1200" spc="-10" dirty="0">
                          <a:latin typeface="Meiryo UI"/>
                          <a:cs typeface="Meiryo UI"/>
                        </a:rPr>
                        <a:t>SpaceShip </a:t>
                      </a:r>
                      <a:r>
                        <a:rPr sz="1200" spc="-25" dirty="0">
                          <a:latin typeface="Meiryo UI"/>
                          <a:cs typeface="Meiryo UI"/>
                        </a:rPr>
                        <a:t>Two</a:t>
                      </a:r>
                      <a:endParaRPr sz="1200">
                        <a:latin typeface="Meiryo UI"/>
                        <a:cs typeface="Meiryo U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FF6"/>
                    </a:solidFill>
                  </a:tcPr>
                </a:tc>
                <a:tc>
                  <a:txBody>
                    <a:bodyPr/>
                    <a:lstStyle/>
                    <a:p>
                      <a:pPr marL="274320" indent="-177165">
                        <a:lnSpc>
                          <a:spcPct val="100000"/>
                        </a:lnSpc>
                        <a:spcBef>
                          <a:spcPts val="405"/>
                        </a:spcBef>
                        <a:buFont typeface="Arial"/>
                        <a:buChar char="•"/>
                        <a:tabLst>
                          <a:tab pos="274320" algn="l"/>
                        </a:tabLst>
                      </a:pPr>
                      <a:r>
                        <a:rPr sz="1200" dirty="0">
                          <a:latin typeface="Meiryo UI"/>
                          <a:cs typeface="Meiryo UI"/>
                        </a:rPr>
                        <a:t>乗員2</a:t>
                      </a:r>
                      <a:r>
                        <a:rPr sz="1200" spc="-50" dirty="0">
                          <a:latin typeface="Meiryo UI"/>
                          <a:cs typeface="Meiryo UI"/>
                        </a:rPr>
                        <a:t>名</a:t>
                      </a:r>
                      <a:endParaRPr sz="1200">
                        <a:latin typeface="Meiryo UI"/>
                        <a:cs typeface="Meiryo UI"/>
                      </a:endParaRPr>
                    </a:p>
                    <a:p>
                      <a:pPr marL="273685">
                        <a:lnSpc>
                          <a:spcPct val="100000"/>
                        </a:lnSpc>
                        <a:spcBef>
                          <a:spcPts val="50"/>
                        </a:spcBef>
                      </a:pPr>
                      <a:r>
                        <a:rPr sz="1200" dirty="0">
                          <a:latin typeface="Meiryo UI"/>
                          <a:cs typeface="Meiryo UI"/>
                        </a:rPr>
                        <a:t>+乗客4</a:t>
                      </a:r>
                      <a:r>
                        <a:rPr sz="1200" spc="-50" dirty="0">
                          <a:latin typeface="Meiryo UI"/>
                          <a:cs typeface="Meiryo UI"/>
                        </a:rPr>
                        <a:t>名</a:t>
                      </a:r>
                      <a:endParaRPr sz="1200">
                        <a:latin typeface="Meiryo UI"/>
                        <a:cs typeface="Meiryo UI"/>
                      </a:endParaRPr>
                    </a:p>
                    <a:p>
                      <a:pPr marL="273685" marR="123189" indent="-177165">
                        <a:lnSpc>
                          <a:spcPct val="101699"/>
                        </a:lnSpc>
                        <a:buFont typeface="Arial"/>
                        <a:buChar char="•"/>
                        <a:tabLst>
                          <a:tab pos="274320" algn="l"/>
                        </a:tabLst>
                      </a:pPr>
                      <a:r>
                        <a:rPr sz="1200" spc="-5" dirty="0">
                          <a:latin typeface="Meiryo UI"/>
                          <a:cs typeface="Meiryo UI"/>
                        </a:rPr>
                        <a:t>チケット代</a:t>
                      </a:r>
                      <a:r>
                        <a:rPr sz="1200" spc="-25" dirty="0">
                          <a:latin typeface="Meiryo UI"/>
                          <a:cs typeface="Meiryo UI"/>
                        </a:rPr>
                        <a:t>USD </a:t>
                      </a:r>
                      <a:r>
                        <a:rPr sz="1200" spc="-10" dirty="0">
                          <a:latin typeface="Meiryo UI"/>
                          <a:cs typeface="Meiryo UI"/>
                        </a:rPr>
                        <a:t>450,000</a:t>
                      </a:r>
                      <a:endParaRPr sz="1200">
                        <a:latin typeface="Meiryo UI"/>
                        <a:cs typeface="Meiryo UI"/>
                      </a:endParaRPr>
                    </a:p>
                    <a:p>
                      <a:pPr marL="273685" marR="424815" indent="-177165">
                        <a:lnSpc>
                          <a:spcPct val="101699"/>
                        </a:lnSpc>
                        <a:spcBef>
                          <a:spcPts val="25"/>
                        </a:spcBef>
                        <a:buFont typeface="Arial"/>
                        <a:buChar char="•"/>
                        <a:tabLst>
                          <a:tab pos="274320" algn="l"/>
                        </a:tabLst>
                      </a:pPr>
                      <a:r>
                        <a:rPr sz="1200" spc="-15" dirty="0">
                          <a:latin typeface="Meiryo UI"/>
                          <a:cs typeface="Meiryo UI"/>
                        </a:rPr>
                        <a:t>最高高度</a:t>
                      </a:r>
                      <a:r>
                        <a:rPr sz="1200" spc="-50" dirty="0">
                          <a:latin typeface="Meiryo UI"/>
                          <a:cs typeface="Meiryo UI"/>
                        </a:rPr>
                        <a:t> </a:t>
                      </a:r>
                      <a:r>
                        <a:rPr sz="1200" spc="-10" dirty="0">
                          <a:latin typeface="Meiryo UI"/>
                          <a:cs typeface="Meiryo UI"/>
                        </a:rPr>
                        <a:t>110km</a:t>
                      </a:r>
                      <a:endParaRPr sz="1200">
                        <a:latin typeface="Meiryo UI"/>
                        <a:cs typeface="Meiryo UI"/>
                      </a:endParaRPr>
                    </a:p>
                    <a:p>
                      <a:pPr marL="273685" marR="424815" indent="-177165">
                        <a:lnSpc>
                          <a:spcPct val="101699"/>
                        </a:lnSpc>
                        <a:spcBef>
                          <a:spcPts val="20"/>
                        </a:spcBef>
                        <a:buFont typeface="Arial"/>
                        <a:buChar char="•"/>
                        <a:tabLst>
                          <a:tab pos="274320" algn="l"/>
                        </a:tabLst>
                      </a:pPr>
                      <a:r>
                        <a:rPr sz="1200" spc="-15" dirty="0">
                          <a:latin typeface="Meiryo UI"/>
                          <a:cs typeface="Meiryo UI"/>
                        </a:rPr>
                        <a:t>分離高度</a:t>
                      </a:r>
                      <a:r>
                        <a:rPr sz="1200" spc="-50" dirty="0">
                          <a:latin typeface="Meiryo UI"/>
                          <a:cs typeface="Meiryo UI"/>
                        </a:rPr>
                        <a:t> </a:t>
                      </a:r>
                      <a:r>
                        <a:rPr sz="1200" spc="-20" dirty="0">
                          <a:latin typeface="Meiryo UI"/>
                          <a:cs typeface="Meiryo UI"/>
                        </a:rPr>
                        <a:t>15km</a:t>
                      </a:r>
                      <a:endParaRPr sz="1200">
                        <a:latin typeface="Meiryo UI"/>
                        <a:cs typeface="Meiryo UI"/>
                      </a:endParaRPr>
                    </a:p>
                  </a:txBody>
                  <a:tcPr marL="0" marR="0" marT="514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FF6"/>
                    </a:solidFill>
                  </a:tcPr>
                </a:tc>
                <a:tc>
                  <a:txBody>
                    <a:bodyPr/>
                    <a:lstStyle/>
                    <a:p>
                      <a:pPr marL="2303780" indent="-173990">
                        <a:lnSpc>
                          <a:spcPct val="100000"/>
                        </a:lnSpc>
                        <a:spcBef>
                          <a:spcPts val="405"/>
                        </a:spcBef>
                        <a:buFont typeface="Arial"/>
                        <a:buChar char="•"/>
                        <a:tabLst>
                          <a:tab pos="2304415" algn="l"/>
                        </a:tabLst>
                      </a:pPr>
                      <a:r>
                        <a:rPr sz="1200" spc="-10" dirty="0">
                          <a:latin typeface="Meiryo UI"/>
                          <a:cs typeface="Meiryo UI"/>
                        </a:rPr>
                        <a:t>ジェット</a:t>
                      </a:r>
                      <a:r>
                        <a:rPr sz="1200" dirty="0">
                          <a:latin typeface="Meiryo UI"/>
                          <a:cs typeface="Meiryo UI"/>
                        </a:rPr>
                        <a:t>4</a:t>
                      </a:r>
                      <a:r>
                        <a:rPr sz="1200" spc="-50" dirty="0">
                          <a:latin typeface="Meiryo UI"/>
                          <a:cs typeface="Meiryo UI"/>
                        </a:rPr>
                        <a:t>発</a:t>
                      </a:r>
                      <a:endParaRPr sz="1200">
                        <a:latin typeface="Meiryo UI"/>
                        <a:cs typeface="Meiryo UI"/>
                      </a:endParaRPr>
                    </a:p>
                    <a:p>
                      <a:pPr marL="2303780">
                        <a:lnSpc>
                          <a:spcPct val="100000"/>
                        </a:lnSpc>
                        <a:spcBef>
                          <a:spcPts val="50"/>
                        </a:spcBef>
                      </a:pPr>
                      <a:r>
                        <a:rPr sz="1200" dirty="0">
                          <a:latin typeface="Meiryo UI"/>
                          <a:cs typeface="Meiryo UI"/>
                        </a:rPr>
                        <a:t>（⺟機</a:t>
                      </a:r>
                      <a:r>
                        <a:rPr sz="1200" spc="-50" dirty="0">
                          <a:latin typeface="Meiryo UI"/>
                          <a:cs typeface="Meiryo UI"/>
                        </a:rPr>
                        <a:t>）</a:t>
                      </a:r>
                      <a:endParaRPr sz="1200">
                        <a:latin typeface="Meiryo UI"/>
                        <a:cs typeface="Meiryo UI"/>
                      </a:endParaRPr>
                    </a:p>
                    <a:p>
                      <a:pPr marL="2303780">
                        <a:lnSpc>
                          <a:spcPct val="100000"/>
                        </a:lnSpc>
                        <a:spcBef>
                          <a:spcPts val="25"/>
                        </a:spcBef>
                      </a:pPr>
                      <a:r>
                        <a:rPr sz="1200" spc="-15" dirty="0">
                          <a:latin typeface="Meiryo UI"/>
                          <a:cs typeface="Meiryo UI"/>
                        </a:rPr>
                        <a:t>+ロケット</a:t>
                      </a:r>
                      <a:endParaRPr sz="1200">
                        <a:latin typeface="Meiryo UI"/>
                        <a:cs typeface="Meiryo UI"/>
                      </a:endParaRPr>
                    </a:p>
                    <a:p>
                      <a:pPr marL="2303780" indent="-173990">
                        <a:lnSpc>
                          <a:spcPct val="100000"/>
                        </a:lnSpc>
                        <a:spcBef>
                          <a:spcPts val="25"/>
                        </a:spcBef>
                        <a:buFont typeface="Arial"/>
                        <a:buChar char="•"/>
                        <a:tabLst>
                          <a:tab pos="2304415" algn="l"/>
                        </a:tabLst>
                      </a:pPr>
                      <a:r>
                        <a:rPr sz="1200" dirty="0">
                          <a:latin typeface="Meiryo UI"/>
                          <a:cs typeface="Meiryo UI"/>
                        </a:rPr>
                        <a:t>全⻑</a:t>
                      </a:r>
                      <a:r>
                        <a:rPr sz="1200" spc="-10" dirty="0">
                          <a:latin typeface="Meiryo UI"/>
                          <a:cs typeface="Meiryo UI"/>
                        </a:rPr>
                        <a:t>18.3m</a:t>
                      </a:r>
                      <a:endParaRPr sz="1200">
                        <a:latin typeface="Meiryo UI"/>
                        <a:cs typeface="Meiryo UI"/>
                      </a:endParaRPr>
                    </a:p>
                    <a:p>
                      <a:pPr marL="2303780" indent="-173990">
                        <a:lnSpc>
                          <a:spcPct val="100000"/>
                        </a:lnSpc>
                        <a:spcBef>
                          <a:spcPts val="45"/>
                        </a:spcBef>
                        <a:buFont typeface="Arial"/>
                        <a:buChar char="•"/>
                        <a:tabLst>
                          <a:tab pos="2304415" algn="l"/>
                        </a:tabLst>
                      </a:pPr>
                      <a:r>
                        <a:rPr sz="1200" dirty="0">
                          <a:latin typeface="Meiryo UI"/>
                          <a:cs typeface="Meiryo UI"/>
                        </a:rPr>
                        <a:t>翼幅</a:t>
                      </a:r>
                      <a:r>
                        <a:rPr sz="1200" spc="-20" dirty="0">
                          <a:latin typeface="Meiryo UI"/>
                          <a:cs typeface="Meiryo UI"/>
                        </a:rPr>
                        <a:t>8.3m</a:t>
                      </a:r>
                      <a:endParaRPr sz="1200">
                        <a:latin typeface="Meiryo UI"/>
                        <a:cs typeface="Meiryo UI"/>
                      </a:endParaRPr>
                    </a:p>
                    <a:p>
                      <a:pPr marL="93980">
                        <a:lnSpc>
                          <a:spcPts val="1310"/>
                        </a:lnSpc>
                        <a:spcBef>
                          <a:spcPts val="335"/>
                        </a:spcBef>
                        <a:tabLst>
                          <a:tab pos="2130425" algn="l"/>
                        </a:tabLst>
                      </a:pPr>
                      <a:r>
                        <a:rPr sz="800" dirty="0">
                          <a:latin typeface="Arial"/>
                          <a:cs typeface="Arial"/>
                        </a:rPr>
                        <a:t>©</a:t>
                      </a:r>
                      <a:r>
                        <a:rPr sz="800" spc="5" dirty="0">
                          <a:latin typeface="Arial"/>
                          <a:cs typeface="Arial"/>
                        </a:rPr>
                        <a:t> </a:t>
                      </a:r>
                      <a:r>
                        <a:rPr sz="800" dirty="0">
                          <a:latin typeface="Arial"/>
                          <a:cs typeface="Arial"/>
                        </a:rPr>
                        <a:t>Virgin</a:t>
                      </a:r>
                      <a:r>
                        <a:rPr sz="800" spc="60" dirty="0">
                          <a:latin typeface="Arial"/>
                          <a:cs typeface="Arial"/>
                        </a:rPr>
                        <a:t> </a:t>
                      </a:r>
                      <a:r>
                        <a:rPr sz="800" spc="-10" dirty="0">
                          <a:latin typeface="Arial"/>
                          <a:cs typeface="Arial"/>
                        </a:rPr>
                        <a:t>Galactic</a:t>
                      </a:r>
                      <a:r>
                        <a:rPr sz="800" dirty="0">
                          <a:latin typeface="Arial"/>
                          <a:cs typeface="Arial"/>
                        </a:rPr>
                        <a:t>	</a:t>
                      </a:r>
                      <a:r>
                        <a:rPr sz="1800" spc="142" baseline="13888" dirty="0">
                          <a:latin typeface="Arial"/>
                          <a:cs typeface="Arial"/>
                        </a:rPr>
                        <a:t>•  </a:t>
                      </a:r>
                      <a:r>
                        <a:rPr sz="1800" baseline="13888" dirty="0">
                          <a:latin typeface="Meiryo UI"/>
                          <a:cs typeface="Meiryo UI"/>
                        </a:rPr>
                        <a:t>高さ</a:t>
                      </a:r>
                      <a:r>
                        <a:rPr sz="1800" spc="-30" baseline="13888" dirty="0">
                          <a:latin typeface="Meiryo UI"/>
                          <a:cs typeface="Meiryo UI"/>
                        </a:rPr>
                        <a:t>5.5m</a:t>
                      </a:r>
                      <a:endParaRPr sz="1800" baseline="13888">
                        <a:latin typeface="Meiryo UI"/>
                        <a:cs typeface="Meiryo UI"/>
                      </a:endParaRPr>
                    </a:p>
                    <a:p>
                      <a:pPr marL="173355" marR="309245" indent="-173990" algn="r">
                        <a:lnSpc>
                          <a:spcPts val="1310"/>
                        </a:lnSpc>
                        <a:buFont typeface="Arial"/>
                        <a:buChar char="•"/>
                        <a:tabLst>
                          <a:tab pos="173990" algn="l"/>
                        </a:tabLst>
                      </a:pPr>
                      <a:r>
                        <a:rPr sz="1200" spc="-15" dirty="0">
                          <a:latin typeface="Meiryo UI"/>
                          <a:cs typeface="Meiryo UI"/>
                        </a:rPr>
                        <a:t>積載重量</a:t>
                      </a:r>
                      <a:endParaRPr sz="1200">
                        <a:latin typeface="Meiryo UI"/>
                        <a:cs typeface="Meiryo UI"/>
                      </a:endParaRPr>
                    </a:p>
                    <a:p>
                      <a:pPr marR="332105" algn="r">
                        <a:lnSpc>
                          <a:spcPct val="100000"/>
                        </a:lnSpc>
                        <a:spcBef>
                          <a:spcPts val="25"/>
                        </a:spcBef>
                      </a:pPr>
                      <a:r>
                        <a:rPr sz="1200" spc="-10" dirty="0">
                          <a:latin typeface="Meiryo UI"/>
                          <a:cs typeface="Meiryo UI"/>
                        </a:rPr>
                        <a:t>9.74ton</a:t>
                      </a:r>
                      <a:endParaRPr sz="1200">
                        <a:latin typeface="Meiryo UI"/>
                        <a:cs typeface="Meiryo UI"/>
                      </a:endParaRPr>
                    </a:p>
                  </a:txBody>
                  <a:tcPr marL="0" marR="0" marT="514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73685" indent="-177165">
                        <a:lnSpc>
                          <a:spcPct val="102499"/>
                        </a:lnSpc>
                        <a:spcBef>
                          <a:spcPts val="370"/>
                        </a:spcBef>
                        <a:buFont typeface="Arial"/>
                        <a:buChar char="•"/>
                        <a:tabLst>
                          <a:tab pos="274320" algn="l"/>
                        </a:tabLst>
                      </a:pPr>
                      <a:r>
                        <a:rPr sz="1200" dirty="0">
                          <a:latin typeface="Meiryo UI"/>
                          <a:cs typeface="Meiryo UI"/>
                        </a:rPr>
                        <a:t>2021年7月に6</a:t>
                      </a:r>
                      <a:r>
                        <a:rPr sz="1200" spc="-25" dirty="0">
                          <a:latin typeface="Meiryo UI"/>
                          <a:cs typeface="Meiryo UI"/>
                        </a:rPr>
                        <a:t>名搭</a:t>
                      </a:r>
                      <a:r>
                        <a:rPr sz="1200" spc="500" dirty="0">
                          <a:latin typeface="Meiryo UI"/>
                          <a:cs typeface="Meiryo UI"/>
                        </a:rPr>
                        <a:t> </a:t>
                      </a:r>
                      <a:r>
                        <a:rPr sz="1200" spc="-5" dirty="0">
                          <a:latin typeface="Meiryo UI"/>
                          <a:cs typeface="Meiryo UI"/>
                        </a:rPr>
                        <a:t>乗で試験⾶⾏に成功，</a:t>
                      </a:r>
                      <a:r>
                        <a:rPr sz="1200" dirty="0">
                          <a:latin typeface="Meiryo UI"/>
                          <a:cs typeface="Meiryo UI"/>
                        </a:rPr>
                        <a:t>高度80km</a:t>
                      </a:r>
                      <a:r>
                        <a:rPr sz="1200" spc="-20" dirty="0">
                          <a:latin typeface="Meiryo UI"/>
                          <a:cs typeface="Meiryo UI"/>
                        </a:rPr>
                        <a:t>に到達</a:t>
                      </a:r>
                      <a:endParaRPr sz="1200">
                        <a:latin typeface="Meiryo UI"/>
                        <a:cs typeface="Meiryo UI"/>
                      </a:endParaRPr>
                    </a:p>
                    <a:p>
                      <a:pPr marL="273685" marR="202565" indent="-177165">
                        <a:lnSpc>
                          <a:spcPts val="1490"/>
                        </a:lnSpc>
                        <a:spcBef>
                          <a:spcPts val="35"/>
                        </a:spcBef>
                        <a:buFont typeface="Arial"/>
                        <a:buChar char="•"/>
                        <a:tabLst>
                          <a:tab pos="274320" algn="l"/>
                        </a:tabLst>
                      </a:pPr>
                      <a:r>
                        <a:rPr sz="1200" dirty="0">
                          <a:latin typeface="Meiryo UI"/>
                          <a:cs typeface="Meiryo UI"/>
                        </a:rPr>
                        <a:t>次世代機Delta</a:t>
                      </a:r>
                      <a:r>
                        <a:rPr sz="1200" spc="-30" dirty="0">
                          <a:latin typeface="Meiryo UI"/>
                          <a:cs typeface="Meiryo UI"/>
                        </a:rPr>
                        <a:t>を発</a:t>
                      </a:r>
                      <a:r>
                        <a:rPr sz="1200" spc="-50" dirty="0">
                          <a:latin typeface="Meiryo UI"/>
                          <a:cs typeface="Meiryo UI"/>
                        </a:rPr>
                        <a:t>表</a:t>
                      </a:r>
                      <a:endParaRPr sz="1200">
                        <a:latin typeface="Meiryo UI"/>
                        <a:cs typeface="Meiryo UI"/>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FF6"/>
                    </a:solidFill>
                  </a:tcPr>
                </a:tc>
                <a:tc>
                  <a:txBody>
                    <a:bodyPr/>
                    <a:lstStyle/>
                    <a:p>
                      <a:pPr marL="271145" marR="253365" indent="-177165">
                        <a:lnSpc>
                          <a:spcPct val="102499"/>
                        </a:lnSpc>
                        <a:spcBef>
                          <a:spcPts val="370"/>
                        </a:spcBef>
                        <a:buFont typeface="Arial"/>
                        <a:buChar char="•"/>
                        <a:tabLst>
                          <a:tab pos="271780" algn="l"/>
                        </a:tabLst>
                      </a:pPr>
                      <a:r>
                        <a:rPr sz="1200" spc="-5" dirty="0">
                          <a:latin typeface="Meiryo UI"/>
                          <a:cs typeface="Meiryo UI"/>
                        </a:rPr>
                        <a:t>ロケット</a:t>
                      </a:r>
                      <a:r>
                        <a:rPr sz="1200" dirty="0">
                          <a:latin typeface="Meiryo UI"/>
                          <a:cs typeface="Meiryo UI"/>
                        </a:rPr>
                        <a:t>︓</a:t>
                      </a:r>
                      <a:r>
                        <a:rPr sz="1200" spc="-20" dirty="0">
                          <a:latin typeface="Meiryo UI"/>
                          <a:cs typeface="Meiryo UI"/>
                        </a:rPr>
                        <a:t>ハイブリッド</a:t>
                      </a:r>
                      <a:r>
                        <a:rPr sz="1200" spc="-50" dirty="0">
                          <a:latin typeface="Meiryo UI"/>
                          <a:cs typeface="Meiryo UI"/>
                        </a:rPr>
                        <a:t> </a:t>
                      </a:r>
                      <a:r>
                        <a:rPr sz="1200" spc="-10" dirty="0">
                          <a:latin typeface="Meiryo UI"/>
                          <a:cs typeface="Meiryo UI"/>
                        </a:rPr>
                        <a:t>N2O/HTPB</a:t>
                      </a:r>
                      <a:endParaRPr sz="1200">
                        <a:latin typeface="Meiryo UI"/>
                        <a:cs typeface="Meiryo UI"/>
                      </a:endParaRPr>
                    </a:p>
                    <a:p>
                      <a:pPr marL="271145" indent="-177800">
                        <a:lnSpc>
                          <a:spcPct val="100000"/>
                        </a:lnSpc>
                        <a:spcBef>
                          <a:spcPts val="25"/>
                        </a:spcBef>
                        <a:buFont typeface="Arial"/>
                        <a:buChar char="•"/>
                        <a:tabLst>
                          <a:tab pos="271780" algn="l"/>
                        </a:tabLst>
                      </a:pPr>
                      <a:r>
                        <a:rPr sz="1200" dirty="0">
                          <a:latin typeface="Meiryo UI"/>
                          <a:cs typeface="Meiryo UI"/>
                        </a:rPr>
                        <a:t>宇宙港</a:t>
                      </a:r>
                      <a:r>
                        <a:rPr sz="1200" spc="-50" dirty="0">
                          <a:latin typeface="Meiryo UI"/>
                          <a:cs typeface="Meiryo UI"/>
                        </a:rPr>
                        <a:t>︓</a:t>
                      </a:r>
                      <a:endParaRPr sz="1200">
                        <a:latin typeface="Meiryo UI"/>
                        <a:cs typeface="Meiryo UI"/>
                      </a:endParaRPr>
                    </a:p>
                    <a:p>
                      <a:pPr marL="271145" marR="433070">
                        <a:lnSpc>
                          <a:spcPct val="101699"/>
                        </a:lnSpc>
                        <a:spcBef>
                          <a:spcPts val="25"/>
                        </a:spcBef>
                      </a:pPr>
                      <a:r>
                        <a:rPr sz="1200" spc="-10" dirty="0">
                          <a:latin typeface="Meiryo UI"/>
                          <a:cs typeface="Meiryo UI"/>
                        </a:rPr>
                        <a:t>Spaceport America</a:t>
                      </a:r>
                      <a:endParaRPr sz="1200">
                        <a:latin typeface="Meiryo UI"/>
                        <a:cs typeface="Meiryo UI"/>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FF6"/>
                    </a:solidFill>
                  </a:tcPr>
                </a:tc>
                <a:extLst>
                  <a:ext uri="{0D108BD9-81ED-4DB2-BD59-A6C34878D82A}">
                    <a16:rowId xmlns:a16="http://schemas.microsoft.com/office/drawing/2014/main" val="10002"/>
                  </a:ext>
                </a:extLst>
              </a:tr>
              <a:tr h="1475105">
                <a:tc>
                  <a:txBody>
                    <a:bodyPr/>
                    <a:lstStyle/>
                    <a:p>
                      <a:pPr marL="93980" marR="94615">
                        <a:lnSpc>
                          <a:spcPct val="103299"/>
                        </a:lnSpc>
                        <a:spcBef>
                          <a:spcPts val="335"/>
                        </a:spcBef>
                      </a:pPr>
                      <a:r>
                        <a:rPr sz="1200" dirty="0">
                          <a:latin typeface="Meiryo UI"/>
                          <a:cs typeface="Meiryo UI"/>
                        </a:rPr>
                        <a:t>Blue</a:t>
                      </a:r>
                      <a:r>
                        <a:rPr sz="1200" spc="45" dirty="0">
                          <a:latin typeface="Meiryo UI"/>
                          <a:cs typeface="Meiryo UI"/>
                        </a:rPr>
                        <a:t> </a:t>
                      </a:r>
                      <a:r>
                        <a:rPr sz="1200" spc="-10" dirty="0">
                          <a:latin typeface="Meiryo UI"/>
                          <a:cs typeface="Meiryo UI"/>
                        </a:rPr>
                        <a:t>Origin (USA)</a:t>
                      </a:r>
                      <a:endParaRPr sz="1200">
                        <a:latin typeface="Meiryo UI"/>
                        <a:cs typeface="Meiryo UI"/>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8DFED"/>
                    </a:solidFill>
                  </a:tcPr>
                </a:tc>
                <a:tc>
                  <a:txBody>
                    <a:bodyPr/>
                    <a:lstStyle/>
                    <a:p>
                      <a:pPr marL="93980" marR="300355">
                        <a:lnSpc>
                          <a:spcPct val="103299"/>
                        </a:lnSpc>
                        <a:spcBef>
                          <a:spcPts val="335"/>
                        </a:spcBef>
                      </a:pPr>
                      <a:r>
                        <a:rPr sz="1200" spc="-25" dirty="0">
                          <a:latin typeface="Meiryo UI"/>
                          <a:cs typeface="Meiryo UI"/>
                        </a:rPr>
                        <a:t>New </a:t>
                      </a:r>
                      <a:r>
                        <a:rPr sz="1200" spc="-10" dirty="0">
                          <a:latin typeface="Meiryo UI"/>
                          <a:cs typeface="Meiryo UI"/>
                        </a:rPr>
                        <a:t>Shepard</a:t>
                      </a:r>
                      <a:endParaRPr sz="1200">
                        <a:latin typeface="Meiryo UI"/>
                        <a:cs typeface="Meiryo UI"/>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8DFED"/>
                    </a:solidFill>
                  </a:tcPr>
                </a:tc>
                <a:tc>
                  <a:txBody>
                    <a:bodyPr/>
                    <a:lstStyle/>
                    <a:p>
                      <a:pPr marL="274320" indent="-177165">
                        <a:lnSpc>
                          <a:spcPct val="100000"/>
                        </a:lnSpc>
                        <a:spcBef>
                          <a:spcPts val="384"/>
                        </a:spcBef>
                        <a:buFont typeface="Arial"/>
                        <a:buChar char="•"/>
                        <a:tabLst>
                          <a:tab pos="274320" algn="l"/>
                        </a:tabLst>
                      </a:pPr>
                      <a:r>
                        <a:rPr sz="1200" dirty="0">
                          <a:latin typeface="Meiryo UI"/>
                          <a:cs typeface="Meiryo UI"/>
                        </a:rPr>
                        <a:t>乗客6</a:t>
                      </a:r>
                      <a:r>
                        <a:rPr sz="1200" spc="-50" dirty="0">
                          <a:latin typeface="Meiryo UI"/>
                          <a:cs typeface="Meiryo UI"/>
                        </a:rPr>
                        <a:t>名</a:t>
                      </a:r>
                      <a:endParaRPr sz="1200">
                        <a:latin typeface="Meiryo UI"/>
                        <a:cs typeface="Meiryo UI"/>
                      </a:endParaRPr>
                    </a:p>
                    <a:p>
                      <a:pPr marL="274320" indent="-177165">
                        <a:lnSpc>
                          <a:spcPct val="100000"/>
                        </a:lnSpc>
                        <a:spcBef>
                          <a:spcPts val="45"/>
                        </a:spcBef>
                        <a:buFont typeface="Arial"/>
                        <a:buChar char="•"/>
                        <a:tabLst>
                          <a:tab pos="274320" algn="l"/>
                        </a:tabLst>
                      </a:pPr>
                      <a:r>
                        <a:rPr sz="1200" spc="-10" dirty="0">
                          <a:latin typeface="Meiryo UI"/>
                          <a:cs typeface="Meiryo UI"/>
                        </a:rPr>
                        <a:t>価格非公開</a:t>
                      </a:r>
                      <a:endParaRPr sz="1200">
                        <a:latin typeface="Meiryo UI"/>
                        <a:cs typeface="Meiryo UI"/>
                      </a:endParaRPr>
                    </a:p>
                    <a:p>
                      <a:pPr marL="273685" marR="424815" indent="-177165">
                        <a:lnSpc>
                          <a:spcPct val="101699"/>
                        </a:lnSpc>
                        <a:buFont typeface="Arial"/>
                        <a:buChar char="•"/>
                        <a:tabLst>
                          <a:tab pos="274320" algn="l"/>
                        </a:tabLst>
                      </a:pPr>
                      <a:r>
                        <a:rPr sz="1200" spc="-15" dirty="0">
                          <a:latin typeface="Meiryo UI"/>
                          <a:cs typeface="Meiryo UI"/>
                        </a:rPr>
                        <a:t>最高高度</a:t>
                      </a:r>
                      <a:r>
                        <a:rPr sz="1200" spc="-50" dirty="0">
                          <a:latin typeface="Meiryo UI"/>
                          <a:cs typeface="Meiryo UI"/>
                        </a:rPr>
                        <a:t> </a:t>
                      </a:r>
                      <a:r>
                        <a:rPr sz="1200" spc="-10" dirty="0">
                          <a:latin typeface="Meiryo UI"/>
                          <a:cs typeface="Meiryo UI"/>
                        </a:rPr>
                        <a:t>110km</a:t>
                      </a:r>
                      <a:endParaRPr sz="1200">
                        <a:latin typeface="Meiryo UI"/>
                        <a:cs typeface="Meiryo UI"/>
                      </a:endParaRPr>
                    </a:p>
                  </a:txBody>
                  <a:tcPr marL="0" marR="0" marT="488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8DFED"/>
                    </a:solidFill>
                  </a:tcPr>
                </a:tc>
                <a:tc>
                  <a:txBody>
                    <a:bodyPr/>
                    <a:lstStyle/>
                    <a:p>
                      <a:pPr marL="158115">
                        <a:lnSpc>
                          <a:spcPts val="1200"/>
                        </a:lnSpc>
                        <a:tabLst>
                          <a:tab pos="1688464" algn="l"/>
                        </a:tabLst>
                      </a:pPr>
                      <a:r>
                        <a:rPr sz="250" dirty="0">
                          <a:latin typeface="MS UI Gothic"/>
                          <a:cs typeface="MS UI Gothic"/>
                        </a:rPr>
                        <a:t>この画像は表示できません</a:t>
                      </a:r>
                      <a:r>
                        <a:rPr sz="250" spc="-50" dirty="0">
                          <a:latin typeface="MS UI Gothic"/>
                          <a:cs typeface="MS UI Gothic"/>
                        </a:rPr>
                        <a:t>。</a:t>
                      </a:r>
                      <a:r>
                        <a:rPr sz="250" dirty="0">
                          <a:latin typeface="MS UI Gothic"/>
                          <a:cs typeface="MS UI Gothic"/>
                        </a:rPr>
                        <a:t>	</a:t>
                      </a:r>
                      <a:r>
                        <a:rPr sz="1800" baseline="-27777" dirty="0">
                          <a:latin typeface="Arial"/>
                          <a:cs typeface="Arial"/>
                        </a:rPr>
                        <a:t>•</a:t>
                      </a:r>
                      <a:r>
                        <a:rPr sz="1800" spc="240" baseline="-27777" dirty="0">
                          <a:latin typeface="Arial"/>
                          <a:cs typeface="Arial"/>
                        </a:rPr>
                        <a:t>  </a:t>
                      </a:r>
                      <a:r>
                        <a:rPr sz="1800" baseline="-27777" dirty="0">
                          <a:latin typeface="Meiryo UI"/>
                          <a:cs typeface="Meiryo UI"/>
                        </a:rPr>
                        <a:t>ロケ</a:t>
                      </a:r>
                      <a:r>
                        <a:rPr sz="1800" spc="-15" baseline="-27777" dirty="0">
                          <a:latin typeface="Meiryo UI"/>
                          <a:cs typeface="Meiryo UI"/>
                        </a:rPr>
                        <a:t>ッ</a:t>
                      </a:r>
                      <a:r>
                        <a:rPr sz="1800" baseline="-27777" dirty="0">
                          <a:latin typeface="Meiryo UI"/>
                          <a:cs typeface="Meiryo UI"/>
                        </a:rPr>
                        <a:t>ト推</a:t>
                      </a:r>
                      <a:r>
                        <a:rPr sz="1800" spc="-75" baseline="-27777" dirty="0">
                          <a:latin typeface="Meiryo UI"/>
                          <a:cs typeface="Meiryo UI"/>
                        </a:rPr>
                        <a:t>進</a:t>
                      </a:r>
                      <a:endParaRPr sz="1800" baseline="-27777">
                        <a:latin typeface="Meiryo UI"/>
                        <a:cs typeface="Meiryo UI"/>
                      </a:endParaRPr>
                    </a:p>
                    <a:p>
                      <a:pPr marL="1861820" indent="-173990">
                        <a:lnSpc>
                          <a:spcPct val="100000"/>
                        </a:lnSpc>
                        <a:spcBef>
                          <a:spcPts val="670"/>
                        </a:spcBef>
                        <a:buFont typeface="Arial"/>
                        <a:buChar char="•"/>
                        <a:tabLst>
                          <a:tab pos="1862455" algn="l"/>
                        </a:tabLst>
                      </a:pPr>
                      <a:r>
                        <a:rPr sz="1200" dirty="0">
                          <a:latin typeface="Meiryo UI"/>
                          <a:cs typeface="Meiryo UI"/>
                        </a:rPr>
                        <a:t>全⻑</a:t>
                      </a:r>
                      <a:r>
                        <a:rPr sz="1200" spc="-25" dirty="0">
                          <a:latin typeface="Meiryo UI"/>
                          <a:cs typeface="Meiryo UI"/>
                        </a:rPr>
                        <a:t>18m</a:t>
                      </a:r>
                      <a:endParaRPr sz="1200">
                        <a:latin typeface="Meiryo UI"/>
                        <a:cs typeface="Meiryo UI"/>
                      </a:endParaRPr>
                    </a:p>
                    <a:p>
                      <a:pPr marL="1861820" indent="-173990">
                        <a:lnSpc>
                          <a:spcPct val="100000"/>
                        </a:lnSpc>
                        <a:spcBef>
                          <a:spcPts val="25"/>
                        </a:spcBef>
                        <a:buFont typeface="Arial"/>
                        <a:buChar char="•"/>
                        <a:tabLst>
                          <a:tab pos="1862455" algn="l"/>
                        </a:tabLst>
                      </a:pPr>
                      <a:r>
                        <a:rPr sz="1200" dirty="0">
                          <a:latin typeface="Meiryo UI"/>
                          <a:cs typeface="Meiryo UI"/>
                        </a:rPr>
                        <a:t>直径</a:t>
                      </a:r>
                      <a:r>
                        <a:rPr sz="1200" spc="-20" dirty="0">
                          <a:latin typeface="Meiryo UI"/>
                          <a:cs typeface="Meiryo UI"/>
                        </a:rPr>
                        <a:t>3.6m</a:t>
                      </a:r>
                      <a:endParaRPr sz="1200">
                        <a:latin typeface="Meiryo UI"/>
                        <a:cs typeface="Meiryo UI"/>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35"/>
                        </a:spcBef>
                      </a:pPr>
                      <a:endParaRPr sz="1700">
                        <a:latin typeface="Times New Roman"/>
                        <a:cs typeface="Times New Roman"/>
                      </a:endParaRPr>
                    </a:p>
                    <a:p>
                      <a:pPr marL="904875">
                        <a:lnSpc>
                          <a:spcPct val="100000"/>
                        </a:lnSpc>
                      </a:pPr>
                      <a:r>
                        <a:rPr sz="800" dirty="0">
                          <a:latin typeface="Arial"/>
                          <a:cs typeface="Arial"/>
                        </a:rPr>
                        <a:t>©</a:t>
                      </a:r>
                      <a:r>
                        <a:rPr sz="800" spc="30" dirty="0">
                          <a:latin typeface="Arial"/>
                          <a:cs typeface="Arial"/>
                        </a:rPr>
                        <a:t> </a:t>
                      </a:r>
                      <a:r>
                        <a:rPr sz="800" dirty="0">
                          <a:latin typeface="Arial"/>
                          <a:cs typeface="Arial"/>
                        </a:rPr>
                        <a:t>Blue</a:t>
                      </a:r>
                      <a:r>
                        <a:rPr sz="800" spc="30" dirty="0">
                          <a:latin typeface="Arial"/>
                          <a:cs typeface="Arial"/>
                        </a:rPr>
                        <a:t> </a:t>
                      </a:r>
                      <a:r>
                        <a:rPr sz="800" spc="-10" dirty="0">
                          <a:latin typeface="Arial"/>
                          <a:cs typeface="Arial"/>
                        </a:rPr>
                        <a:t>Origin</a:t>
                      </a:r>
                      <a:endParaRPr sz="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74320" indent="-177165">
                        <a:lnSpc>
                          <a:spcPct val="100000"/>
                        </a:lnSpc>
                        <a:spcBef>
                          <a:spcPts val="384"/>
                        </a:spcBef>
                        <a:buFont typeface="Arial"/>
                        <a:buChar char="•"/>
                        <a:tabLst>
                          <a:tab pos="274320" algn="l"/>
                        </a:tabLst>
                      </a:pPr>
                      <a:r>
                        <a:rPr sz="1200" dirty="0">
                          <a:latin typeface="Meiryo UI"/>
                          <a:cs typeface="Meiryo UI"/>
                        </a:rPr>
                        <a:t>2021年7</a:t>
                      </a:r>
                      <a:r>
                        <a:rPr sz="1200" spc="-15" dirty="0">
                          <a:latin typeface="Meiryo UI"/>
                          <a:cs typeface="Meiryo UI"/>
                        </a:rPr>
                        <a:t>月初有⼈</a:t>
                      </a:r>
                      <a:endParaRPr sz="1200">
                        <a:latin typeface="Meiryo UI"/>
                        <a:cs typeface="Meiryo UI"/>
                      </a:endParaRPr>
                    </a:p>
                    <a:p>
                      <a:pPr marL="273685" marR="106680">
                        <a:lnSpc>
                          <a:spcPct val="101699"/>
                        </a:lnSpc>
                        <a:spcBef>
                          <a:spcPts val="20"/>
                        </a:spcBef>
                      </a:pPr>
                      <a:r>
                        <a:rPr sz="1200" dirty="0">
                          <a:latin typeface="Meiryo UI"/>
                          <a:cs typeface="Meiryo UI"/>
                        </a:rPr>
                        <a:t>⾶⾏，2022年8</a:t>
                      </a:r>
                      <a:r>
                        <a:rPr sz="1200" spc="-25" dirty="0">
                          <a:latin typeface="Meiryo UI"/>
                          <a:cs typeface="Meiryo UI"/>
                        </a:rPr>
                        <a:t>月ま</a:t>
                      </a:r>
                      <a:r>
                        <a:rPr sz="1200" dirty="0">
                          <a:latin typeface="Meiryo UI"/>
                          <a:cs typeface="Meiryo UI"/>
                        </a:rPr>
                        <a:t>でに計6</a:t>
                      </a:r>
                      <a:r>
                        <a:rPr sz="1200" spc="-10" dirty="0">
                          <a:latin typeface="Meiryo UI"/>
                          <a:cs typeface="Meiryo UI"/>
                        </a:rPr>
                        <a:t>回の有⼈⾶</a:t>
                      </a:r>
                      <a:endParaRPr sz="1200">
                        <a:latin typeface="Meiryo UI"/>
                        <a:cs typeface="Meiryo UI"/>
                      </a:endParaRPr>
                    </a:p>
                    <a:p>
                      <a:pPr marL="273685">
                        <a:lnSpc>
                          <a:spcPct val="100000"/>
                        </a:lnSpc>
                        <a:spcBef>
                          <a:spcPts val="25"/>
                        </a:spcBef>
                      </a:pPr>
                      <a:r>
                        <a:rPr sz="1200" spc="-15" dirty="0">
                          <a:latin typeface="Meiryo UI"/>
                          <a:cs typeface="Meiryo UI"/>
                        </a:rPr>
                        <a:t>⾏に成功</a:t>
                      </a:r>
                      <a:endParaRPr sz="1200">
                        <a:latin typeface="Meiryo UI"/>
                        <a:cs typeface="Meiryo UI"/>
                      </a:endParaRPr>
                    </a:p>
                  </a:txBody>
                  <a:tcPr marL="0" marR="0" marT="488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8DFED"/>
                    </a:solidFill>
                  </a:tcPr>
                </a:tc>
                <a:tc>
                  <a:txBody>
                    <a:bodyPr/>
                    <a:lstStyle/>
                    <a:p>
                      <a:pPr marL="271145" marR="297815" indent="-177165">
                        <a:lnSpc>
                          <a:spcPct val="103299"/>
                        </a:lnSpc>
                        <a:spcBef>
                          <a:spcPts val="335"/>
                        </a:spcBef>
                        <a:buFont typeface="Arial"/>
                        <a:buChar char="•"/>
                        <a:tabLst>
                          <a:tab pos="271780" algn="l"/>
                        </a:tabLst>
                      </a:pPr>
                      <a:r>
                        <a:rPr sz="1200" spc="-5" dirty="0">
                          <a:latin typeface="Meiryo UI"/>
                          <a:cs typeface="Meiryo UI"/>
                        </a:rPr>
                        <a:t>ロケット</a:t>
                      </a:r>
                      <a:r>
                        <a:rPr sz="1200" dirty="0">
                          <a:latin typeface="Meiryo UI"/>
                          <a:cs typeface="Meiryo UI"/>
                        </a:rPr>
                        <a:t>︓</a:t>
                      </a:r>
                      <a:r>
                        <a:rPr sz="1200" spc="-25" dirty="0">
                          <a:latin typeface="Meiryo UI"/>
                          <a:cs typeface="Meiryo UI"/>
                        </a:rPr>
                        <a:t>液体</a:t>
                      </a:r>
                      <a:r>
                        <a:rPr sz="1200" spc="-50" dirty="0">
                          <a:latin typeface="Meiryo UI"/>
                          <a:cs typeface="Meiryo UI"/>
                        </a:rPr>
                        <a:t> </a:t>
                      </a:r>
                      <a:r>
                        <a:rPr sz="1200" spc="-10" dirty="0">
                          <a:latin typeface="Meiryo UI"/>
                          <a:cs typeface="Meiryo UI"/>
                        </a:rPr>
                        <a:t>LOX/LH2</a:t>
                      </a:r>
                      <a:endParaRPr sz="1200" dirty="0">
                        <a:latin typeface="Meiryo UI"/>
                        <a:cs typeface="Meiryo UI"/>
                      </a:endParaRPr>
                    </a:p>
                    <a:p>
                      <a:pPr marL="271145" marR="344805" indent="-177165">
                        <a:lnSpc>
                          <a:spcPct val="101699"/>
                        </a:lnSpc>
                        <a:buFont typeface="Arial"/>
                        <a:buChar char="•"/>
                        <a:tabLst>
                          <a:tab pos="271780" algn="l"/>
                        </a:tabLst>
                      </a:pPr>
                      <a:r>
                        <a:rPr sz="1200" dirty="0">
                          <a:latin typeface="Meiryo UI"/>
                          <a:cs typeface="Meiryo UI"/>
                        </a:rPr>
                        <a:t>宇宙港</a:t>
                      </a:r>
                      <a:r>
                        <a:rPr sz="1200" spc="-50" dirty="0">
                          <a:latin typeface="Meiryo UI"/>
                          <a:cs typeface="Meiryo UI"/>
                        </a:rPr>
                        <a:t>︓ </a:t>
                      </a:r>
                      <a:r>
                        <a:rPr sz="1200" dirty="0">
                          <a:latin typeface="Meiryo UI"/>
                          <a:cs typeface="Meiryo UI"/>
                        </a:rPr>
                        <a:t>West</a:t>
                      </a:r>
                      <a:r>
                        <a:rPr sz="1200" spc="-30" dirty="0">
                          <a:latin typeface="Meiryo UI"/>
                          <a:cs typeface="Meiryo UI"/>
                        </a:rPr>
                        <a:t> </a:t>
                      </a:r>
                      <a:r>
                        <a:rPr sz="1200" spc="-25" dirty="0">
                          <a:latin typeface="Meiryo UI"/>
                          <a:cs typeface="Meiryo UI"/>
                        </a:rPr>
                        <a:t>Texas</a:t>
                      </a:r>
                      <a:endParaRPr sz="1200" dirty="0">
                        <a:latin typeface="Meiryo UI"/>
                        <a:cs typeface="Meiryo UI"/>
                      </a:endParaRPr>
                    </a:p>
                    <a:p>
                      <a:pPr marL="271145">
                        <a:lnSpc>
                          <a:spcPct val="100000"/>
                        </a:lnSpc>
                        <a:spcBef>
                          <a:spcPts val="50"/>
                        </a:spcBef>
                      </a:pPr>
                      <a:r>
                        <a:rPr sz="1200" dirty="0">
                          <a:latin typeface="Meiryo UI"/>
                          <a:cs typeface="Meiryo UI"/>
                        </a:rPr>
                        <a:t>Launch</a:t>
                      </a:r>
                      <a:r>
                        <a:rPr sz="1200" spc="55" dirty="0">
                          <a:latin typeface="Meiryo UI"/>
                          <a:cs typeface="Meiryo UI"/>
                        </a:rPr>
                        <a:t> </a:t>
                      </a:r>
                      <a:r>
                        <a:rPr sz="1200" spc="-20" dirty="0">
                          <a:latin typeface="Meiryo UI"/>
                          <a:cs typeface="Meiryo UI"/>
                        </a:rPr>
                        <a:t>Site</a:t>
                      </a:r>
                      <a:endParaRPr sz="1200" dirty="0">
                        <a:latin typeface="Meiryo UI"/>
                        <a:cs typeface="Meiryo UI"/>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8DFED"/>
                    </a:solidFill>
                  </a:tcPr>
                </a:tc>
                <a:extLst>
                  <a:ext uri="{0D108BD9-81ED-4DB2-BD59-A6C34878D82A}">
                    <a16:rowId xmlns:a16="http://schemas.microsoft.com/office/drawing/2014/main" val="10003"/>
                  </a:ext>
                </a:extLst>
              </a:tr>
            </a:tbl>
          </a:graphicData>
        </a:graphic>
      </p:graphicFrame>
      <p:grpSp>
        <p:nvGrpSpPr>
          <p:cNvPr id="15" name="object 13">
            <a:extLst>
              <a:ext uri="{FF2B5EF4-FFF2-40B4-BE49-F238E27FC236}">
                <a16:creationId xmlns:a16="http://schemas.microsoft.com/office/drawing/2014/main" id="{5D5337CC-4B0E-4BC6-81EC-1A124C3F1F7A}"/>
              </a:ext>
            </a:extLst>
          </p:cNvPr>
          <p:cNvGrpSpPr/>
          <p:nvPr/>
        </p:nvGrpSpPr>
        <p:grpSpPr>
          <a:xfrm>
            <a:off x="4415409" y="4834445"/>
            <a:ext cx="1325880" cy="1249680"/>
            <a:chOff x="3872484" y="5767895"/>
            <a:chExt cx="1325880" cy="1249680"/>
          </a:xfrm>
        </p:grpSpPr>
        <p:pic>
          <p:nvPicPr>
            <p:cNvPr id="16" name="object 14">
              <a:extLst>
                <a:ext uri="{FF2B5EF4-FFF2-40B4-BE49-F238E27FC236}">
                  <a16:creationId xmlns:a16="http://schemas.microsoft.com/office/drawing/2014/main" id="{829BB70E-DE7B-4C84-9FAA-54068598022E}"/>
                </a:ext>
              </a:extLst>
            </p:cNvPr>
            <p:cNvPicPr/>
            <p:nvPr/>
          </p:nvPicPr>
          <p:blipFill>
            <a:blip r:embed="rId5" cstate="print"/>
            <a:stretch>
              <a:fillRect/>
            </a:stretch>
          </p:blipFill>
          <p:spPr>
            <a:xfrm>
              <a:off x="3892296" y="5790755"/>
              <a:ext cx="42672" cy="48768"/>
            </a:xfrm>
            <a:prstGeom prst="rect">
              <a:avLst/>
            </a:prstGeom>
          </p:spPr>
        </p:pic>
        <p:sp>
          <p:nvSpPr>
            <p:cNvPr id="17" name="object 15">
              <a:extLst>
                <a:ext uri="{FF2B5EF4-FFF2-40B4-BE49-F238E27FC236}">
                  <a16:creationId xmlns:a16="http://schemas.microsoft.com/office/drawing/2014/main" id="{4227E1A3-6BA7-427C-AFFC-5C68AAE09D40}"/>
                </a:ext>
              </a:extLst>
            </p:cNvPr>
            <p:cNvSpPr/>
            <p:nvPr/>
          </p:nvSpPr>
          <p:spPr>
            <a:xfrm>
              <a:off x="3874008" y="5769419"/>
              <a:ext cx="1323340" cy="1247140"/>
            </a:xfrm>
            <a:custGeom>
              <a:avLst/>
              <a:gdLst/>
              <a:ahLst/>
              <a:cxnLst/>
              <a:rect l="l" t="t" r="r" b="b"/>
              <a:pathLst>
                <a:path w="1323339" h="1247140">
                  <a:moveTo>
                    <a:pt x="0" y="0"/>
                  </a:moveTo>
                  <a:lnTo>
                    <a:pt x="1322832" y="0"/>
                  </a:lnTo>
                </a:path>
                <a:path w="1323339" h="1247140">
                  <a:moveTo>
                    <a:pt x="0" y="0"/>
                  </a:moveTo>
                  <a:lnTo>
                    <a:pt x="0" y="1246632"/>
                  </a:lnTo>
                </a:path>
              </a:pathLst>
            </a:custGeom>
            <a:ln w="3175">
              <a:solidFill>
                <a:srgbClr val="000000"/>
              </a:solidFill>
            </a:ln>
          </p:spPr>
          <p:txBody>
            <a:bodyPr wrap="square" lIns="0" tIns="0" rIns="0" bIns="0" rtlCol="0"/>
            <a:lstStyle/>
            <a:p>
              <a:endParaRPr/>
            </a:p>
          </p:txBody>
        </p:sp>
        <p:sp>
          <p:nvSpPr>
            <p:cNvPr id="18" name="object 16">
              <a:extLst>
                <a:ext uri="{FF2B5EF4-FFF2-40B4-BE49-F238E27FC236}">
                  <a16:creationId xmlns:a16="http://schemas.microsoft.com/office/drawing/2014/main" id="{CFB43C64-D1E9-492B-8C2B-FC68654218EB}"/>
                </a:ext>
              </a:extLst>
            </p:cNvPr>
            <p:cNvSpPr/>
            <p:nvPr/>
          </p:nvSpPr>
          <p:spPr>
            <a:xfrm>
              <a:off x="3874008" y="7016051"/>
              <a:ext cx="1323340" cy="0"/>
            </a:xfrm>
            <a:custGeom>
              <a:avLst/>
              <a:gdLst/>
              <a:ahLst/>
              <a:cxnLst/>
              <a:rect l="l" t="t" r="r" b="b"/>
              <a:pathLst>
                <a:path w="1323339">
                  <a:moveTo>
                    <a:pt x="0" y="0"/>
                  </a:moveTo>
                  <a:lnTo>
                    <a:pt x="1322832" y="0"/>
                  </a:lnTo>
                </a:path>
              </a:pathLst>
            </a:custGeom>
            <a:ln w="3175">
              <a:solidFill>
                <a:srgbClr val="000000"/>
              </a:solidFill>
            </a:ln>
          </p:spPr>
          <p:txBody>
            <a:bodyPr wrap="square" lIns="0" tIns="0" rIns="0" bIns="0" rtlCol="0"/>
            <a:lstStyle/>
            <a:p>
              <a:endParaRPr/>
            </a:p>
          </p:txBody>
        </p:sp>
        <p:sp>
          <p:nvSpPr>
            <p:cNvPr id="19" name="object 17">
              <a:extLst>
                <a:ext uri="{FF2B5EF4-FFF2-40B4-BE49-F238E27FC236}">
                  <a16:creationId xmlns:a16="http://schemas.microsoft.com/office/drawing/2014/main" id="{39DBA4BF-E3B3-41E5-B4E8-9B73577CD674}"/>
                </a:ext>
              </a:extLst>
            </p:cNvPr>
            <p:cNvSpPr/>
            <p:nvPr/>
          </p:nvSpPr>
          <p:spPr>
            <a:xfrm>
              <a:off x="5196840" y="5769419"/>
              <a:ext cx="0" cy="1247140"/>
            </a:xfrm>
            <a:custGeom>
              <a:avLst/>
              <a:gdLst/>
              <a:ahLst/>
              <a:cxnLst/>
              <a:rect l="l" t="t" r="r" b="b"/>
              <a:pathLst>
                <a:path h="1247140">
                  <a:moveTo>
                    <a:pt x="0" y="1246632"/>
                  </a:moveTo>
                  <a:lnTo>
                    <a:pt x="0" y="0"/>
                  </a:lnTo>
                </a:path>
              </a:pathLst>
            </a:custGeom>
            <a:ln w="3175">
              <a:solidFill>
                <a:srgbClr val="000000"/>
              </a:solidFill>
            </a:ln>
          </p:spPr>
          <p:txBody>
            <a:bodyPr wrap="square" lIns="0" tIns="0" rIns="0" bIns="0" rtlCol="0"/>
            <a:lstStyle/>
            <a:p>
              <a:endParaRPr/>
            </a:p>
          </p:txBody>
        </p:sp>
      </p:grpSp>
      <p:sp>
        <p:nvSpPr>
          <p:cNvPr id="21" name="object 19">
            <a:extLst>
              <a:ext uri="{FF2B5EF4-FFF2-40B4-BE49-F238E27FC236}">
                <a16:creationId xmlns:a16="http://schemas.microsoft.com/office/drawing/2014/main" id="{B8210BA0-9E40-4145-A6CC-2D11A1F6A72A}"/>
              </a:ext>
            </a:extLst>
          </p:cNvPr>
          <p:cNvSpPr txBox="1">
            <a:spLocks/>
          </p:cNvSpPr>
          <p:nvPr/>
        </p:nvSpPr>
        <p:spPr>
          <a:xfrm>
            <a:off x="8321293" y="775021"/>
            <a:ext cx="3069462" cy="160237"/>
          </a:xfrm>
          <a:prstGeom prst="rect">
            <a:avLst/>
          </a:prstGeom>
        </p:spPr>
        <p:txBody>
          <a:bodyPr vert="horz"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12700">
              <a:lnSpc>
                <a:spcPts val="955"/>
              </a:lnSpc>
            </a:pPr>
            <a:r>
              <a:rPr lang="ja-JP" altLang="en-US" spc="75" dirty="0"/>
              <a:t>資料番号 </a:t>
            </a:r>
            <a:r>
              <a:rPr lang="en-US" altLang="ja-JP" dirty="0"/>
              <a:t>61</a:t>
            </a:r>
            <a:r>
              <a:rPr lang="en-US" dirty="0"/>
              <a:t>A-Z-2022-</a:t>
            </a:r>
            <a:r>
              <a:rPr lang="en-US" spc="-25" dirty="0"/>
              <a:t>019</a:t>
            </a:r>
          </a:p>
        </p:txBody>
      </p:sp>
      <p:sp>
        <p:nvSpPr>
          <p:cNvPr id="22" name="object 20">
            <a:extLst>
              <a:ext uri="{FF2B5EF4-FFF2-40B4-BE49-F238E27FC236}">
                <a16:creationId xmlns:a16="http://schemas.microsoft.com/office/drawing/2014/main" id="{E279A90A-DC5E-4A6C-AC01-2C920585B711}"/>
              </a:ext>
            </a:extLst>
          </p:cNvPr>
          <p:cNvSpPr txBox="1">
            <a:spLocks/>
          </p:cNvSpPr>
          <p:nvPr/>
        </p:nvSpPr>
        <p:spPr>
          <a:xfrm>
            <a:off x="3187319" y="6597135"/>
            <a:ext cx="5823332" cy="250068"/>
          </a:xfrm>
          <a:prstGeom prst="rect">
            <a:avLst/>
          </a:prstGeom>
        </p:spPr>
        <p:txBody>
          <a:bodyPr vert="horz" wrap="square" lIns="0" tIns="381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15240" algn="ctr">
              <a:spcBef>
                <a:spcPts val="30"/>
              </a:spcBef>
            </a:pPr>
            <a:r>
              <a:rPr lang="en-US" sz="1600" dirty="0"/>
              <a:t>Copyright</a:t>
            </a:r>
            <a:r>
              <a:rPr lang="en-US" sz="1600" spc="114" dirty="0"/>
              <a:t> </a:t>
            </a:r>
            <a:r>
              <a:rPr lang="en-US" sz="1600" dirty="0"/>
              <a:t>©</a:t>
            </a:r>
            <a:r>
              <a:rPr lang="en-US" sz="1600" spc="30" dirty="0"/>
              <a:t> </a:t>
            </a:r>
            <a:r>
              <a:rPr lang="en-US" sz="1600" dirty="0"/>
              <a:t>2022</a:t>
            </a:r>
            <a:r>
              <a:rPr lang="en-US" sz="1600" spc="35" dirty="0"/>
              <a:t> </a:t>
            </a:r>
            <a:r>
              <a:rPr lang="en-US" sz="1600" dirty="0"/>
              <a:t>IHI</a:t>
            </a:r>
            <a:r>
              <a:rPr lang="en-US" sz="1600" spc="15" dirty="0"/>
              <a:t> </a:t>
            </a:r>
            <a:r>
              <a:rPr lang="en-US" sz="1600" dirty="0"/>
              <a:t>AEROSPACE</a:t>
            </a:r>
            <a:r>
              <a:rPr lang="en-US" sz="1600" spc="15" dirty="0"/>
              <a:t> </a:t>
            </a:r>
            <a:r>
              <a:rPr lang="en-US" sz="1600" dirty="0"/>
              <a:t>Co.,</a:t>
            </a:r>
            <a:r>
              <a:rPr lang="en-US" sz="1600" spc="70" dirty="0"/>
              <a:t> </a:t>
            </a:r>
            <a:r>
              <a:rPr lang="en-US" sz="1600" dirty="0"/>
              <a:t>Ltd.</a:t>
            </a:r>
            <a:r>
              <a:rPr lang="en-US" sz="1600" spc="70" dirty="0"/>
              <a:t> </a:t>
            </a:r>
            <a:r>
              <a:rPr lang="en-US" sz="1600" dirty="0"/>
              <a:t>All</a:t>
            </a:r>
            <a:r>
              <a:rPr lang="en-US" sz="1600" spc="15" dirty="0"/>
              <a:t> </a:t>
            </a:r>
            <a:r>
              <a:rPr lang="en-US" sz="1600" dirty="0"/>
              <a:t>Rights</a:t>
            </a:r>
            <a:r>
              <a:rPr lang="en-US" sz="1600" spc="80" dirty="0"/>
              <a:t> </a:t>
            </a:r>
            <a:r>
              <a:rPr lang="en-US" sz="1600" spc="-10" dirty="0"/>
              <a:t>Reserved.</a:t>
            </a:r>
          </a:p>
        </p:txBody>
      </p:sp>
      <p:sp>
        <p:nvSpPr>
          <p:cNvPr id="23" name="テキスト ボックス 22">
            <a:extLst>
              <a:ext uri="{FF2B5EF4-FFF2-40B4-BE49-F238E27FC236}">
                <a16:creationId xmlns:a16="http://schemas.microsoft.com/office/drawing/2014/main" id="{E2287769-392C-444B-9212-A57A1012B63B}"/>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サブオービタル飛行</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04508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2FF15B7-7A3F-3255-AA69-4550CD214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8" y="1679769"/>
            <a:ext cx="6191250" cy="46386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C6A04AC-2631-41EE-4D04-16812D51737C}"/>
              </a:ext>
            </a:extLst>
          </p:cNvPr>
          <p:cNvSpPr txBox="1"/>
          <p:nvPr/>
        </p:nvSpPr>
        <p:spPr>
          <a:xfrm>
            <a:off x="356026" y="2081213"/>
            <a:ext cx="2598234" cy="400110"/>
          </a:xfrm>
          <a:prstGeom prst="rect">
            <a:avLst/>
          </a:prstGeom>
          <a:noFill/>
        </p:spPr>
        <p:txBody>
          <a:bodyPr wrap="square">
            <a:spAutoFit/>
          </a:bodyPr>
          <a:lstStyle/>
          <a:p>
            <a:pPr algn="ctr"/>
            <a:r>
              <a:rPr lang="en-US" altLang="ja-JP" sz="2000" b="0" i="0" dirty="0">
                <a:solidFill>
                  <a:srgbClr val="C00000"/>
                </a:solidFill>
                <a:effectLst/>
                <a:latin typeface="Verdana" panose="020B0604030504040204" pitchFamily="34" charset="0"/>
                <a:ea typeface="Verdana" panose="020B0604030504040204" pitchFamily="34" charset="0"/>
              </a:rPr>
              <a:t>3M22 </a:t>
            </a:r>
            <a:r>
              <a:rPr lang="ru-RU" altLang="ja-JP" sz="2000" b="0" i="0" dirty="0">
                <a:solidFill>
                  <a:srgbClr val="C00000"/>
                </a:solidFill>
                <a:effectLst/>
                <a:latin typeface="Verdana" panose="020B0604030504040204" pitchFamily="34" charset="0"/>
                <a:ea typeface="Verdana" panose="020B0604030504040204" pitchFamily="34" charset="0"/>
              </a:rPr>
              <a:t>Циркон</a:t>
            </a:r>
            <a:endParaRPr lang="ja-JP" altLang="en-US" sz="2000" dirty="0">
              <a:solidFill>
                <a:srgbClr val="C00000"/>
              </a:solidFill>
              <a:latin typeface="Verdana" panose="020B0604030504040204" pitchFamily="34" charset="0"/>
            </a:endParaRPr>
          </a:p>
        </p:txBody>
      </p:sp>
      <p:sp>
        <p:nvSpPr>
          <p:cNvPr id="8" name="テキスト ボックス 7">
            <a:extLst>
              <a:ext uri="{FF2B5EF4-FFF2-40B4-BE49-F238E27FC236}">
                <a16:creationId xmlns:a16="http://schemas.microsoft.com/office/drawing/2014/main" id="{8498A4D8-6003-2DB6-2395-DE7F471F9265}"/>
              </a:ext>
            </a:extLst>
          </p:cNvPr>
          <p:cNvSpPr txBox="1"/>
          <p:nvPr/>
        </p:nvSpPr>
        <p:spPr>
          <a:xfrm>
            <a:off x="6290798" y="2229391"/>
            <a:ext cx="5788412" cy="3754874"/>
          </a:xfrm>
          <a:prstGeom prst="rect">
            <a:avLst/>
          </a:prstGeom>
          <a:noFill/>
        </p:spPr>
        <p:txBody>
          <a:bodyPr wrap="square">
            <a:spAutoFit/>
          </a:bodyPr>
          <a:lstStyle/>
          <a:p>
            <a:r>
              <a:rPr lang="ja-JP" altLang="en-US" b="1" i="0" dirty="0">
                <a:effectLst/>
                <a:latin typeface="Amasis MT Pro Black" panose="02040A04050005020304" pitchFamily="18" charset="0"/>
                <a:ea typeface="Meiryo" panose="020B0604030504040204" pitchFamily="50" charset="-128"/>
              </a:rPr>
              <a:t>諸元：</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a:t>
            </a:r>
            <a:r>
              <a:rPr lang="ja-JP" altLang="en-US" b="0" i="0" dirty="0">
                <a:effectLst/>
                <a:latin typeface="Amasis MT Pro Black" panose="02040A04050005020304" pitchFamily="18" charset="0"/>
                <a:ea typeface="Meiryo" panose="020B0604030504040204" pitchFamily="50" charset="-128"/>
              </a:rPr>
              <a:t>■全長 </a:t>
            </a:r>
            <a:r>
              <a:rPr lang="en-US" altLang="ja-JP" b="0" i="0" dirty="0">
                <a:effectLst/>
                <a:latin typeface="Amasis MT Pro Black" panose="02040A04050005020304" pitchFamily="18" charset="0"/>
                <a:ea typeface="Meiryo" panose="020B0604030504040204" pitchFamily="50" charset="-128"/>
              </a:rPr>
              <a:t>9 m</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■直径 </a:t>
            </a:r>
            <a:r>
              <a:rPr lang="en-US" altLang="ja-JP" b="0" i="0" dirty="0">
                <a:effectLst/>
                <a:latin typeface="Amasis MT Pro Black" panose="02040A04050005020304" pitchFamily="18" charset="0"/>
                <a:ea typeface="Meiryo" panose="020B0604030504040204" pitchFamily="50" charset="-128"/>
              </a:rPr>
              <a:t>0.6m</a:t>
            </a:r>
            <a:r>
              <a:rPr lang="ja-JP" altLang="en-US" b="0" i="0" dirty="0">
                <a:effectLst/>
                <a:latin typeface="Amasis MT Pro Black" panose="02040A04050005020304" pitchFamily="18" charset="0"/>
                <a:ea typeface="Meiryo" panose="020B0604030504040204" pitchFamily="50" charset="-128"/>
              </a:rPr>
              <a:t>（</a:t>
            </a:r>
            <a:r>
              <a:rPr lang="en-US" altLang="ja-JP" b="0" i="0" dirty="0">
                <a:effectLst/>
                <a:latin typeface="Amasis MT Pro Black" panose="02040A04050005020304" pitchFamily="18" charset="0"/>
                <a:ea typeface="Meiryo" panose="020B0604030504040204" pitchFamily="50" charset="-128"/>
              </a:rPr>
              <a:t>60 cm</a:t>
            </a:r>
            <a:r>
              <a:rPr lang="ja-JP" altLang="en-US" b="0" i="0" dirty="0">
                <a:effectLst/>
                <a:latin typeface="Amasis MT Pro Black" panose="02040A04050005020304" pitchFamily="18" charset="0"/>
                <a:ea typeface="Meiryo" panose="020B0604030504040204" pitchFamily="50" charset="-128"/>
              </a:rPr>
              <a:t>）</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■最大射程 </a:t>
            </a:r>
            <a:r>
              <a:rPr lang="en-US" altLang="ja-JP" b="0" i="0" dirty="0">
                <a:effectLst/>
                <a:latin typeface="Amasis MT Pro Black" panose="02040A04050005020304" pitchFamily="18" charset="0"/>
                <a:ea typeface="Meiryo" panose="020B0604030504040204" pitchFamily="50" charset="-128"/>
              </a:rPr>
              <a:t>1000</a:t>
            </a:r>
            <a:r>
              <a:rPr lang="ja-JP" altLang="en-US" b="0" i="0" dirty="0">
                <a:effectLst/>
                <a:latin typeface="Amasis MT Pro Black" panose="02040A04050005020304" pitchFamily="18" charset="0"/>
                <a:ea typeface="Meiryo" panose="020B0604030504040204" pitchFamily="50" charset="-128"/>
              </a:rPr>
              <a:t>～</a:t>
            </a:r>
            <a:r>
              <a:rPr lang="en-US" altLang="ja-JP" b="0" i="0" dirty="0">
                <a:effectLst/>
                <a:latin typeface="Amasis MT Pro Black" panose="02040A04050005020304" pitchFamily="18" charset="0"/>
                <a:ea typeface="Meiryo" panose="020B0604030504040204" pitchFamily="50" charset="-128"/>
              </a:rPr>
              <a:t>1,500 km</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■最大高度 </a:t>
            </a:r>
            <a:r>
              <a:rPr lang="en-US" altLang="ja-JP" b="0" i="0" dirty="0">
                <a:effectLst/>
                <a:latin typeface="Amasis MT Pro Black" panose="02040A04050005020304" pitchFamily="18" charset="0"/>
                <a:ea typeface="Meiryo" panose="020B0604030504040204" pitchFamily="50" charset="-128"/>
              </a:rPr>
              <a:t>28 km (92,000 ft)</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■弾頭 </a:t>
            </a:r>
            <a:r>
              <a:rPr lang="en-US" altLang="ja-JP" b="0" i="0" dirty="0">
                <a:effectLst/>
                <a:latin typeface="Amasis MT Pro Black" panose="02040A04050005020304" pitchFamily="18" charset="0"/>
                <a:ea typeface="Meiryo" panose="020B0604030504040204" pitchFamily="50" charset="-128"/>
              </a:rPr>
              <a:t>300 HE</a:t>
            </a:r>
            <a:r>
              <a:rPr lang="ja-JP" altLang="en-US" b="0" i="0" dirty="0">
                <a:effectLst/>
                <a:latin typeface="Amasis MT Pro Black" panose="02040A04050005020304" pitchFamily="18" charset="0"/>
                <a:ea typeface="Meiryo" panose="020B0604030504040204" pitchFamily="50" charset="-128"/>
              </a:rPr>
              <a:t>（榴弾）</a:t>
            </a:r>
            <a:r>
              <a:rPr lang="en-US" altLang="ja-JP" b="0" i="0" dirty="0">
                <a:effectLst/>
                <a:latin typeface="Amasis MT Pro Black" panose="02040A04050005020304" pitchFamily="18" charset="0"/>
                <a:ea typeface="Meiryo" panose="020B0604030504040204" pitchFamily="50" charset="-128"/>
              </a:rPr>
              <a:t>200 kt </a:t>
            </a:r>
            <a:r>
              <a:rPr lang="ja-JP" altLang="en-US" b="0" i="0" dirty="0">
                <a:effectLst/>
                <a:latin typeface="Amasis MT Pro Black" panose="02040A04050005020304" pitchFamily="18" charset="0"/>
                <a:ea typeface="Meiryo" panose="020B0604030504040204" pitchFamily="50" charset="-128"/>
              </a:rPr>
              <a:t>戦術核弾頭</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■炸薬量 </a:t>
            </a:r>
            <a:r>
              <a:rPr lang="en-US" altLang="ja-JP" b="0" i="0" dirty="0">
                <a:effectLst/>
                <a:latin typeface="Amasis MT Pro Black" panose="02040A04050005020304" pitchFamily="18" charset="0"/>
                <a:ea typeface="Meiryo" panose="020B0604030504040204" pitchFamily="50" charset="-128"/>
              </a:rPr>
              <a:t>300-400 kg[3][4]</a:t>
            </a:r>
            <a:br>
              <a:rPr lang="ja-JP" altLang="en-US" dirty="0">
                <a:latin typeface="Amasis MT Pro Black" panose="02040A04050005020304" pitchFamily="18" charset="0"/>
              </a:rPr>
            </a:br>
            <a:r>
              <a:rPr lang="ja-JP" altLang="en-US" b="0" i="0" dirty="0">
                <a:effectLst/>
                <a:latin typeface="Amasis MT Pro Black" panose="02040A04050005020304" pitchFamily="18" charset="0"/>
                <a:ea typeface="Meiryo" panose="020B0604030504040204" pitchFamily="50" charset="-128"/>
              </a:rPr>
              <a:t>　■エンジン スクラムジェット</a:t>
            </a:r>
            <a:br>
              <a:rPr lang="ja-JP" altLang="en-US"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■推進剤 液体燃料 </a:t>
            </a:r>
            <a:r>
              <a:rPr lang="en-US" altLang="ja-JP" sz="1600" b="0" i="0" dirty="0">
                <a:effectLst/>
                <a:latin typeface="Amasis MT Pro Black" panose="02040A04050005020304" pitchFamily="18" charset="0"/>
                <a:ea typeface="Meiryo" panose="020B0604030504040204" pitchFamily="50" charset="-128"/>
              </a:rPr>
              <a:t>- “</a:t>
            </a:r>
            <a:r>
              <a:rPr lang="en-US" altLang="ja-JP" sz="1600" b="0" i="0" dirty="0" err="1">
                <a:effectLst/>
                <a:latin typeface="Amasis MT Pro Black" panose="02040A04050005020304" pitchFamily="18" charset="0"/>
                <a:ea typeface="Meiryo" panose="020B0604030504040204" pitchFamily="50" charset="-128"/>
              </a:rPr>
              <a:t>Decilin</a:t>
            </a:r>
            <a:r>
              <a:rPr lang="en-US" altLang="ja-JP" sz="1600" b="0" i="0" dirty="0">
                <a:effectLst/>
                <a:latin typeface="Amasis MT Pro Black" panose="02040A04050005020304" pitchFamily="18" charset="0"/>
                <a:ea typeface="Meiryo" panose="020B0604030504040204" pitchFamily="50" charset="-128"/>
              </a:rPr>
              <a:t>-M” (</a:t>
            </a:r>
            <a:r>
              <a:rPr lang="ja-JP" altLang="en-US" sz="1600" b="0" i="0" dirty="0">
                <a:effectLst/>
                <a:latin typeface="Amasis MT Pro Black" panose="02040A04050005020304" pitchFamily="18" charset="0"/>
                <a:ea typeface="Meiryo" panose="020B0604030504040204" pitchFamily="50" charset="-128"/>
              </a:rPr>
              <a:t>ロシア語</a:t>
            </a:r>
            <a:r>
              <a:rPr lang="en-US" altLang="ja-JP" sz="1600" b="0" i="0" dirty="0">
                <a:effectLst/>
                <a:latin typeface="Amasis MT Pro Black" panose="02040A04050005020304" pitchFamily="18" charset="0"/>
                <a:ea typeface="Meiryo" panose="020B0604030504040204" pitchFamily="50" charset="-128"/>
              </a:rPr>
              <a:t>: </a:t>
            </a:r>
            <a:r>
              <a:rPr lang="en-US" altLang="ja-JP" sz="1600" b="0" i="0" dirty="0" err="1">
                <a:effectLst/>
                <a:latin typeface="Amasis MT Pro Black" panose="02040A04050005020304" pitchFamily="18" charset="0"/>
                <a:ea typeface="Meiryo" panose="020B0604030504040204" pitchFamily="50" charset="-128"/>
              </a:rPr>
              <a:t>Децилин</a:t>
            </a:r>
            <a:r>
              <a:rPr lang="en-US" altLang="ja-JP" sz="1600" b="0" i="0" dirty="0">
                <a:effectLst/>
                <a:latin typeface="Amasis MT Pro Black" panose="02040A04050005020304" pitchFamily="18" charset="0"/>
                <a:ea typeface="Meiryo" panose="020B0604030504040204" pitchFamily="50" charset="-128"/>
              </a:rPr>
              <a:t>-М)</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■射程距離 </a:t>
            </a:r>
            <a:r>
              <a:rPr lang="en-US" altLang="ja-JP" sz="1600" b="0" i="0" dirty="0">
                <a:effectLst/>
                <a:latin typeface="Amasis MT Pro Black" panose="02040A04050005020304" pitchFamily="18" charset="0"/>
                <a:ea typeface="Meiryo" panose="020B0604030504040204" pitchFamily="50" charset="-128"/>
              </a:rPr>
              <a:t>&gt;1,000 km (540 </a:t>
            </a:r>
            <a:r>
              <a:rPr lang="en-US" altLang="ja-JP" sz="1600" b="0" i="0" dirty="0" err="1">
                <a:effectLst/>
                <a:latin typeface="Amasis MT Pro Black" panose="02040A04050005020304" pitchFamily="18" charset="0"/>
                <a:ea typeface="Meiryo" panose="020B0604030504040204" pitchFamily="50" charset="-128"/>
              </a:rPr>
              <a:t>nmi</a:t>
            </a:r>
            <a:r>
              <a:rPr lang="en-US" altLang="ja-JP" sz="1600" b="0" i="0" dirty="0">
                <a:effectLst/>
                <a:latin typeface="Amasis MT Pro Black" panose="02040A04050005020304" pitchFamily="18" charset="0"/>
                <a:ea typeface="Meiryo" panose="020B0604030504040204" pitchFamily="50" charset="-128"/>
              </a:rPr>
              <a:t>; 620 mi)</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■速度 </a:t>
            </a:r>
            <a:r>
              <a:rPr lang="en-US" altLang="ja-JP" sz="1600" b="0" i="0" dirty="0">
                <a:effectLst/>
                <a:latin typeface="Amasis MT Pro Black" panose="02040A04050005020304" pitchFamily="18" charset="0"/>
                <a:ea typeface="Meiryo" panose="020B0604030504040204" pitchFamily="50" charset="-128"/>
              </a:rPr>
              <a:t>8–9</a:t>
            </a:r>
            <a:r>
              <a:rPr lang="ja-JP" altLang="en-US" sz="1600" b="0" i="0" dirty="0">
                <a:effectLst/>
                <a:latin typeface="Amasis MT Pro Black" panose="02040A04050005020304" pitchFamily="18" charset="0"/>
                <a:ea typeface="Meiryo" panose="020B0604030504040204" pitchFamily="50" charset="-128"/>
              </a:rPr>
              <a:t>マッハ</a:t>
            </a:r>
            <a:endParaRPr lang="en-US" altLang="ja-JP" sz="1600" b="0" i="0" dirty="0">
              <a:effectLst/>
              <a:latin typeface="Amasis MT Pro Black" panose="02040A04050005020304" pitchFamily="18" charset="0"/>
              <a:ea typeface="Meiryo" panose="020B0604030504040204" pitchFamily="50" charset="-128"/>
            </a:endParaRPr>
          </a:p>
          <a:p>
            <a:r>
              <a:rPr lang="ja-JP" altLang="en-US" sz="1600" b="0" i="0" dirty="0">
                <a:effectLst/>
                <a:latin typeface="Amasis MT Pro Black" panose="02040A04050005020304" pitchFamily="18" charset="0"/>
                <a:ea typeface="Meiryo" panose="020B0604030504040204" pitchFamily="50" charset="-128"/>
              </a:rPr>
              <a:t> 　　　　</a:t>
            </a:r>
            <a:r>
              <a:rPr lang="en-US" altLang="ja-JP" sz="1200" b="0" i="0" dirty="0">
                <a:effectLst/>
                <a:latin typeface="Amasis MT Pro Black" panose="02040A04050005020304" pitchFamily="18" charset="0"/>
                <a:ea typeface="Meiryo" panose="020B0604030504040204" pitchFamily="50" charset="-128"/>
              </a:rPr>
              <a:t>(6,090–6,851 mph; 9,800–11,025 km/h; 2.7223–3.0626 km/s)</a:t>
            </a:r>
            <a:br>
              <a:rPr lang="ja-JP" altLang="en-US" sz="12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■発射プラットフォーム</a:t>
            </a:r>
            <a:br>
              <a:rPr lang="ja-JP" altLang="en-US" sz="1600" dirty="0">
                <a:latin typeface="Amasis MT Pro Black" panose="02040A04050005020304" pitchFamily="18" charset="0"/>
              </a:rPr>
            </a:br>
            <a:r>
              <a:rPr lang="ja-JP" altLang="en-US" sz="1600" b="0" i="0" dirty="0">
                <a:effectLst/>
                <a:latin typeface="Amasis MT Pro Black" panose="02040A04050005020304" pitchFamily="18" charset="0"/>
                <a:ea typeface="Meiryo" panose="020B0604030504040204" pitchFamily="50" charset="-128"/>
              </a:rPr>
              <a:t>　　水上戦闘艦、潜水艦、陸上（開発中）</a:t>
            </a:r>
            <a:endParaRPr lang="ja-JP" altLang="en-US" sz="1600" dirty="0">
              <a:latin typeface="Amasis MT Pro Black" panose="02040A04050005020304" pitchFamily="18" charset="0"/>
            </a:endParaRPr>
          </a:p>
        </p:txBody>
      </p:sp>
      <p:sp>
        <p:nvSpPr>
          <p:cNvPr id="12" name="テキスト ボックス 11">
            <a:extLst>
              <a:ext uri="{FF2B5EF4-FFF2-40B4-BE49-F238E27FC236}">
                <a16:creationId xmlns:a16="http://schemas.microsoft.com/office/drawing/2014/main" id="{9E35DE02-2E31-C846-3A74-9C494F092676}"/>
              </a:ext>
            </a:extLst>
          </p:cNvPr>
          <p:cNvSpPr txBox="1"/>
          <p:nvPr/>
        </p:nvSpPr>
        <p:spPr>
          <a:xfrm>
            <a:off x="736857" y="639829"/>
            <a:ext cx="10925407" cy="923330"/>
          </a:xfrm>
          <a:prstGeom prst="rect">
            <a:avLst/>
          </a:prstGeom>
          <a:noFill/>
        </p:spPr>
        <p:txBody>
          <a:bodyPr wrap="square">
            <a:spAutoFit/>
          </a:bodyPr>
          <a:lstStyle/>
          <a:p>
            <a:r>
              <a:rPr lang="ja-JP" altLang="en-US" b="0" i="0" dirty="0">
                <a:effectLst/>
                <a:latin typeface="Meiryo" panose="020B0604030504040204" pitchFamily="50" charset="-128"/>
                <a:ea typeface="Meiryo" panose="020B0604030504040204" pitchFamily="50" charset="-128"/>
              </a:rPr>
              <a:t>・名称：</a:t>
            </a:r>
            <a:r>
              <a:rPr lang="en-US" altLang="ja-JP" b="0" i="0" dirty="0">
                <a:effectLst/>
                <a:latin typeface="Meiryo" panose="020B0604030504040204" pitchFamily="50" charset="-128"/>
                <a:ea typeface="Meiryo" panose="020B0604030504040204" pitchFamily="50" charset="-128"/>
              </a:rPr>
              <a:t>3M22 Zircon</a:t>
            </a:r>
            <a:r>
              <a:rPr lang="ja-JP" altLang="en-US" b="0" i="0" dirty="0">
                <a:effectLst/>
                <a:latin typeface="Meiryo" panose="020B0604030504040204" pitchFamily="50" charset="-128"/>
                <a:ea typeface="Meiryo" panose="020B0604030504040204" pitchFamily="50" charset="-128"/>
              </a:rPr>
              <a:t>　　</a:t>
            </a:r>
            <a:r>
              <a:rPr lang="en-US" altLang="ja-JP" b="0" i="0" dirty="0">
                <a:effectLst/>
                <a:latin typeface="Meiryo" panose="020B0604030504040204" pitchFamily="50" charset="-128"/>
                <a:ea typeface="Meiryo" panose="020B0604030504040204" pitchFamily="50" charset="-128"/>
              </a:rPr>
              <a:t>3M22 </a:t>
            </a:r>
            <a:r>
              <a:rPr lang="en-US" altLang="ja-JP" b="0" i="0" dirty="0" err="1">
                <a:effectLst/>
                <a:latin typeface="Meiryo" panose="020B0604030504040204" pitchFamily="50" charset="-128"/>
                <a:ea typeface="Meiryo" panose="020B0604030504040204" pitchFamily="50" charset="-128"/>
              </a:rPr>
              <a:t>Циркон</a:t>
            </a:r>
            <a:r>
              <a:rPr lang="ja-JP" altLang="en-US" b="0" i="0" dirty="0">
                <a:effectLst/>
                <a:latin typeface="Meiryo" panose="020B0604030504040204" pitchFamily="50" charset="-128"/>
                <a:ea typeface="Meiryo" panose="020B0604030504040204" pitchFamily="50" charset="-128"/>
              </a:rPr>
              <a:t>（露語）</a:t>
            </a:r>
            <a:br>
              <a:rPr lang="ja-JP" altLang="en-US" dirty="0"/>
            </a:br>
            <a:r>
              <a:rPr lang="ja-JP" altLang="en-US" b="0" i="0" dirty="0">
                <a:effectLst/>
                <a:latin typeface="Meiryo" panose="020B0604030504040204" pitchFamily="50" charset="-128"/>
                <a:ea typeface="Meiryo" panose="020B0604030504040204" pitchFamily="50" charset="-128"/>
              </a:rPr>
              <a:t>　・種類：</a:t>
            </a:r>
            <a:br>
              <a:rPr lang="ja-JP" altLang="en-US" dirty="0"/>
            </a:br>
            <a:r>
              <a:rPr lang="ja-JP" altLang="en-US" b="0" i="0" dirty="0">
                <a:effectLst/>
                <a:latin typeface="Meiryo" panose="020B0604030504040204" pitchFamily="50" charset="-128"/>
                <a:ea typeface="Meiryo" panose="020B0604030504040204" pitchFamily="50" charset="-128"/>
              </a:rPr>
              <a:t>　　艦対艦ミサイル、極超音速巡航ミサイル、潜水艦発射巡航ミサイル、艦対地ミサイル</a:t>
            </a:r>
            <a:endParaRPr lang="ja-JP" altLang="en-US" dirty="0"/>
          </a:p>
        </p:txBody>
      </p:sp>
      <p:sp>
        <p:nvSpPr>
          <p:cNvPr id="6" name="テキスト ボックス 5">
            <a:extLst>
              <a:ext uri="{FF2B5EF4-FFF2-40B4-BE49-F238E27FC236}">
                <a16:creationId xmlns:a16="http://schemas.microsoft.com/office/drawing/2014/main" id="{F98350AC-B055-4455-B09B-36E53E899B3E}"/>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ロシアの極超音速ミサイルの実戦配備</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9891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1C5DD44A-755A-682B-8DA5-05134FE78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71" y="1533520"/>
            <a:ext cx="5372367" cy="41243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7B0CF78-CA01-3CB7-9095-0FAFF4098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483" y="1533521"/>
            <a:ext cx="6191250" cy="412432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0FEDA42-3C07-4461-0715-CA7E91FE000A}"/>
              </a:ext>
            </a:extLst>
          </p:cNvPr>
          <p:cNvSpPr txBox="1"/>
          <p:nvPr/>
        </p:nvSpPr>
        <p:spPr>
          <a:xfrm>
            <a:off x="7404409" y="1164189"/>
            <a:ext cx="3177168" cy="369332"/>
          </a:xfrm>
          <a:prstGeom prst="rect">
            <a:avLst/>
          </a:prstGeom>
          <a:noFill/>
        </p:spPr>
        <p:txBody>
          <a:bodyPr wrap="square">
            <a:spAutoFit/>
          </a:bodyPr>
          <a:lstStyle/>
          <a:p>
            <a:pPr algn="ctr"/>
            <a:r>
              <a:rPr lang="ru-RU" altLang="ja-JP" b="1" i="0" dirty="0">
                <a:solidFill>
                  <a:srgbClr val="000000"/>
                </a:solidFill>
                <a:effectLst/>
                <a:latin typeface="Times New Roman" panose="02020603050405020304" pitchFamily="18" charset="0"/>
                <a:ea typeface="Meiryo" panose="020B0604030504040204" pitchFamily="50" charset="-128"/>
              </a:rPr>
              <a:t> Фрегат проекта 2235</a:t>
            </a:r>
            <a:endParaRPr lang="ja-JP" altLang="en-US" dirty="0"/>
          </a:p>
        </p:txBody>
      </p:sp>
      <p:sp>
        <p:nvSpPr>
          <p:cNvPr id="5" name="テキスト ボックス 4">
            <a:extLst>
              <a:ext uri="{FF2B5EF4-FFF2-40B4-BE49-F238E27FC236}">
                <a16:creationId xmlns:a16="http://schemas.microsoft.com/office/drawing/2014/main" id="{E5860213-7B16-4AD9-9DD0-AEDF7086D687}"/>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極超音速ミサイル搭載艦</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79007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6">
                    <a:lumMod val="20000"/>
                    <a:lumOff val="80000"/>
                  </a:schemeClr>
                </a:solidFill>
                <a:latin typeface="Meiryo UI" panose="020B0604030504040204" pitchFamily="50" charset="-128"/>
                <a:ea typeface="Meiryo UI" panose="020B0604030504040204" pitchFamily="50" charset="-128"/>
              </a:rPr>
              <a:t>４</a:t>
            </a:r>
          </a:p>
        </p:txBody>
      </p:sp>
      <p:sp>
        <p:nvSpPr>
          <p:cNvPr id="3" name="テキスト ボックス 2"/>
          <p:cNvSpPr txBox="1"/>
          <p:nvPr/>
        </p:nvSpPr>
        <p:spPr>
          <a:xfrm>
            <a:off x="1415753" y="2767280"/>
            <a:ext cx="9378099" cy="1569660"/>
          </a:xfrm>
          <a:prstGeom prst="rect">
            <a:avLst/>
          </a:prstGeom>
          <a:noFill/>
        </p:spPr>
        <p:txBody>
          <a:bodyPr wrap="square" rtlCol="0">
            <a:spAutoFit/>
          </a:bodyPr>
          <a:lstStyle/>
          <a:p>
            <a:pPr algn="ctr"/>
            <a:r>
              <a:rPr lang="ja-JP" altLang="en-US" sz="9600" dirty="0">
                <a:latin typeface="Yet R" panose="02030504000101010101" pitchFamily="18" charset="-127"/>
                <a:ea typeface="Yet R" panose="02030504000101010101" pitchFamily="18" charset="-127"/>
              </a:rPr>
              <a:t>過去展望</a:t>
            </a:r>
            <a:endParaRPr kumimoji="1" lang="en-US" altLang="ja-JP" sz="40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958053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DE388897-EE10-4D09-9903-67D6ABE8E893}"/>
              </a:ext>
            </a:extLst>
          </p:cNvPr>
          <p:cNvSpPr/>
          <p:nvPr/>
        </p:nvSpPr>
        <p:spPr>
          <a:xfrm>
            <a:off x="147783" y="5255493"/>
            <a:ext cx="5948218" cy="1459346"/>
          </a:xfrm>
          <a:custGeom>
            <a:avLst/>
            <a:gdLst>
              <a:gd name="connsiteX0" fmla="*/ 0 w 5948218"/>
              <a:gd name="connsiteY0" fmla="*/ 243229 h 1459346"/>
              <a:gd name="connsiteX1" fmla="*/ 243229 w 5948218"/>
              <a:gd name="connsiteY1" fmla="*/ 0 h 1459346"/>
              <a:gd name="connsiteX2" fmla="*/ 925949 w 5948218"/>
              <a:gd name="connsiteY2" fmla="*/ 0 h 1459346"/>
              <a:gd name="connsiteX3" fmla="*/ 1663287 w 5948218"/>
              <a:gd name="connsiteY3" fmla="*/ 0 h 1459346"/>
              <a:gd name="connsiteX4" fmla="*/ 2400624 w 5948218"/>
              <a:gd name="connsiteY4" fmla="*/ 0 h 1459346"/>
              <a:gd name="connsiteX5" fmla="*/ 3192579 w 5948218"/>
              <a:gd name="connsiteY5" fmla="*/ 0 h 1459346"/>
              <a:gd name="connsiteX6" fmla="*/ 3875299 w 5948218"/>
              <a:gd name="connsiteY6" fmla="*/ 0 h 1459346"/>
              <a:gd name="connsiteX7" fmla="*/ 4558019 w 5948218"/>
              <a:gd name="connsiteY7" fmla="*/ 0 h 1459346"/>
              <a:gd name="connsiteX8" fmla="*/ 5704989 w 5948218"/>
              <a:gd name="connsiteY8" fmla="*/ 0 h 1459346"/>
              <a:gd name="connsiteX9" fmla="*/ 5948218 w 5948218"/>
              <a:gd name="connsiteY9" fmla="*/ 243229 h 1459346"/>
              <a:gd name="connsiteX10" fmla="*/ 5948218 w 5948218"/>
              <a:gd name="connsiteY10" fmla="*/ 739402 h 1459346"/>
              <a:gd name="connsiteX11" fmla="*/ 5948218 w 5948218"/>
              <a:gd name="connsiteY11" fmla="*/ 1216117 h 1459346"/>
              <a:gd name="connsiteX12" fmla="*/ 5704989 w 5948218"/>
              <a:gd name="connsiteY12" fmla="*/ 1459346 h 1459346"/>
              <a:gd name="connsiteX13" fmla="*/ 5131504 w 5948218"/>
              <a:gd name="connsiteY13" fmla="*/ 1459346 h 1459346"/>
              <a:gd name="connsiteX14" fmla="*/ 4612637 w 5948218"/>
              <a:gd name="connsiteY14" fmla="*/ 1459346 h 1459346"/>
              <a:gd name="connsiteX15" fmla="*/ 4039152 w 5948218"/>
              <a:gd name="connsiteY15" fmla="*/ 1459346 h 1459346"/>
              <a:gd name="connsiteX16" fmla="*/ 3411050 w 5948218"/>
              <a:gd name="connsiteY16" fmla="*/ 1459346 h 1459346"/>
              <a:gd name="connsiteX17" fmla="*/ 2673712 w 5948218"/>
              <a:gd name="connsiteY17" fmla="*/ 1459346 h 1459346"/>
              <a:gd name="connsiteX18" fmla="*/ 2045610 w 5948218"/>
              <a:gd name="connsiteY18" fmla="*/ 1459346 h 1459346"/>
              <a:gd name="connsiteX19" fmla="*/ 1253655 w 5948218"/>
              <a:gd name="connsiteY19" fmla="*/ 1459346 h 1459346"/>
              <a:gd name="connsiteX20" fmla="*/ 243229 w 5948218"/>
              <a:gd name="connsiteY20" fmla="*/ 1459346 h 1459346"/>
              <a:gd name="connsiteX21" fmla="*/ 0 w 5948218"/>
              <a:gd name="connsiteY21" fmla="*/ 1216117 h 1459346"/>
              <a:gd name="connsiteX22" fmla="*/ 0 w 5948218"/>
              <a:gd name="connsiteY22" fmla="*/ 739402 h 1459346"/>
              <a:gd name="connsiteX23" fmla="*/ 0 w 5948218"/>
              <a:gd name="connsiteY23" fmla="*/ 243229 h 145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8218" h="1459346" fill="none" extrusionOk="0">
                <a:moveTo>
                  <a:pt x="0" y="243229"/>
                </a:moveTo>
                <a:cubicBezTo>
                  <a:pt x="2931" y="101856"/>
                  <a:pt x="130283" y="20542"/>
                  <a:pt x="243229" y="0"/>
                </a:cubicBezTo>
                <a:cubicBezTo>
                  <a:pt x="459553" y="7946"/>
                  <a:pt x="771983" y="24238"/>
                  <a:pt x="925949" y="0"/>
                </a:cubicBezTo>
                <a:cubicBezTo>
                  <a:pt x="1079915" y="-24238"/>
                  <a:pt x="1478351" y="26733"/>
                  <a:pt x="1663287" y="0"/>
                </a:cubicBezTo>
                <a:cubicBezTo>
                  <a:pt x="1848223" y="-26733"/>
                  <a:pt x="2033289" y="5173"/>
                  <a:pt x="2400624" y="0"/>
                </a:cubicBezTo>
                <a:cubicBezTo>
                  <a:pt x="2767959" y="-5173"/>
                  <a:pt x="2882093" y="6943"/>
                  <a:pt x="3192579" y="0"/>
                </a:cubicBezTo>
                <a:cubicBezTo>
                  <a:pt x="3503066" y="-6943"/>
                  <a:pt x="3737361" y="13206"/>
                  <a:pt x="3875299" y="0"/>
                </a:cubicBezTo>
                <a:cubicBezTo>
                  <a:pt x="4013237" y="-13206"/>
                  <a:pt x="4372940" y="-18762"/>
                  <a:pt x="4558019" y="0"/>
                </a:cubicBezTo>
                <a:cubicBezTo>
                  <a:pt x="4743098" y="18762"/>
                  <a:pt x="5248232" y="-35354"/>
                  <a:pt x="5704989" y="0"/>
                </a:cubicBezTo>
                <a:cubicBezTo>
                  <a:pt x="5847490" y="-30837"/>
                  <a:pt x="5957556" y="84338"/>
                  <a:pt x="5948218" y="243229"/>
                </a:cubicBezTo>
                <a:cubicBezTo>
                  <a:pt x="5966636" y="390138"/>
                  <a:pt x="5944081" y="562911"/>
                  <a:pt x="5948218" y="739402"/>
                </a:cubicBezTo>
                <a:cubicBezTo>
                  <a:pt x="5952355" y="915893"/>
                  <a:pt x="5957431" y="1049094"/>
                  <a:pt x="5948218" y="1216117"/>
                </a:cubicBezTo>
                <a:cubicBezTo>
                  <a:pt x="5962862" y="1357177"/>
                  <a:pt x="5840946" y="1466987"/>
                  <a:pt x="5704989" y="1459346"/>
                </a:cubicBezTo>
                <a:cubicBezTo>
                  <a:pt x="5561239" y="1480193"/>
                  <a:pt x="5302566" y="1473811"/>
                  <a:pt x="5131504" y="1459346"/>
                </a:cubicBezTo>
                <a:cubicBezTo>
                  <a:pt x="4960443" y="1444881"/>
                  <a:pt x="4802809" y="1470987"/>
                  <a:pt x="4612637" y="1459346"/>
                </a:cubicBezTo>
                <a:cubicBezTo>
                  <a:pt x="4422465" y="1447705"/>
                  <a:pt x="4296956" y="1443718"/>
                  <a:pt x="4039152" y="1459346"/>
                </a:cubicBezTo>
                <a:cubicBezTo>
                  <a:pt x="3781349" y="1474974"/>
                  <a:pt x="3582046" y="1450109"/>
                  <a:pt x="3411050" y="1459346"/>
                </a:cubicBezTo>
                <a:cubicBezTo>
                  <a:pt x="3240054" y="1468583"/>
                  <a:pt x="2869253" y="1490360"/>
                  <a:pt x="2673712" y="1459346"/>
                </a:cubicBezTo>
                <a:cubicBezTo>
                  <a:pt x="2478171" y="1428332"/>
                  <a:pt x="2285376" y="1429950"/>
                  <a:pt x="2045610" y="1459346"/>
                </a:cubicBezTo>
                <a:cubicBezTo>
                  <a:pt x="1805844" y="1488742"/>
                  <a:pt x="1602822" y="1494200"/>
                  <a:pt x="1253655" y="1459346"/>
                </a:cubicBezTo>
                <a:cubicBezTo>
                  <a:pt x="904489" y="1424492"/>
                  <a:pt x="580885" y="1440933"/>
                  <a:pt x="243229" y="1459346"/>
                </a:cubicBezTo>
                <a:cubicBezTo>
                  <a:pt x="126493" y="1456960"/>
                  <a:pt x="207" y="1346979"/>
                  <a:pt x="0" y="1216117"/>
                </a:cubicBezTo>
                <a:cubicBezTo>
                  <a:pt x="110" y="986094"/>
                  <a:pt x="-936" y="921919"/>
                  <a:pt x="0" y="739402"/>
                </a:cubicBezTo>
                <a:cubicBezTo>
                  <a:pt x="936" y="556885"/>
                  <a:pt x="-22114" y="403929"/>
                  <a:pt x="0" y="243229"/>
                </a:cubicBezTo>
                <a:close/>
              </a:path>
              <a:path w="5948218" h="1459346" stroke="0" extrusionOk="0">
                <a:moveTo>
                  <a:pt x="0" y="243229"/>
                </a:moveTo>
                <a:cubicBezTo>
                  <a:pt x="21215" y="133225"/>
                  <a:pt x="133160" y="12828"/>
                  <a:pt x="243229" y="0"/>
                </a:cubicBezTo>
                <a:cubicBezTo>
                  <a:pt x="527945" y="-30785"/>
                  <a:pt x="657370" y="4813"/>
                  <a:pt x="871331" y="0"/>
                </a:cubicBezTo>
                <a:cubicBezTo>
                  <a:pt x="1085292" y="-4813"/>
                  <a:pt x="1270320" y="30141"/>
                  <a:pt x="1608669" y="0"/>
                </a:cubicBezTo>
                <a:cubicBezTo>
                  <a:pt x="1947018" y="-30141"/>
                  <a:pt x="2039601" y="-9190"/>
                  <a:pt x="2236771" y="0"/>
                </a:cubicBezTo>
                <a:cubicBezTo>
                  <a:pt x="2433941" y="9190"/>
                  <a:pt x="2645067" y="-32710"/>
                  <a:pt x="2974109" y="0"/>
                </a:cubicBezTo>
                <a:cubicBezTo>
                  <a:pt x="3303151" y="32710"/>
                  <a:pt x="3413160" y="-22098"/>
                  <a:pt x="3711447" y="0"/>
                </a:cubicBezTo>
                <a:cubicBezTo>
                  <a:pt x="4009734" y="22098"/>
                  <a:pt x="4122356" y="-7649"/>
                  <a:pt x="4394167" y="0"/>
                </a:cubicBezTo>
                <a:cubicBezTo>
                  <a:pt x="4665978" y="7649"/>
                  <a:pt x="4853806" y="-28081"/>
                  <a:pt x="5022269" y="0"/>
                </a:cubicBezTo>
                <a:cubicBezTo>
                  <a:pt x="5190732" y="28081"/>
                  <a:pt x="5512439" y="-11171"/>
                  <a:pt x="5704989" y="0"/>
                </a:cubicBezTo>
                <a:cubicBezTo>
                  <a:pt x="5836449" y="1705"/>
                  <a:pt x="5947457" y="126460"/>
                  <a:pt x="5948218" y="243229"/>
                </a:cubicBezTo>
                <a:cubicBezTo>
                  <a:pt x="5967796" y="380041"/>
                  <a:pt x="5961631" y="559738"/>
                  <a:pt x="5948218" y="710215"/>
                </a:cubicBezTo>
                <a:cubicBezTo>
                  <a:pt x="5934805" y="860692"/>
                  <a:pt x="5959545" y="965658"/>
                  <a:pt x="5948218" y="1216117"/>
                </a:cubicBezTo>
                <a:cubicBezTo>
                  <a:pt x="5926486" y="1364965"/>
                  <a:pt x="5826416" y="1462532"/>
                  <a:pt x="5704989" y="1459346"/>
                </a:cubicBezTo>
                <a:cubicBezTo>
                  <a:pt x="5537114" y="1483434"/>
                  <a:pt x="5291337" y="1460906"/>
                  <a:pt x="4913034" y="1459346"/>
                </a:cubicBezTo>
                <a:cubicBezTo>
                  <a:pt x="4534731" y="1457786"/>
                  <a:pt x="4359252" y="1487641"/>
                  <a:pt x="4175696" y="1459346"/>
                </a:cubicBezTo>
                <a:cubicBezTo>
                  <a:pt x="3992140" y="1431051"/>
                  <a:pt x="3696316" y="1448709"/>
                  <a:pt x="3438359" y="1459346"/>
                </a:cubicBezTo>
                <a:cubicBezTo>
                  <a:pt x="3180402" y="1469983"/>
                  <a:pt x="3014017" y="1470543"/>
                  <a:pt x="2755639" y="1459346"/>
                </a:cubicBezTo>
                <a:cubicBezTo>
                  <a:pt x="2497261" y="1448149"/>
                  <a:pt x="2207962" y="1427786"/>
                  <a:pt x="2018301" y="1459346"/>
                </a:cubicBezTo>
                <a:cubicBezTo>
                  <a:pt x="1828640" y="1490906"/>
                  <a:pt x="1598333" y="1491392"/>
                  <a:pt x="1335581" y="1459346"/>
                </a:cubicBezTo>
                <a:cubicBezTo>
                  <a:pt x="1072829" y="1427300"/>
                  <a:pt x="472932" y="1498589"/>
                  <a:pt x="243229" y="1459346"/>
                </a:cubicBezTo>
                <a:cubicBezTo>
                  <a:pt x="130294" y="1477969"/>
                  <a:pt x="904" y="1357355"/>
                  <a:pt x="0" y="1216117"/>
                </a:cubicBezTo>
                <a:cubicBezTo>
                  <a:pt x="20905" y="1086426"/>
                  <a:pt x="-12871" y="967167"/>
                  <a:pt x="0" y="739402"/>
                </a:cubicBezTo>
                <a:cubicBezTo>
                  <a:pt x="12871" y="511638"/>
                  <a:pt x="20584" y="432503"/>
                  <a:pt x="0" y="243229"/>
                </a:cubicBezTo>
                <a:close/>
              </a:path>
            </a:pathLst>
          </a:custGeom>
          <a:ln>
            <a:extLst>
              <a:ext uri="{C807C97D-BFC1-408E-A445-0C87EB9F89A2}">
                <ask:lineSketchStyleProps xmlns:ask="http://schemas.microsoft.com/office/drawing/2018/sketchyshapes" sd="2653227788">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t>「軍人には軍事研究という大変な仕事があったのに、軍の中枢部の連中は、権力の椅子を欲しがって、</a:t>
            </a:r>
            <a:endParaRPr kumimoji="1" lang="en-US" altLang="ja-JP" dirty="0"/>
          </a:p>
          <a:p>
            <a:pPr algn="ctr"/>
            <a:r>
              <a:rPr kumimoji="1" lang="ja-JP" altLang="en-US" dirty="0"/>
              <a:t>政治介入という玩具に夢中になりだした。」</a:t>
            </a:r>
          </a:p>
        </p:txBody>
      </p:sp>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最後に・・・過去展望</a:t>
            </a:r>
            <a:endParaRPr kumimoji="1" lang="en-US" altLang="ja-JP" sz="2800" b="1" dirty="0">
              <a:solidFill>
                <a:schemeClr val="bg1"/>
              </a:solidFill>
              <a:latin typeface="Meiryo UI" panose="020B0604030504040204" pitchFamily="50" charset="-128"/>
              <a:ea typeface="Meiryo UI" panose="020B0604030504040204" pitchFamily="50" charset="-128"/>
            </a:endParaRPr>
          </a:p>
        </p:txBody>
      </p:sp>
      <p:pic>
        <p:nvPicPr>
          <p:cNvPr id="15362" name="Picture 2">
            <a:extLst>
              <a:ext uri="{FF2B5EF4-FFF2-40B4-BE49-F238E27FC236}">
                <a16:creationId xmlns:a16="http://schemas.microsoft.com/office/drawing/2014/main" id="{A46CBFFF-BB9C-4675-AF5C-D98C673F9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576" y="2069959"/>
            <a:ext cx="1905000" cy="260985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075FB895-CF67-4BB8-BD0B-AE25A1E7497D}"/>
              </a:ext>
            </a:extLst>
          </p:cNvPr>
          <p:cNvSpPr txBox="1"/>
          <p:nvPr/>
        </p:nvSpPr>
        <p:spPr>
          <a:xfrm>
            <a:off x="1826577" y="4679809"/>
            <a:ext cx="1905000"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（出所：</a:t>
            </a:r>
            <a:r>
              <a:rPr lang="en-US" altLang="ja-JP" sz="900" dirty="0" err="1">
                <a:latin typeface="BIZ UDPゴシック" panose="020B0400000000000000" pitchFamily="50" charset="-128"/>
                <a:ea typeface="BIZ UDPゴシック" panose="020B0400000000000000" pitchFamily="50" charset="-128"/>
              </a:rPr>
              <a:t>wikipedia</a:t>
            </a:r>
            <a:r>
              <a:rPr lang="ja-JP" altLang="en-US" sz="900" dirty="0">
                <a:latin typeface="BIZ UDPゴシック" panose="020B0400000000000000" pitchFamily="50" charset="-128"/>
                <a:ea typeface="BIZ UDPゴシック" panose="020B0400000000000000" pitchFamily="50" charset="-128"/>
              </a:rPr>
              <a:t>）</a:t>
            </a:r>
          </a:p>
        </p:txBody>
      </p:sp>
      <p:sp>
        <p:nvSpPr>
          <p:cNvPr id="6" name="テキスト ボックス 5">
            <a:extLst>
              <a:ext uri="{FF2B5EF4-FFF2-40B4-BE49-F238E27FC236}">
                <a16:creationId xmlns:a16="http://schemas.microsoft.com/office/drawing/2014/main" id="{A2C5F3F1-5323-45E2-9E12-A76ACDD1A1C0}"/>
              </a:ext>
            </a:extLst>
          </p:cNvPr>
          <p:cNvSpPr txBox="1"/>
          <p:nvPr/>
        </p:nvSpPr>
        <p:spPr>
          <a:xfrm>
            <a:off x="1744602" y="1737571"/>
            <a:ext cx="2088572"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陸軍中将 寺本熊市</a:t>
            </a:r>
          </a:p>
        </p:txBody>
      </p:sp>
      <p:sp>
        <p:nvSpPr>
          <p:cNvPr id="23" name="テキスト ボックス 22">
            <a:extLst>
              <a:ext uri="{FF2B5EF4-FFF2-40B4-BE49-F238E27FC236}">
                <a16:creationId xmlns:a16="http://schemas.microsoft.com/office/drawing/2014/main" id="{9A4F57E1-AD43-4E53-8EDD-6C19640B56D6}"/>
              </a:ext>
            </a:extLst>
          </p:cNvPr>
          <p:cNvSpPr txBox="1"/>
          <p:nvPr/>
        </p:nvSpPr>
        <p:spPr>
          <a:xfrm>
            <a:off x="257458" y="4660048"/>
            <a:ext cx="1265386"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（出所：</a:t>
            </a:r>
            <a:r>
              <a:rPr lang="en-US" altLang="ja-JP" sz="900" dirty="0">
                <a:latin typeface="BIZ UDPゴシック" panose="020B0400000000000000" pitchFamily="50" charset="-128"/>
                <a:ea typeface="BIZ UDPゴシック" panose="020B0400000000000000" pitchFamily="50" charset="-128"/>
              </a:rPr>
              <a:t>Amazon</a:t>
            </a:r>
            <a:r>
              <a:rPr lang="ja-JP" altLang="en-US" sz="900" dirty="0">
                <a:latin typeface="BIZ UDPゴシック" panose="020B0400000000000000" pitchFamily="50" charset="-128"/>
                <a:ea typeface="BIZ UDPゴシック" panose="020B0400000000000000" pitchFamily="50" charset="-128"/>
              </a:rPr>
              <a:t>）</a:t>
            </a:r>
          </a:p>
        </p:txBody>
      </p:sp>
      <p:sp>
        <p:nvSpPr>
          <p:cNvPr id="2" name="テキスト ボックス 1">
            <a:extLst>
              <a:ext uri="{FF2B5EF4-FFF2-40B4-BE49-F238E27FC236}">
                <a16:creationId xmlns:a16="http://schemas.microsoft.com/office/drawing/2014/main" id="{30232C65-6270-434F-8B24-F5161F8C95DB}"/>
              </a:ext>
            </a:extLst>
          </p:cNvPr>
          <p:cNvSpPr txBox="1"/>
          <p:nvPr/>
        </p:nvSpPr>
        <p:spPr>
          <a:xfrm>
            <a:off x="-38394" y="2236470"/>
            <a:ext cx="1897499" cy="646331"/>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日本陸軍・航空本部長</a:t>
            </a:r>
            <a:endParaRPr kumimoji="1" lang="en-US" altLang="ja-JP" sz="1200" dirty="0">
              <a:latin typeface="BIZ UDP明朝 Medium" panose="02020500000000000000" pitchFamily="18" charset="-128"/>
              <a:ea typeface="BIZ UDP明朝 Medium" panose="02020500000000000000" pitchFamily="18" charset="-128"/>
            </a:endParaRPr>
          </a:p>
          <a:p>
            <a:pPr algn="ctr"/>
            <a:r>
              <a:rPr kumimoji="1" lang="en-US" altLang="ja-JP" sz="1200" dirty="0">
                <a:latin typeface="BIZ UDP明朝 Medium" panose="02020500000000000000" pitchFamily="18" charset="-128"/>
                <a:ea typeface="BIZ UDP明朝 Medium" panose="02020500000000000000" pitchFamily="18" charset="-128"/>
              </a:rPr>
              <a:t>1945</a:t>
            </a:r>
            <a:r>
              <a:rPr kumimoji="1" lang="ja-JP" altLang="en-US" sz="1200" dirty="0">
                <a:latin typeface="BIZ UDP明朝 Medium" panose="02020500000000000000" pitchFamily="18" charset="-128"/>
                <a:ea typeface="BIZ UDP明朝 Medium" panose="02020500000000000000" pitchFamily="18" charset="-128"/>
              </a:rPr>
              <a:t>年</a:t>
            </a:r>
            <a:r>
              <a:rPr kumimoji="1" lang="en-US" altLang="ja-JP" sz="1200" dirty="0">
                <a:latin typeface="BIZ UDP明朝 Medium" panose="02020500000000000000" pitchFamily="18" charset="-128"/>
                <a:ea typeface="BIZ UDP明朝 Medium" panose="02020500000000000000" pitchFamily="18" charset="-128"/>
              </a:rPr>
              <a:t>8</a:t>
            </a:r>
            <a:r>
              <a:rPr kumimoji="1" lang="ja-JP" altLang="en-US" sz="1200" dirty="0">
                <a:latin typeface="BIZ UDP明朝 Medium" panose="02020500000000000000" pitchFamily="18" charset="-128"/>
                <a:ea typeface="BIZ UDP明朝 Medium" panose="02020500000000000000" pitchFamily="18" charset="-128"/>
              </a:rPr>
              <a:t>月</a:t>
            </a:r>
            <a:r>
              <a:rPr kumimoji="1" lang="en-US" altLang="ja-JP" sz="1200" dirty="0">
                <a:latin typeface="BIZ UDP明朝 Medium" panose="02020500000000000000" pitchFamily="18" charset="-128"/>
                <a:ea typeface="BIZ UDP明朝 Medium" panose="02020500000000000000" pitchFamily="18" charset="-128"/>
              </a:rPr>
              <a:t>15</a:t>
            </a:r>
            <a:r>
              <a:rPr kumimoji="1" lang="ja-JP" altLang="en-US" sz="1200" dirty="0">
                <a:latin typeface="BIZ UDP明朝 Medium" panose="02020500000000000000" pitchFamily="18" charset="-128"/>
                <a:ea typeface="BIZ UDP明朝 Medium" panose="02020500000000000000" pitchFamily="18" charset="-128"/>
              </a:rPr>
              <a:t>日</a:t>
            </a:r>
            <a:endParaRPr kumimoji="1" lang="en-US" altLang="ja-JP" sz="1200" dirty="0">
              <a:latin typeface="BIZ UDP明朝 Medium" panose="02020500000000000000" pitchFamily="18" charset="-128"/>
              <a:ea typeface="BIZ UDP明朝 Medium" panose="02020500000000000000" pitchFamily="18" charset="-128"/>
            </a:endParaRPr>
          </a:p>
          <a:p>
            <a:pPr algn="ctr"/>
            <a:r>
              <a:rPr kumimoji="1" lang="ja-JP" altLang="en-US" sz="1200" dirty="0">
                <a:latin typeface="BIZ UDP明朝 Medium" panose="02020500000000000000" pitchFamily="18" charset="-128"/>
                <a:ea typeface="BIZ UDP明朝 Medium" panose="02020500000000000000" pitchFamily="18" charset="-128"/>
              </a:rPr>
              <a:t>玉音放送後に自決</a:t>
            </a:r>
          </a:p>
        </p:txBody>
      </p:sp>
      <p:sp>
        <p:nvSpPr>
          <p:cNvPr id="11" name="テキスト ボックス 10">
            <a:extLst>
              <a:ext uri="{FF2B5EF4-FFF2-40B4-BE49-F238E27FC236}">
                <a16:creationId xmlns:a16="http://schemas.microsoft.com/office/drawing/2014/main" id="{4424E88E-3F58-4CC4-89C4-163AD193C733}"/>
              </a:ext>
            </a:extLst>
          </p:cNvPr>
          <p:cNvSpPr txBox="1"/>
          <p:nvPr/>
        </p:nvSpPr>
        <p:spPr>
          <a:xfrm>
            <a:off x="826656" y="6376285"/>
            <a:ext cx="4710546" cy="338554"/>
          </a:xfrm>
          <a:prstGeom prst="rect">
            <a:avLst/>
          </a:prstGeom>
          <a:noFill/>
        </p:spPr>
        <p:txBody>
          <a:bodyPr wrap="square">
            <a:spAutoFit/>
          </a:bodyPr>
          <a:lstStyle/>
          <a:p>
            <a:pPr algn="l"/>
            <a:r>
              <a:rPr lang="ja-JP" altLang="en-US" sz="1600" b="1" i="0" dirty="0">
                <a:solidFill>
                  <a:schemeClr val="bg1">
                    <a:lumMod val="95000"/>
                  </a:schemeClr>
                </a:solidFill>
                <a:effectLst/>
                <a:latin typeface="BIZ UDP明朝 Medium" panose="02020500000000000000" pitchFamily="18" charset="-128"/>
                <a:ea typeface="BIZ UDP明朝 Medium" panose="02020500000000000000" pitchFamily="18" charset="-128"/>
              </a:rPr>
              <a:t>「大本営参謀の情報戦記 </a:t>
            </a:r>
            <a:r>
              <a:rPr lang="en-US" altLang="ja-JP" sz="1600" b="1" i="0" dirty="0">
                <a:solidFill>
                  <a:schemeClr val="bg1">
                    <a:lumMod val="95000"/>
                  </a:schemeClr>
                </a:solidFill>
                <a:effectLst/>
                <a:latin typeface="BIZ UDP明朝 Medium" panose="02020500000000000000" pitchFamily="18" charset="-128"/>
                <a:ea typeface="BIZ UDP明朝 Medium" panose="02020500000000000000" pitchFamily="18" charset="-128"/>
              </a:rPr>
              <a:t>- </a:t>
            </a:r>
            <a:r>
              <a:rPr lang="ja-JP" altLang="en-US" sz="1600" b="1" i="0" dirty="0">
                <a:solidFill>
                  <a:schemeClr val="bg1">
                    <a:lumMod val="95000"/>
                  </a:schemeClr>
                </a:solidFill>
                <a:effectLst/>
                <a:latin typeface="BIZ UDP明朝 Medium" panose="02020500000000000000" pitchFamily="18" charset="-128"/>
                <a:ea typeface="BIZ UDP明朝 Medium" panose="02020500000000000000" pitchFamily="18" charset="-128"/>
              </a:rPr>
              <a:t>情報なき国家の悲劇」　</a:t>
            </a:r>
          </a:p>
        </p:txBody>
      </p:sp>
      <p:sp>
        <p:nvSpPr>
          <p:cNvPr id="12" name="テキスト ボックス 11">
            <a:extLst>
              <a:ext uri="{FF2B5EF4-FFF2-40B4-BE49-F238E27FC236}">
                <a16:creationId xmlns:a16="http://schemas.microsoft.com/office/drawing/2014/main" id="{48A601B6-ECEE-4987-B427-3AA8650524D6}"/>
              </a:ext>
            </a:extLst>
          </p:cNvPr>
          <p:cNvSpPr txBox="1"/>
          <p:nvPr/>
        </p:nvSpPr>
        <p:spPr>
          <a:xfrm>
            <a:off x="1633766" y="1354581"/>
            <a:ext cx="2327564" cy="523220"/>
          </a:xfrm>
          <a:prstGeom prst="rect">
            <a:avLst/>
          </a:prstGeom>
          <a:noFill/>
        </p:spPr>
        <p:txBody>
          <a:bodyPr wrap="square" rtlCol="0">
            <a:spAutoFit/>
          </a:bodyPr>
          <a:lstStyle/>
          <a:p>
            <a:pPr algn="ctr"/>
            <a:r>
              <a:rPr kumimoji="1" lang="ja-JP" altLang="en-US" sz="2800" dirty="0">
                <a:latin typeface="UD デジタル 教科書体 NK-B" panose="02020700000000000000" pitchFamily="18" charset="-128"/>
                <a:ea typeface="UD デジタル 教科書体 NK-B" panose="02020700000000000000" pitchFamily="18" charset="-128"/>
              </a:rPr>
              <a:t>陸軍航空の父</a:t>
            </a:r>
          </a:p>
        </p:txBody>
      </p:sp>
      <p:sp>
        <p:nvSpPr>
          <p:cNvPr id="15" name="テキスト ボックス 14">
            <a:extLst>
              <a:ext uri="{FF2B5EF4-FFF2-40B4-BE49-F238E27FC236}">
                <a16:creationId xmlns:a16="http://schemas.microsoft.com/office/drawing/2014/main" id="{6B124A8D-044C-4813-8567-0659EB0A3766}"/>
              </a:ext>
            </a:extLst>
          </p:cNvPr>
          <p:cNvSpPr txBox="1"/>
          <p:nvPr/>
        </p:nvSpPr>
        <p:spPr>
          <a:xfrm>
            <a:off x="3646338" y="2759117"/>
            <a:ext cx="2515759" cy="1631216"/>
          </a:xfrm>
          <a:prstGeom prst="rect">
            <a:avLst/>
          </a:prstGeom>
          <a:noFill/>
        </p:spPr>
        <p:txBody>
          <a:bodyPr wrap="square">
            <a:spAutoFit/>
          </a:bodyPr>
          <a:lstStyle/>
          <a:p>
            <a:pPr algn="ctr"/>
            <a:r>
              <a:rPr lang="ja-JP" altLang="en-US" sz="2000" b="0" i="0" dirty="0">
                <a:solidFill>
                  <a:srgbClr val="000000"/>
                </a:solidFill>
                <a:effectLst/>
                <a:latin typeface="Yet R" panose="02030504000101010101" pitchFamily="18" charset="-127"/>
                <a:ea typeface="Yet R" panose="02030504000101010101" pitchFamily="18" charset="-127"/>
              </a:rPr>
              <a:t>「制空の絶対」</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「技術で作る制高」</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「線と点」</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「戦場の選定」</a:t>
            </a:r>
            <a:endParaRPr lang="en-US" altLang="ja-JP" sz="2000" b="0" i="0" dirty="0">
              <a:solidFill>
                <a:srgbClr val="000000"/>
              </a:solidFill>
              <a:effectLst/>
              <a:latin typeface="Yet R" panose="02030504000101010101" pitchFamily="18" charset="-127"/>
              <a:ea typeface="Yet R" panose="02030504000101010101" pitchFamily="18" charset="-127"/>
            </a:endParaRPr>
          </a:p>
          <a:p>
            <a:pPr algn="ctr"/>
            <a:r>
              <a:rPr lang="ja-JP" altLang="en-US" sz="2000" b="0" i="0" dirty="0">
                <a:solidFill>
                  <a:srgbClr val="000000"/>
                </a:solidFill>
                <a:effectLst/>
                <a:latin typeface="Yet R" panose="02030504000101010101" pitchFamily="18" charset="-127"/>
                <a:ea typeface="Yet R" panose="02030504000101010101" pitchFamily="18" charset="-127"/>
              </a:rPr>
              <a:t>「面の防空」</a:t>
            </a:r>
            <a:endParaRPr lang="ja-JP" altLang="en-US" sz="2000" dirty="0">
              <a:latin typeface="Yet R" panose="02030504000101010101" pitchFamily="18" charset="-127"/>
              <a:ea typeface="Yet R" panose="02030504000101010101" pitchFamily="18" charset="-127"/>
            </a:endParaRPr>
          </a:p>
        </p:txBody>
      </p:sp>
      <p:sp>
        <p:nvSpPr>
          <p:cNvPr id="14" name="テキスト ボックス 13">
            <a:extLst>
              <a:ext uri="{FF2B5EF4-FFF2-40B4-BE49-F238E27FC236}">
                <a16:creationId xmlns:a16="http://schemas.microsoft.com/office/drawing/2014/main" id="{55535A2F-B72C-4B39-8ADA-00977D051DAA}"/>
              </a:ext>
            </a:extLst>
          </p:cNvPr>
          <p:cNvSpPr txBox="1"/>
          <p:nvPr/>
        </p:nvSpPr>
        <p:spPr>
          <a:xfrm>
            <a:off x="8682182" y="483920"/>
            <a:ext cx="2170547"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坂田俊文</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東海大学名誉教授</a:t>
            </a:r>
            <a:endParaRPr kumimoji="1" lang="ja-JP" altLang="en-US" dirty="0">
              <a:latin typeface="BIZ UDPゴシック" panose="020B0400000000000000" pitchFamily="50" charset="-128"/>
              <a:ea typeface="BIZ UDPゴシック" panose="020B0400000000000000" pitchFamily="50" charset="-128"/>
            </a:endParaRPr>
          </a:p>
        </p:txBody>
      </p:sp>
      <p:sp>
        <p:nvSpPr>
          <p:cNvPr id="17" name="矢印: 右 16">
            <a:extLst>
              <a:ext uri="{FF2B5EF4-FFF2-40B4-BE49-F238E27FC236}">
                <a16:creationId xmlns:a16="http://schemas.microsoft.com/office/drawing/2014/main" id="{AD922DBA-138B-4967-8ECD-25FA5B919188}"/>
              </a:ext>
            </a:extLst>
          </p:cNvPr>
          <p:cNvSpPr/>
          <p:nvPr/>
        </p:nvSpPr>
        <p:spPr>
          <a:xfrm>
            <a:off x="6061359" y="3300256"/>
            <a:ext cx="819732" cy="636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49037C9B-E598-4979-B631-8505ED72A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03" y="2909525"/>
            <a:ext cx="1222376" cy="1770209"/>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1">
            <a:extLst>
              <a:ext uri="{FF2B5EF4-FFF2-40B4-BE49-F238E27FC236}">
                <a16:creationId xmlns:a16="http://schemas.microsoft.com/office/drawing/2014/main" id="{81D9A4D8-C0DA-487A-B08B-3BBB36C496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1840" y="2939913"/>
            <a:ext cx="910794" cy="1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6">
            <a:extLst>
              <a:ext uri="{FF2B5EF4-FFF2-40B4-BE49-F238E27FC236}">
                <a16:creationId xmlns:a16="http://schemas.microsoft.com/office/drawing/2014/main" id="{21334CF0-C861-4EC4-81FA-DF4E5ECC7F3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6969" y="1101444"/>
            <a:ext cx="1063265" cy="145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26">
            <a:extLst>
              <a:ext uri="{FF2B5EF4-FFF2-40B4-BE49-F238E27FC236}">
                <a16:creationId xmlns:a16="http://schemas.microsoft.com/office/drawing/2014/main" id="{598EA0BA-C464-49B6-AB9B-9831115CCE90}"/>
              </a:ext>
            </a:extLst>
          </p:cNvPr>
          <p:cNvSpPr txBox="1"/>
          <p:nvPr/>
        </p:nvSpPr>
        <p:spPr>
          <a:xfrm>
            <a:off x="10272533" y="1360159"/>
            <a:ext cx="1726368" cy="646331"/>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地球観測</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画像処理工学</a:t>
            </a:r>
          </a:p>
        </p:txBody>
      </p:sp>
      <p:pic>
        <p:nvPicPr>
          <p:cNvPr id="28" name="Picture 4" descr="C:\Users\Tomoyuki-vaio\Pictures\Microsoft クリップ オーガナイザ\j0433953.png">
            <a:extLst>
              <a:ext uri="{FF2B5EF4-FFF2-40B4-BE49-F238E27FC236}">
                <a16:creationId xmlns:a16="http://schemas.microsoft.com/office/drawing/2014/main" id="{278E9D5B-77F0-40FD-836D-B5A909FFC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9749" y="4881359"/>
            <a:ext cx="1469016" cy="156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a:extLst>
              <a:ext uri="{FF2B5EF4-FFF2-40B4-BE49-F238E27FC236}">
                <a16:creationId xmlns:a16="http://schemas.microsoft.com/office/drawing/2014/main" id="{CE0B02E5-9DE7-4302-875D-53E57392B3A6}"/>
              </a:ext>
            </a:extLst>
          </p:cNvPr>
          <p:cNvSpPr txBox="1"/>
          <p:nvPr/>
        </p:nvSpPr>
        <p:spPr>
          <a:xfrm>
            <a:off x="10275024" y="5350327"/>
            <a:ext cx="1711251"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経済産業省</a:t>
            </a:r>
            <a:endParaRPr kumimoji="1"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宇宙産業</a:t>
            </a:r>
            <a:endParaRPr kumimoji="1" lang="ja-JP" altLang="en-US" dirty="0">
              <a:latin typeface="BIZ UDPゴシック" panose="020B0400000000000000" pitchFamily="50" charset="-128"/>
              <a:ea typeface="BIZ UDPゴシック" panose="020B0400000000000000" pitchFamily="50" charset="-128"/>
            </a:endParaRPr>
          </a:p>
        </p:txBody>
      </p:sp>
      <p:sp>
        <p:nvSpPr>
          <p:cNvPr id="30" name="テキスト ボックス 29">
            <a:extLst>
              <a:ext uri="{FF2B5EF4-FFF2-40B4-BE49-F238E27FC236}">
                <a16:creationId xmlns:a16="http://schemas.microsoft.com/office/drawing/2014/main" id="{A0DA9A29-4F30-4FA5-B1E0-496D77C19C13}"/>
              </a:ext>
            </a:extLst>
          </p:cNvPr>
          <p:cNvSpPr txBox="1"/>
          <p:nvPr/>
        </p:nvSpPr>
        <p:spPr>
          <a:xfrm>
            <a:off x="6242629" y="4202647"/>
            <a:ext cx="2170547"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宇宙航空機部</a:t>
            </a:r>
            <a:endParaRPr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航空宇宙システム室</a:t>
            </a:r>
          </a:p>
        </p:txBody>
      </p:sp>
      <p:cxnSp>
        <p:nvCxnSpPr>
          <p:cNvPr id="32" name="コネクタ: カギ線 31">
            <a:extLst>
              <a:ext uri="{FF2B5EF4-FFF2-40B4-BE49-F238E27FC236}">
                <a16:creationId xmlns:a16="http://schemas.microsoft.com/office/drawing/2014/main" id="{F4773FD9-4475-4BA2-98DC-F5C4686074A6}"/>
              </a:ext>
            </a:extLst>
          </p:cNvPr>
          <p:cNvCxnSpPr>
            <a:endCxn id="26" idx="1"/>
          </p:cNvCxnSpPr>
          <p:nvPr/>
        </p:nvCxnSpPr>
        <p:spPr>
          <a:xfrm flipV="1">
            <a:off x="7327902" y="1830540"/>
            <a:ext cx="2159067" cy="1052260"/>
          </a:xfrm>
          <a:prstGeom prst="bentConnector3">
            <a:avLst>
              <a:gd name="adj1" fmla="val 376"/>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F0A673B4-DC53-41E0-94F2-0FCFF4B4EA6F}"/>
              </a:ext>
            </a:extLst>
          </p:cNvPr>
          <p:cNvCxnSpPr>
            <a:cxnSpLocks/>
            <a:stCxn id="30" idx="2"/>
          </p:cNvCxnSpPr>
          <p:nvPr/>
        </p:nvCxnSpPr>
        <p:spPr>
          <a:xfrm rot="16200000" flipH="1">
            <a:off x="7806188" y="4370693"/>
            <a:ext cx="905277" cy="1861846"/>
          </a:xfrm>
          <a:prstGeom prst="bent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D7608A1-EF17-4ABA-A4A3-F0F654F17887}"/>
              </a:ext>
            </a:extLst>
          </p:cNvPr>
          <p:cNvSpPr txBox="1"/>
          <p:nvPr/>
        </p:nvSpPr>
        <p:spPr>
          <a:xfrm>
            <a:off x="6343002" y="6239062"/>
            <a:ext cx="4918577" cy="523220"/>
          </a:xfrm>
          <a:prstGeom prst="rect">
            <a:avLst/>
          </a:prstGeom>
          <a:noFill/>
        </p:spPr>
        <p:txBody>
          <a:bodyPr wrap="square">
            <a:spAutoFit/>
          </a:bodyPr>
          <a:lstStyle/>
          <a:p>
            <a:pPr algn="ctr"/>
            <a:r>
              <a:rPr lang="ja-JP" altLang="en-US" sz="1400" b="1" dirty="0">
                <a:latin typeface="BIZ UDPゴシック" panose="020B0400000000000000" pitchFamily="50" charset="-128"/>
                <a:ea typeface="BIZ UDPゴシック" panose="020B0400000000000000" pitchFamily="50" charset="-128"/>
              </a:rPr>
              <a:t>戦略研社長コラム</a:t>
            </a:r>
            <a:endParaRPr lang="en-US" altLang="ja-JP" sz="1400" b="1" dirty="0">
              <a:latin typeface="BIZ UDPゴシック" panose="020B0400000000000000" pitchFamily="50" charset="-128"/>
              <a:ea typeface="BIZ UDPゴシック" panose="020B0400000000000000" pitchFamily="50" charset="-128"/>
            </a:endParaRPr>
          </a:p>
          <a:p>
            <a:pPr algn="ctr"/>
            <a:r>
              <a:rPr lang="ja-JP" altLang="en-US" sz="1400" b="1" dirty="0">
                <a:latin typeface="BIZ UDPゴシック" panose="020B0400000000000000" pitchFamily="50" charset="-128"/>
                <a:ea typeface="BIZ UDPゴシック" panose="020B0400000000000000" pitchFamily="50" charset="-128"/>
              </a:rPr>
              <a:t>「</a:t>
            </a:r>
            <a:r>
              <a:rPr lang="ja-JP" altLang="en-US" sz="1400" b="1" dirty="0">
                <a:latin typeface="BIZ UDPゴシック" panose="020B0400000000000000" pitchFamily="50" charset="-128"/>
                <a:ea typeface="BIZ UDPゴシック" panose="020B0400000000000000" pitchFamily="50" charset="-128"/>
                <a:hlinkClick r:id="rId7"/>
              </a:rPr>
              <a:t>日本初の宇宙からの帰還には三井物産パーソンの尽力が</a:t>
            </a:r>
            <a:r>
              <a:rPr lang="ja-JP" altLang="en-US" sz="1400" b="1" dirty="0">
                <a:latin typeface="BIZ UDPゴシック" panose="020B0400000000000000" pitchFamily="50" charset="-128"/>
                <a:ea typeface="BIZ UDPゴシック" panose="020B0400000000000000" pitchFamily="50" charset="-128"/>
              </a:rPr>
              <a:t>」</a:t>
            </a:r>
          </a:p>
        </p:txBody>
      </p:sp>
      <p:sp>
        <p:nvSpPr>
          <p:cNvPr id="48" name="テキスト ボックス 47">
            <a:extLst>
              <a:ext uri="{FF2B5EF4-FFF2-40B4-BE49-F238E27FC236}">
                <a16:creationId xmlns:a16="http://schemas.microsoft.com/office/drawing/2014/main" id="{50798532-F641-41CF-BA0C-353778D005E3}"/>
              </a:ext>
            </a:extLst>
          </p:cNvPr>
          <p:cNvSpPr txBox="1"/>
          <p:nvPr/>
        </p:nvSpPr>
        <p:spPr>
          <a:xfrm>
            <a:off x="6144377" y="2455106"/>
            <a:ext cx="1362368" cy="646331"/>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寺本さん</a:t>
            </a:r>
            <a:endParaRPr lang="en-US" altLang="ja-JP" dirty="0">
              <a:latin typeface="BIZ UDPゴシック" panose="020B0400000000000000" pitchFamily="50" charset="-128"/>
              <a:ea typeface="BIZ UDPゴシック" panose="020B0400000000000000" pitchFamily="50" charset="-128"/>
            </a:endParaRPr>
          </a:p>
          <a:p>
            <a:pPr algn="ctr"/>
            <a:r>
              <a:rPr lang="ja-JP" altLang="en-US" dirty="0">
                <a:latin typeface="BIZ UDPゴシック" panose="020B0400000000000000" pitchFamily="50" charset="-128"/>
                <a:ea typeface="BIZ UDPゴシック" panose="020B0400000000000000" pitchFamily="50" charset="-128"/>
              </a:rPr>
              <a:t>（孫）</a:t>
            </a:r>
            <a:endParaRPr kumimoji="1" lang="ja-JP" altLang="en-US" dirty="0">
              <a:latin typeface="BIZ UDPゴシック" panose="020B0400000000000000" pitchFamily="50" charset="-128"/>
              <a:ea typeface="BIZ UDPゴシック" panose="020B0400000000000000" pitchFamily="50" charset="-128"/>
            </a:endParaRPr>
          </a:p>
        </p:txBody>
      </p:sp>
      <p:pic>
        <p:nvPicPr>
          <p:cNvPr id="49" name="Picture 217">
            <a:extLst>
              <a:ext uri="{FF2B5EF4-FFF2-40B4-BE49-F238E27FC236}">
                <a16:creationId xmlns:a16="http://schemas.microsoft.com/office/drawing/2014/main" id="{019D71EE-9DC4-49A9-97C9-B3F5104692D6}"/>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l="12122" t="36241" r="62122" b="24448"/>
          <a:stretch>
            <a:fillRect/>
          </a:stretch>
        </p:blipFill>
        <p:spPr bwMode="auto">
          <a:xfrm>
            <a:off x="9235822" y="2993464"/>
            <a:ext cx="1063265" cy="1249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テキスト ボックス 49">
            <a:extLst>
              <a:ext uri="{FF2B5EF4-FFF2-40B4-BE49-F238E27FC236}">
                <a16:creationId xmlns:a16="http://schemas.microsoft.com/office/drawing/2014/main" id="{7789198F-5B46-4047-84C7-F2681C09AA87}"/>
              </a:ext>
            </a:extLst>
          </p:cNvPr>
          <p:cNvSpPr txBox="1"/>
          <p:nvPr/>
        </p:nvSpPr>
        <p:spPr>
          <a:xfrm>
            <a:off x="9919546" y="3003474"/>
            <a:ext cx="2251866" cy="1077218"/>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JAXA</a:t>
            </a:r>
          </a:p>
          <a:p>
            <a:pPr algn="ctr"/>
            <a:r>
              <a:rPr lang="ja-JP" altLang="en-US" sz="1600" dirty="0">
                <a:latin typeface="BIZ UDPゴシック" panose="020B0400000000000000" pitchFamily="50" charset="-128"/>
                <a:ea typeface="BIZ UDPゴシック" panose="020B0400000000000000" pitchFamily="50" charset="-128"/>
              </a:rPr>
              <a:t>準天頂衛星一号機</a:t>
            </a:r>
            <a:endParaRPr lang="en-US" altLang="ja-JP" sz="1600" dirty="0">
              <a:latin typeface="BIZ UDPゴシック" panose="020B0400000000000000" pitchFamily="50" charset="-128"/>
              <a:ea typeface="BIZ UDPゴシック" panose="020B0400000000000000" pitchFamily="50" charset="-128"/>
            </a:endParaRPr>
          </a:p>
          <a:p>
            <a:pPr algn="ctr"/>
            <a:r>
              <a:rPr lang="ja-JP" altLang="en-US" sz="1600" dirty="0">
                <a:latin typeface="BIZ UDPゴシック" panose="020B0400000000000000" pitchFamily="50" charset="-128"/>
                <a:ea typeface="BIZ UDPゴシック" panose="020B0400000000000000" pitchFamily="50" charset="-128"/>
              </a:rPr>
              <a:t>宇宙デブリ</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600" dirty="0">
                <a:latin typeface="BIZ UDPゴシック" panose="020B0400000000000000" pitchFamily="50" charset="-128"/>
                <a:ea typeface="BIZ UDPゴシック" panose="020B0400000000000000" pitchFamily="50" charset="-128"/>
              </a:rPr>
              <a:t>元</a:t>
            </a:r>
            <a:r>
              <a:rPr kumimoji="1" lang="ja-JP" altLang="en-US" sz="1600" dirty="0">
                <a:latin typeface="BIZ UDPゴシック" panose="020B0400000000000000" pitchFamily="50" charset="-128"/>
                <a:ea typeface="BIZ UDPゴシック" panose="020B0400000000000000" pitchFamily="50" charset="-128"/>
              </a:rPr>
              <a:t>内閣府技術参与</a:t>
            </a:r>
            <a:endParaRPr kumimoji="1" lang="en-US" altLang="ja-JP" sz="900" dirty="0">
              <a:latin typeface="BIZ UDPゴシック" panose="020B0400000000000000" pitchFamily="50" charset="-128"/>
              <a:ea typeface="BIZ UDPゴシック" panose="020B0400000000000000" pitchFamily="50" charset="-128"/>
            </a:endParaRPr>
          </a:p>
        </p:txBody>
      </p:sp>
      <p:cxnSp>
        <p:nvCxnSpPr>
          <p:cNvPr id="45" name="直線矢印コネクタ 44">
            <a:extLst>
              <a:ext uri="{FF2B5EF4-FFF2-40B4-BE49-F238E27FC236}">
                <a16:creationId xmlns:a16="http://schemas.microsoft.com/office/drawing/2014/main" id="{DF5D7A33-5627-40CC-AFF0-609368062A59}"/>
              </a:ext>
            </a:extLst>
          </p:cNvPr>
          <p:cNvCxnSpPr>
            <a:endCxn id="49" idx="1"/>
          </p:cNvCxnSpPr>
          <p:nvPr/>
        </p:nvCxnSpPr>
        <p:spPr>
          <a:xfrm>
            <a:off x="7680864" y="3618321"/>
            <a:ext cx="1554958"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3F90B0BA-3DC0-48A0-B310-50BE4D75DAEC}"/>
              </a:ext>
            </a:extLst>
          </p:cNvPr>
          <p:cNvSpPr txBox="1"/>
          <p:nvPr/>
        </p:nvSpPr>
        <p:spPr>
          <a:xfrm>
            <a:off x="8645204" y="4136404"/>
            <a:ext cx="3168105" cy="415498"/>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rPr>
              <a:t>NASDA</a:t>
            </a:r>
            <a:r>
              <a:rPr lang="ja-JP" altLang="en-US" sz="1050" dirty="0">
                <a:latin typeface="BIZ UDPゴシック" panose="020B0400000000000000" pitchFamily="50" charset="-128"/>
                <a:ea typeface="BIZ UDPゴシック" panose="020B0400000000000000" pitchFamily="50" charset="-128"/>
              </a:rPr>
              <a:t>時代、パリ駐在員事務所開設にご支援頂き寺本さんと、三井物産に感謝！</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57" name="テキスト ボックス 56">
            <a:extLst>
              <a:ext uri="{FF2B5EF4-FFF2-40B4-BE49-F238E27FC236}">
                <a16:creationId xmlns:a16="http://schemas.microsoft.com/office/drawing/2014/main" id="{0884F493-C153-4943-A745-3227977D0431}"/>
              </a:ext>
            </a:extLst>
          </p:cNvPr>
          <p:cNvSpPr txBox="1"/>
          <p:nvPr/>
        </p:nvSpPr>
        <p:spPr>
          <a:xfrm>
            <a:off x="9079887" y="2754946"/>
            <a:ext cx="1339883"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吉富進</a:t>
            </a:r>
          </a:p>
        </p:txBody>
      </p:sp>
      <p:sp>
        <p:nvSpPr>
          <p:cNvPr id="58" name="テキスト ボックス 57">
            <a:extLst>
              <a:ext uri="{FF2B5EF4-FFF2-40B4-BE49-F238E27FC236}">
                <a16:creationId xmlns:a16="http://schemas.microsoft.com/office/drawing/2014/main" id="{B8A52DDB-F09D-4963-98F3-76DFFEA11835}"/>
              </a:ext>
            </a:extLst>
          </p:cNvPr>
          <p:cNvSpPr txBox="1"/>
          <p:nvPr/>
        </p:nvSpPr>
        <p:spPr>
          <a:xfrm>
            <a:off x="9320951" y="4639035"/>
            <a:ext cx="1339883"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北川社長</a:t>
            </a:r>
          </a:p>
        </p:txBody>
      </p:sp>
    </p:spTree>
    <p:extLst>
      <p:ext uri="{BB962C8B-B14F-4D97-AF65-F5344CB8AC3E}">
        <p14:creationId xmlns:p14="http://schemas.microsoft.com/office/powerpoint/2010/main" val="409736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https://forms.office.com/r/FjYE4NE0kK</a:t>
            </a:r>
            <a:endParaRPr lang="ja-JP" altLang="en-US" sz="24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85038" y="5391150"/>
            <a:ext cx="1303697" cy="142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9">
            <a:extLst>
              <a:ext uri="{FF2B5EF4-FFF2-40B4-BE49-F238E27FC236}">
                <a16:creationId xmlns:a16="http://schemas.microsoft.com/office/drawing/2014/main" id="{AFFBE2B8-75C6-401E-AC13-37E192B9E626}"/>
              </a:ext>
            </a:extLst>
          </p:cNvPr>
          <p:cNvPicPr>
            <a:picLocks noChangeAspect="1"/>
          </p:cNvPicPr>
          <p:nvPr/>
        </p:nvPicPr>
        <p:blipFill>
          <a:blip r:embed="rId3"/>
          <a:stretch>
            <a:fillRect/>
          </a:stretch>
        </p:blipFill>
        <p:spPr>
          <a:xfrm>
            <a:off x="3529368" y="561975"/>
            <a:ext cx="5148859" cy="5178535"/>
          </a:xfrm>
          <a:prstGeom prst="rect">
            <a:avLst/>
          </a:prstGeom>
        </p:spPr>
      </p:pic>
      <p:pic>
        <p:nvPicPr>
          <p:cNvPr id="11" name="Picture 13" descr="biz_046">
            <a:extLst>
              <a:ext uri="{FF2B5EF4-FFF2-40B4-BE49-F238E27FC236}">
                <a16:creationId xmlns:a16="http://schemas.microsoft.com/office/drawing/2014/main" id="{F9EB772E-A93E-4F2E-A425-C52912B52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35" y="5178535"/>
            <a:ext cx="1660089" cy="166471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65223EAB-6888-4A59-B7A3-E53A03FF5F83}"/>
              </a:ext>
            </a:extLst>
          </p:cNvPr>
          <p:cNvSpPr txBox="1"/>
          <p:nvPr/>
        </p:nvSpPr>
        <p:spPr>
          <a:xfrm>
            <a:off x="240335" y="3943350"/>
            <a:ext cx="2232870" cy="1200329"/>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アンケートに</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ご協力を</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お願いします！</a:t>
            </a:r>
          </a:p>
        </p:txBody>
      </p:sp>
      <p:sp>
        <p:nvSpPr>
          <p:cNvPr id="13" name="テキスト ボックス 12">
            <a:extLst>
              <a:ext uri="{FF2B5EF4-FFF2-40B4-BE49-F238E27FC236}">
                <a16:creationId xmlns:a16="http://schemas.microsoft.com/office/drawing/2014/main" id="{04839CAB-3968-4F0A-852E-2D3FD07DEFBD}"/>
              </a:ext>
            </a:extLst>
          </p:cNvPr>
          <p:cNvSpPr txBox="1"/>
          <p:nvPr/>
        </p:nvSpPr>
        <p:spPr>
          <a:xfrm rot="19995454">
            <a:off x="10334290" y="4913742"/>
            <a:ext cx="1331918" cy="461665"/>
          </a:xfrm>
          <a:prstGeom prst="rect">
            <a:avLst/>
          </a:prstGeom>
          <a:noFill/>
        </p:spPr>
        <p:txBody>
          <a:bodyPr wrap="square" rtlCol="0">
            <a:spAutoFit/>
          </a:bodyPr>
          <a:lstStyle/>
          <a:p>
            <a:pPr algn="ctr"/>
            <a:r>
              <a:rPr kumimoji="1" lang="ja-JP" altLang="en-US" sz="2400" dirty="0">
                <a:solidFill>
                  <a:schemeClr val="accent5">
                    <a:lumMod val="75000"/>
                  </a:schemeClr>
                </a:solidFill>
                <a:latin typeface="UD デジタル 教科書体 NK-B" panose="02020700000000000000" pitchFamily="18" charset="-128"/>
                <a:ea typeface="UD デジタル 教科書体 NK-B" panose="02020700000000000000" pitchFamily="18" charset="-128"/>
              </a:rPr>
              <a:t>ポチっ！</a:t>
            </a:r>
          </a:p>
        </p:txBody>
      </p:sp>
    </p:spTree>
    <p:extLst>
      <p:ext uri="{BB962C8B-B14F-4D97-AF65-F5344CB8AC3E}">
        <p14:creationId xmlns:p14="http://schemas.microsoft.com/office/powerpoint/2010/main" val="3665696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object 2"/>
          <p:cNvSpPr/>
          <p:nvPr/>
        </p:nvSpPr>
        <p:spPr>
          <a:xfrm>
            <a:off x="0" y="0"/>
            <a:ext cx="12192000" cy="6858000"/>
          </a:xfrm>
          <a:prstGeom prst="rect">
            <a:avLst/>
          </a:prstGeom>
          <a:blipFill>
            <a:blip r:embed="rId3" cstate="print"/>
            <a:stretch>
              <a:fillRect/>
            </a:stretch>
          </a:blipFill>
        </p:spPr>
        <p:txBody>
          <a:bodyPr wrap="square" lIns="0" tIns="0" rIns="0" bIns="0" rtlCol="0"/>
          <a:lstStyle/>
          <a:p>
            <a:endParaRPr/>
          </a:p>
        </p:txBody>
      </p:sp>
      <p:sp>
        <p:nvSpPr>
          <p:cNvPr id="2" name="テキスト ボックス 1"/>
          <p:cNvSpPr txBox="1"/>
          <p:nvPr/>
        </p:nvSpPr>
        <p:spPr>
          <a:xfrm>
            <a:off x="1297859" y="2565514"/>
            <a:ext cx="9596282" cy="1569660"/>
          </a:xfrm>
          <a:prstGeom prst="rect">
            <a:avLst/>
          </a:prstGeom>
          <a:noFill/>
        </p:spPr>
        <p:txBody>
          <a:bodyPr wrap="square" rtlCol="0">
            <a:spAutoFit/>
          </a:bodyPr>
          <a:lstStyle/>
          <a:p>
            <a:pPr algn="ctr"/>
            <a:r>
              <a:rPr kumimoji="1" lang="en-US" altLang="ja-JP" sz="9600" b="1" dirty="0">
                <a:solidFill>
                  <a:schemeClr val="accent2">
                    <a:lumMod val="75000"/>
                  </a:schemeClr>
                </a:solidFill>
                <a:latin typeface="HGS創英角ｺﾞｼｯｸUB" panose="020B0900000000000000" pitchFamily="50" charset="-128"/>
                <a:ea typeface="HGS創英角ｺﾞｼｯｸUB" panose="020B0900000000000000" pitchFamily="50" charset="-128"/>
              </a:rPr>
              <a:t>B</a:t>
            </a:r>
            <a:r>
              <a:rPr kumimoji="1" lang="en-US" altLang="ja-JP" sz="9600" b="1" dirty="0">
                <a:solidFill>
                  <a:schemeClr val="bg1"/>
                </a:solidFill>
                <a:latin typeface="HGS創英角ｺﾞｼｯｸUB" panose="020B0900000000000000" pitchFamily="50" charset="-128"/>
                <a:ea typeface="HGS創英角ｺﾞｼｯｸUB" panose="020B0900000000000000" pitchFamily="50" charset="-128"/>
              </a:rPr>
              <a:t>ackup </a:t>
            </a:r>
            <a:r>
              <a:rPr kumimoji="1" lang="en-US" altLang="ja-JP" sz="9600" b="1" dirty="0">
                <a:solidFill>
                  <a:srgbClr val="FFC000"/>
                </a:solidFill>
                <a:latin typeface="HGS創英角ｺﾞｼｯｸUB" panose="020B0900000000000000" pitchFamily="50" charset="-128"/>
                <a:ea typeface="HGS創英角ｺﾞｼｯｸUB" panose="020B0900000000000000" pitchFamily="50" charset="-128"/>
              </a:rPr>
              <a:t>S</a:t>
            </a:r>
            <a:r>
              <a:rPr kumimoji="1" lang="en-US" altLang="ja-JP" sz="9600" b="1" dirty="0">
                <a:solidFill>
                  <a:schemeClr val="bg1"/>
                </a:solidFill>
                <a:latin typeface="HGS創英角ｺﾞｼｯｸUB" panose="020B0900000000000000" pitchFamily="50" charset="-128"/>
                <a:ea typeface="HGS創英角ｺﾞｼｯｸUB" panose="020B0900000000000000" pitchFamily="50" charset="-128"/>
              </a:rPr>
              <a:t>lide</a:t>
            </a:r>
            <a:endParaRPr kumimoji="1" lang="ja-JP" altLang="en-US" sz="9600" b="1" dirty="0">
              <a:solidFill>
                <a:schemeClr val="bg1"/>
              </a:solidFill>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520869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突如として登場する</a:t>
            </a:r>
            <a:r>
              <a:rPr kumimoji="1" lang="en-US" altLang="ja-JP" sz="2800" dirty="0" err="1">
                <a:solidFill>
                  <a:sysClr val="windowText" lastClr="000000"/>
                </a:solidFill>
                <a:latin typeface="Amasis MT Pro Black" panose="02040A04050005020304" pitchFamily="18" charset="0"/>
                <a:ea typeface="BIZ UDP明朝 Medium" panose="02020500000000000000" pitchFamily="18" charset="-128"/>
                <a:cs typeface="72 Black" panose="020B0A04030603020204" pitchFamily="34" charset="0"/>
              </a:rPr>
              <a:t>EmTech</a:t>
            </a:r>
            <a:endParaRPr lang="ja-JP" altLang="en-US" sz="2800" dirty="0">
              <a:latin typeface="Amasis MT Pro Black" panose="02040A04050005020304" pitchFamily="18" charset="0"/>
            </a:endParaRPr>
          </a:p>
        </p:txBody>
      </p:sp>
      <p:pic>
        <p:nvPicPr>
          <p:cNvPr id="8" name="Picture 6">
            <a:extLst>
              <a:ext uri="{FF2B5EF4-FFF2-40B4-BE49-F238E27FC236}">
                <a16:creationId xmlns:a16="http://schemas.microsoft.com/office/drawing/2014/main" id="{4A30452D-9AFC-4395-94C0-FC529BF4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943" y="1696955"/>
            <a:ext cx="4442494" cy="4279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99C107-4247-4C3C-B145-F0C790EBB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0" y="5789003"/>
            <a:ext cx="3793019" cy="9229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B4EAC9E-D4F9-4786-8020-E1B3FC45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743" y="5549921"/>
            <a:ext cx="11334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ispr concept. Cas9 dna and gene engineering biotechnology. Human genome modification medical 58158267">
            <a:extLst>
              <a:ext uri="{FF2B5EF4-FFF2-40B4-BE49-F238E27FC236}">
                <a16:creationId xmlns:a16="http://schemas.microsoft.com/office/drawing/2014/main" id="{E8A5C102-52F0-43A7-898A-4AACD6A6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66087"/>
            <a:ext cx="5920481" cy="371016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A59CC59-3F38-4504-9BEE-BE5C0CD03953}"/>
              </a:ext>
            </a:extLst>
          </p:cNvPr>
          <p:cNvSpPr txBox="1"/>
          <p:nvPr/>
        </p:nvSpPr>
        <p:spPr>
          <a:xfrm>
            <a:off x="476654" y="1167319"/>
            <a:ext cx="5619346" cy="707886"/>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2011</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・開発されました～ではなく</a:t>
            </a:r>
            <a:r>
              <a:rPr kumimoji="1" lang="en-US" altLang="ja-JP" sz="2000" dirty="0">
                <a:latin typeface="Amasis MT Pro Black" panose="02040A04050005020304" pitchFamily="18" charset="0"/>
                <a:ea typeface="BIZ UDP明朝 Medium" panose="02020500000000000000" pitchFamily="18" charset="-128"/>
              </a:rPr>
              <a:t>『</a:t>
            </a:r>
            <a:r>
              <a:rPr kumimoji="1" lang="ja-JP" altLang="en-US" sz="2000" b="1" dirty="0">
                <a:latin typeface="Amasis MT Pro Black" panose="02040A04050005020304" pitchFamily="18" charset="0"/>
                <a:ea typeface="BIZ UDP明朝 Medium" panose="02020500000000000000" pitchFamily="18" charset="-128"/>
              </a:rPr>
              <a:t>商用化</a:t>
            </a:r>
            <a:r>
              <a:rPr kumimoji="1" lang="en-US" altLang="ja-JP" sz="2000" b="1" dirty="0">
                <a:latin typeface="Amasis MT Pro Black" panose="02040A04050005020304" pitchFamily="18" charset="0"/>
                <a:ea typeface="BIZ UDP明朝 Medium" panose="02020500000000000000" pitchFamily="18" charset="-128"/>
              </a:rPr>
              <a:t>』</a:t>
            </a:r>
            <a:r>
              <a:rPr kumimoji="1" lang="ja-JP" altLang="en-US" sz="2000" dirty="0">
                <a:latin typeface="Amasis MT Pro Black" panose="02040A04050005020304" pitchFamily="18" charset="0"/>
                <a:ea typeface="BIZ UDP明朝 Medium" panose="02020500000000000000" pitchFamily="18" charset="-128"/>
              </a:rPr>
              <a:t>されました</a:t>
            </a:r>
            <a:r>
              <a:rPr kumimoji="1" lang="en-US" altLang="ja-JP" sz="2000" dirty="0">
                <a:latin typeface="Amasis MT Pro Black" panose="02040A04050005020304" pitchFamily="18" charset="0"/>
                <a:ea typeface="BIZ UDP明朝 Medium" panose="02020500000000000000" pitchFamily="18" charset="-128"/>
              </a:rPr>
              <a:t>…</a:t>
            </a:r>
            <a:endParaRPr kumimoji="1" lang="ja-JP" altLang="en-US" sz="2000" dirty="0">
              <a:latin typeface="Amasis MT Pro Black" panose="02040A04050005020304" pitchFamily="18" charset="0"/>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AFAC7AE7-1316-4122-9081-133F23B94D8F}"/>
              </a:ext>
            </a:extLst>
          </p:cNvPr>
          <p:cNvSpPr txBox="1"/>
          <p:nvPr/>
        </p:nvSpPr>
        <p:spPr>
          <a:xfrm>
            <a:off x="6379749" y="1167319"/>
            <a:ext cx="5379235" cy="1015663"/>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2012</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・世界の研究者は</a:t>
            </a:r>
            <a:r>
              <a:rPr kumimoji="1" lang="en-US" altLang="ja-JP" sz="2000" dirty="0">
                <a:latin typeface="Amasis MT Pro Black" panose="02040A04050005020304" pitchFamily="18" charset="0"/>
                <a:ea typeface="BIZ UDP明朝 Medium" panose="02020500000000000000" pitchFamily="18" charset="-128"/>
              </a:rPr>
              <a:t>2010</a:t>
            </a:r>
            <a:r>
              <a:rPr kumimoji="1" lang="ja-JP" altLang="en-US" sz="2000" dirty="0">
                <a:latin typeface="Amasis MT Pro Black" panose="02040A04050005020304" pitchFamily="18" charset="0"/>
                <a:ea typeface="BIZ UDP明朝 Medium" panose="02020500000000000000" pitchFamily="18" charset="-128"/>
              </a:rPr>
              <a:t>年に登場したゲノム編集技術</a:t>
            </a:r>
            <a:r>
              <a:rPr kumimoji="1" lang="en-US" altLang="ja-JP" sz="2000" dirty="0">
                <a:latin typeface="Amasis MT Pro Black" panose="02040A04050005020304" pitchFamily="18" charset="0"/>
                <a:ea typeface="BIZ UDP明朝 Medium" panose="02020500000000000000" pitchFamily="18" charset="-128"/>
              </a:rPr>
              <a:t>TALEN</a:t>
            </a:r>
            <a:r>
              <a:rPr kumimoji="1" lang="ja-JP" altLang="en-US" sz="2000" dirty="0">
                <a:latin typeface="Amasis MT Pro Black" panose="02040A04050005020304" pitchFamily="18" charset="0"/>
                <a:ea typeface="BIZ UDP明朝 Medium" panose="02020500000000000000" pitchFamily="18" charset="-128"/>
              </a:rPr>
              <a:t>に夢中になっていた・・・</a:t>
            </a:r>
          </a:p>
        </p:txBody>
      </p:sp>
    </p:spTree>
    <p:extLst>
      <p:ext uri="{BB962C8B-B14F-4D97-AF65-F5344CB8AC3E}">
        <p14:creationId xmlns:p14="http://schemas.microsoft.com/office/powerpoint/2010/main" val="4215904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en-US" altLang="ja-JP" sz="2800" b="1" dirty="0">
                <a:solidFill>
                  <a:schemeClr val="bg1"/>
                </a:solidFill>
                <a:latin typeface="Meiryo UI" panose="020B0604030504040204" pitchFamily="50" charset="-128"/>
                <a:ea typeface="Meiryo UI" panose="020B0604030504040204" pitchFamily="50" charset="-128"/>
              </a:rPr>
              <a:t>Global Counterspace Capabilities</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13314" name="Picture 2">
            <a:extLst>
              <a:ext uri="{FF2B5EF4-FFF2-40B4-BE49-F238E27FC236}">
                <a16:creationId xmlns:a16="http://schemas.microsoft.com/office/drawing/2014/main" id="{6CBCF9BF-8D33-4DD0-8983-51C99C6E8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57" y="1178555"/>
            <a:ext cx="3676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D949C10E-7E1F-42CB-8C63-D13E2E84AD66}"/>
              </a:ext>
            </a:extLst>
          </p:cNvPr>
          <p:cNvSpPr txBox="1"/>
          <p:nvPr/>
        </p:nvSpPr>
        <p:spPr>
          <a:xfrm>
            <a:off x="4569691" y="6596390"/>
            <a:ext cx="3364634" cy="253916"/>
          </a:xfrm>
          <a:prstGeom prst="rect">
            <a:avLst/>
          </a:prstGeom>
          <a:noFill/>
        </p:spPr>
        <p:txBody>
          <a:bodyPr wrap="square">
            <a:spAutoFit/>
          </a:bodyPr>
          <a:lstStyle/>
          <a:p>
            <a:r>
              <a:rPr lang="ja-JP" altLang="en-US" sz="1050" dirty="0">
                <a:latin typeface="BIZ UDPゴシック" panose="020B0400000000000000" pitchFamily="50" charset="-128"/>
                <a:ea typeface="BIZ UDPゴシック" panose="020B0400000000000000" pitchFamily="50" charset="-128"/>
                <a:cs typeface="72 Black" panose="020B0A04030603020204" pitchFamily="34" charset="0"/>
              </a:rPr>
              <a:t>出所：</a:t>
            </a:r>
            <a:r>
              <a:rPr lang="en-US" altLang="ja-JP" sz="1050" dirty="0">
                <a:latin typeface="BIZ UDPゴシック" panose="020B0400000000000000" pitchFamily="50" charset="-128"/>
                <a:ea typeface="BIZ UDPゴシック" panose="020B0400000000000000" pitchFamily="50" charset="-128"/>
                <a:cs typeface="72 Black" panose="020B0A04030603020204" pitchFamily="34" charset="0"/>
              </a:rPr>
              <a:t>https://swfound.org/counterspace</a:t>
            </a:r>
            <a:endParaRPr lang="ja-JP" altLang="en-US" sz="1050" dirty="0">
              <a:latin typeface="BIZ UDPゴシック" panose="020B0400000000000000" pitchFamily="50" charset="-128"/>
              <a:ea typeface="BIZ UDPゴシック" panose="020B0400000000000000" pitchFamily="50" charset="-128"/>
              <a:cs typeface="72 Black" panose="020B0A04030603020204" pitchFamily="34" charset="0"/>
            </a:endParaRPr>
          </a:p>
        </p:txBody>
      </p:sp>
      <p:sp>
        <p:nvSpPr>
          <p:cNvPr id="10" name="テキスト ボックス 9">
            <a:extLst>
              <a:ext uri="{FF2B5EF4-FFF2-40B4-BE49-F238E27FC236}">
                <a16:creationId xmlns:a16="http://schemas.microsoft.com/office/drawing/2014/main" id="{484D6561-D7A8-42AE-9D64-CB424B14F445}"/>
              </a:ext>
            </a:extLst>
          </p:cNvPr>
          <p:cNvSpPr txBox="1"/>
          <p:nvPr/>
        </p:nvSpPr>
        <p:spPr>
          <a:xfrm>
            <a:off x="4276869" y="1178555"/>
            <a:ext cx="7684222" cy="4801314"/>
          </a:xfrm>
          <a:prstGeom prst="rect">
            <a:avLst/>
          </a:prstGeom>
          <a:noFill/>
        </p:spPr>
        <p:txBody>
          <a:bodyPr wrap="square">
            <a:spAutoFit/>
          </a:bodyPr>
          <a:lstStyle/>
          <a:p>
            <a:pPr algn="l" fontAlgn="base"/>
            <a:r>
              <a:rPr lang="en-US" altLang="ja-JP" b="1" i="0" dirty="0">
                <a:solidFill>
                  <a:srgbClr val="333333"/>
                </a:solidFill>
                <a:effectLst/>
                <a:latin typeface="BIZ UDPゴシック" panose="020B0400000000000000" pitchFamily="50" charset="-128"/>
                <a:ea typeface="BIZ UDPゴシック" panose="020B0400000000000000" pitchFamily="50" charset="-128"/>
              </a:rPr>
              <a:t>2022</a:t>
            </a:r>
            <a:r>
              <a:rPr lang="ja-JP" altLang="en-US" b="1" i="0" dirty="0">
                <a:solidFill>
                  <a:srgbClr val="333333"/>
                </a:solidFill>
                <a:effectLst/>
                <a:latin typeface="BIZ UDPゴシック" panose="020B0400000000000000" pitchFamily="50" charset="-128"/>
                <a:ea typeface="BIZ UDPゴシック" panose="020B0400000000000000" pitchFamily="50" charset="-128"/>
              </a:rPr>
              <a:t>年のメジャーアップデート</a:t>
            </a:r>
            <a:r>
              <a:rPr lang="en-US" altLang="ja-JP" b="1" i="0" dirty="0">
                <a:solidFill>
                  <a:srgbClr val="333333"/>
                </a:solidFill>
                <a:effectLst/>
                <a:latin typeface="BIZ UDPゴシック" panose="020B0400000000000000" pitchFamily="50" charset="-128"/>
                <a:ea typeface="BIZ UDPゴシック" panose="020B0400000000000000" pitchFamily="50" charset="-128"/>
              </a:rPr>
              <a:t>:</a:t>
            </a:r>
          </a:p>
          <a:p>
            <a:pPr algn="l" fontAlgn="base"/>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歴史的な米国の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ASAT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プログラム</a:t>
            </a:r>
            <a:r>
              <a:rPr lang="en-US" altLang="ja-JP" b="0" i="0" dirty="0">
                <a:solidFill>
                  <a:srgbClr val="333333"/>
                </a:solidFill>
                <a:effectLst/>
                <a:latin typeface="BIZ UDPゴシック" panose="020B0400000000000000" pitchFamily="50" charset="-128"/>
                <a:ea typeface="BIZ UDPゴシック" panose="020B0400000000000000" pitchFamily="50" charset="-128"/>
              </a:rPr>
              <a:t>(NOTSNIK</a:t>
            </a:r>
            <a:r>
              <a:rPr lang="ja-JP" altLang="en-US" b="0" i="0" dirty="0">
                <a:solidFill>
                  <a:srgbClr val="333333"/>
                </a:solidFill>
                <a:effectLst/>
                <a:latin typeface="BIZ UDPゴシック" panose="020B0400000000000000" pitchFamily="50" charset="-128"/>
                <a:ea typeface="BIZ UDPゴシック" panose="020B0400000000000000" pitchFamily="50" charset="-128"/>
              </a:rPr>
              <a:t>、衛星迎撃プログラム、</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HiHo</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を追加</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アルマズ軍事宇宙ステーションを対象としたミサイル防衛</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en-US" altLang="ja-JP" b="0" i="0" dirty="0">
                <a:solidFill>
                  <a:srgbClr val="333333"/>
                </a:solidFill>
                <a:effectLst/>
                <a:latin typeface="BIZ UDPゴシック" panose="020B0400000000000000" pitchFamily="50" charset="-128"/>
                <a:ea typeface="BIZ UDPゴシック" panose="020B0400000000000000" pitchFamily="50" charset="-128"/>
              </a:rPr>
              <a:t>GEO</a:t>
            </a:r>
            <a:r>
              <a:rPr lang="ja-JP" altLang="en-US" b="0" i="0" dirty="0">
                <a:solidFill>
                  <a:srgbClr val="333333"/>
                </a:solidFill>
                <a:effectLst/>
                <a:latin typeface="BIZ UDPゴシック" panose="020B0400000000000000" pitchFamily="50" charset="-128"/>
                <a:ea typeface="BIZ UDPゴシック" panose="020B0400000000000000" pitchFamily="50" charset="-128"/>
              </a:rPr>
              <a:t>ベルト内の米国の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PAN</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および</a:t>
            </a:r>
            <a:r>
              <a:rPr lang="en-US" altLang="ja-JP" b="0" i="0" dirty="0">
                <a:solidFill>
                  <a:srgbClr val="333333"/>
                </a:solidFill>
                <a:effectLst/>
                <a:latin typeface="BIZ UDPゴシック" panose="020B0400000000000000" pitchFamily="50" charset="-128"/>
                <a:ea typeface="BIZ UDPゴシック" panose="020B0400000000000000" pitchFamily="50" charset="-128"/>
              </a:rPr>
              <a:t>GSSAP</a:t>
            </a:r>
            <a:r>
              <a:rPr lang="ja-JP" altLang="en-US" b="0" i="0" dirty="0">
                <a:solidFill>
                  <a:srgbClr val="333333"/>
                </a:solidFill>
                <a:effectLst/>
                <a:latin typeface="BIZ UDPゴシック" panose="020B0400000000000000" pitchFamily="50" charset="-128"/>
                <a:ea typeface="BIZ UDPゴシック" panose="020B0400000000000000" pitchFamily="50" charset="-128"/>
              </a:rPr>
              <a:t>衛星とロシアの</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Luch</a:t>
            </a:r>
            <a:r>
              <a:rPr lang="en-US" altLang="ja-JP" b="0" i="0" dirty="0">
                <a:solidFill>
                  <a:srgbClr val="333333"/>
                </a:solidFill>
                <a:effectLst/>
                <a:latin typeface="BIZ UDPゴシック" panose="020B0400000000000000" pitchFamily="50" charset="-128"/>
                <a:ea typeface="BIZ UDPゴシック" panose="020B0400000000000000" pitchFamily="50" charset="-128"/>
              </a:rPr>
              <a:t>/</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Olymp</a:t>
            </a:r>
            <a:r>
              <a:rPr lang="en-US" altLang="ja-JP" b="0" i="0" dirty="0">
                <a:solidFill>
                  <a:srgbClr val="333333"/>
                </a:solidFill>
                <a:effectLst/>
                <a:latin typeface="BIZ UDPゴシック" panose="020B0400000000000000" pitchFamily="50" charset="-128"/>
                <a:ea typeface="BIZ UDPゴシック" panose="020B0400000000000000" pitchFamily="50" charset="-128"/>
              </a:rPr>
              <a:t>-K</a:t>
            </a:r>
            <a:r>
              <a:rPr lang="ja-JP" altLang="en-US" b="0" i="0" dirty="0">
                <a:solidFill>
                  <a:srgbClr val="333333"/>
                </a:solidFill>
                <a:effectLst/>
                <a:latin typeface="BIZ UDPゴシック" panose="020B0400000000000000" pitchFamily="50" charset="-128"/>
                <a:ea typeface="BIZ UDPゴシック" panose="020B0400000000000000" pitchFamily="50" charset="-128"/>
              </a:rPr>
              <a:t>衛星の追加の動き</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中国は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SJ-21</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を使用し北斗衛星を破壊</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キプロスとクリミアでの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GPS</a:t>
            </a:r>
            <a:r>
              <a:rPr lang="ja-JP" altLang="en-US" b="0" i="0" dirty="0">
                <a:solidFill>
                  <a:srgbClr val="333333"/>
                </a:solidFill>
                <a:effectLst/>
                <a:latin typeface="BIZ UDPゴシック" panose="020B0400000000000000" pitchFamily="50" charset="-128"/>
                <a:ea typeface="BIZ UDPゴシック" panose="020B0400000000000000" pitchFamily="50" charset="-128"/>
              </a:rPr>
              <a:t>干渉の新しいレポート</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ウクライナにおける電子戦</a:t>
            </a:r>
            <a:r>
              <a:rPr lang="en-US" altLang="ja-JP" b="0" i="0" dirty="0">
                <a:solidFill>
                  <a:srgbClr val="333333"/>
                </a:solidFill>
                <a:effectLst/>
                <a:latin typeface="BIZ UDPゴシック" panose="020B0400000000000000" pitchFamily="50" charset="-128"/>
                <a:ea typeface="BIZ UDPゴシック" panose="020B0400000000000000" pitchFamily="50" charset="-128"/>
              </a:rPr>
              <a:t>(EW)</a:t>
            </a:r>
            <a:r>
              <a:rPr lang="ja-JP" altLang="en-US" b="0" i="0" dirty="0">
                <a:solidFill>
                  <a:srgbClr val="333333"/>
                </a:solidFill>
                <a:effectLst/>
                <a:latin typeface="BIZ UDPゴシック" panose="020B0400000000000000" pitchFamily="50" charset="-128"/>
                <a:ea typeface="BIZ UDPゴシック" panose="020B0400000000000000" pitchFamily="50" charset="-128"/>
              </a:rPr>
              <a:t>機能の展開と使用</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endParaRPr lang="ja-JP" altLang="en-US"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buFont typeface="Arial" panose="020B0604020202020204" pitchFamily="34" charset="0"/>
              <a:buChar char="•"/>
            </a:pPr>
            <a:r>
              <a:rPr lang="ja-JP" altLang="en-US" b="0" i="0" dirty="0">
                <a:solidFill>
                  <a:srgbClr val="333333"/>
                </a:solidFill>
                <a:effectLst/>
                <a:latin typeface="BIZ UDPゴシック" panose="020B0400000000000000" pitchFamily="50" charset="-128"/>
                <a:ea typeface="BIZ UDPゴシック" panose="020B0400000000000000" pitchFamily="50" charset="-128"/>
              </a:rPr>
              <a:t>フランス初の軍事宇宙演習「</a:t>
            </a:r>
            <a:r>
              <a:rPr lang="en-US" altLang="ja-JP" b="0" i="0" dirty="0">
                <a:solidFill>
                  <a:srgbClr val="333333"/>
                </a:solidFill>
                <a:effectLst/>
                <a:latin typeface="BIZ UDPゴシック" panose="020B0400000000000000" pitchFamily="50" charset="-128"/>
                <a:ea typeface="BIZ UDPゴシック" panose="020B0400000000000000" pitchFamily="50" charset="-128"/>
              </a:rPr>
              <a:t>ASTERX</a:t>
            </a:r>
            <a:r>
              <a:rPr lang="ja-JP" altLang="en-US" b="0" i="0" dirty="0">
                <a:solidFill>
                  <a:srgbClr val="333333"/>
                </a:solidFill>
                <a:effectLst/>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1201944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8218F817-46DD-4128-A57D-555062113880}"/>
              </a:ext>
            </a:extLst>
          </p:cNvPr>
          <p:cNvPicPr>
            <a:picLocks noChangeAspect="1"/>
          </p:cNvPicPr>
          <p:nvPr/>
        </p:nvPicPr>
        <p:blipFill>
          <a:blip r:embed="rId2"/>
          <a:stretch>
            <a:fillRect/>
          </a:stretch>
        </p:blipFill>
        <p:spPr>
          <a:xfrm>
            <a:off x="3140653" y="261610"/>
            <a:ext cx="6076950" cy="6581775"/>
          </a:xfrm>
          <a:prstGeom prst="rect">
            <a:avLst/>
          </a:prstGeom>
        </p:spPr>
      </p:pic>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人工衛星</a:t>
            </a:r>
          </a:p>
        </p:txBody>
      </p:sp>
    </p:spTree>
    <p:extLst>
      <p:ext uri="{BB962C8B-B14F-4D97-AF65-F5344CB8AC3E}">
        <p14:creationId xmlns:p14="http://schemas.microsoft.com/office/powerpoint/2010/main" val="2887786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314035" y="861060"/>
            <a:ext cx="11610109" cy="2672274"/>
          </a:xfrm>
          <a:custGeom>
            <a:avLst/>
            <a:gdLst/>
            <a:ahLst/>
            <a:cxnLst/>
            <a:rect l="l" t="t" r="r" b="b"/>
            <a:pathLst>
              <a:path w="9448800" h="2216150">
                <a:moveTo>
                  <a:pt x="0" y="0"/>
                </a:moveTo>
                <a:lnTo>
                  <a:pt x="9448800" y="0"/>
                </a:lnTo>
                <a:lnTo>
                  <a:pt x="9448800" y="2215895"/>
                </a:lnTo>
                <a:lnTo>
                  <a:pt x="0" y="2215895"/>
                </a:lnTo>
                <a:lnTo>
                  <a:pt x="0" y="0"/>
                </a:lnTo>
                <a:close/>
              </a:path>
            </a:pathLst>
          </a:custGeom>
          <a:ln w="27432">
            <a:solidFill>
              <a:srgbClr val="002060"/>
            </a:solidFill>
          </a:ln>
        </p:spPr>
        <p:txBody>
          <a:bodyPr wrap="square" lIns="0" tIns="0" rIns="0" bIns="0" rtlCol="0"/>
          <a:lstStyle/>
          <a:p>
            <a:endParaRPr/>
          </a:p>
        </p:txBody>
      </p:sp>
      <p:sp>
        <p:nvSpPr>
          <p:cNvPr id="5" name="object 5"/>
          <p:cNvSpPr txBox="1"/>
          <p:nvPr/>
        </p:nvSpPr>
        <p:spPr>
          <a:xfrm>
            <a:off x="452582" y="903768"/>
            <a:ext cx="11425383" cy="2629566"/>
          </a:xfrm>
          <a:prstGeom prst="rect">
            <a:avLst/>
          </a:prstGeom>
        </p:spPr>
        <p:txBody>
          <a:bodyPr vert="horz" wrap="square" lIns="0" tIns="13335" rIns="0" bIns="0" rtlCol="0">
            <a:spAutoFit/>
          </a:bodyPr>
          <a:lstStyle/>
          <a:p>
            <a:pPr marL="256540" indent="-243840">
              <a:spcBef>
                <a:spcPts val="105"/>
              </a:spcBef>
              <a:buFont typeface="Wingdings"/>
              <a:buChar char=""/>
              <a:tabLst>
                <a:tab pos="256540" algn="l"/>
              </a:tabLst>
            </a:pPr>
            <a:r>
              <a:rPr sz="2000" dirty="0">
                <a:latin typeface="Meiryo UI"/>
                <a:cs typeface="Meiryo UI"/>
              </a:rPr>
              <a:t>太陽活動に伴う</a:t>
            </a:r>
            <a:r>
              <a:rPr sz="2000" b="1" spc="-20" dirty="0">
                <a:latin typeface="Meiryo UI"/>
                <a:cs typeface="Meiryo UI"/>
              </a:rPr>
              <a:t>太陽からの紫外線・</a:t>
            </a:r>
            <a:r>
              <a:rPr sz="2000" b="1" dirty="0">
                <a:latin typeface="Meiryo UI"/>
                <a:cs typeface="Meiryo UI"/>
              </a:rPr>
              <a:t>X</a:t>
            </a:r>
            <a:r>
              <a:rPr sz="2000" b="1" spc="-20" dirty="0">
                <a:latin typeface="Meiryo UI"/>
                <a:cs typeface="Meiryo UI"/>
              </a:rPr>
              <a:t>線・太陽風等の影響</a:t>
            </a:r>
            <a:r>
              <a:rPr sz="2000" spc="-30" dirty="0">
                <a:latin typeface="Meiryo UI"/>
                <a:cs typeface="Meiryo UI"/>
              </a:rPr>
              <a:t>により、電波伝搬の異常が発生。</a:t>
            </a:r>
            <a:endParaRPr sz="2000" dirty="0">
              <a:latin typeface="Meiryo UI"/>
              <a:cs typeface="Meiryo UI"/>
            </a:endParaRPr>
          </a:p>
          <a:p>
            <a:pPr marL="256540"/>
            <a:r>
              <a:rPr sz="2000" b="1" spc="-20" dirty="0">
                <a:latin typeface="Meiryo UI"/>
                <a:cs typeface="Meiryo UI"/>
              </a:rPr>
              <a:t>電波を用いた通信・放送システム等への障害</a:t>
            </a:r>
            <a:r>
              <a:rPr sz="2000" spc="-25" dirty="0">
                <a:latin typeface="Meiryo UI"/>
                <a:cs typeface="Meiryo UI"/>
              </a:rPr>
              <a:t>に対する懸念が増大。</a:t>
            </a:r>
            <a:endParaRPr sz="2000" dirty="0">
              <a:latin typeface="Meiryo UI"/>
              <a:cs typeface="Meiryo UI"/>
            </a:endParaRPr>
          </a:p>
          <a:p>
            <a:pPr marL="256540" marR="161925" indent="-243840">
              <a:spcBef>
                <a:spcPts val="600"/>
              </a:spcBef>
              <a:buFont typeface="Wingdings"/>
              <a:buChar char=""/>
              <a:tabLst>
                <a:tab pos="257175" algn="l"/>
              </a:tabLst>
            </a:pPr>
            <a:r>
              <a:rPr sz="2000" dirty="0">
                <a:latin typeface="Meiryo UI"/>
                <a:cs typeface="Meiryo UI"/>
              </a:rPr>
              <a:t>NICT</a:t>
            </a:r>
            <a:r>
              <a:rPr sz="2000" spc="-25" dirty="0">
                <a:latin typeface="Meiryo UI"/>
                <a:cs typeface="Meiryo UI"/>
              </a:rPr>
              <a:t>では、通信・放送システム等の安定的な運用を確保するために、</a:t>
            </a:r>
            <a:r>
              <a:rPr sz="2000" b="1" spc="-10" dirty="0">
                <a:latin typeface="Meiryo UI"/>
                <a:cs typeface="Meiryo UI"/>
              </a:rPr>
              <a:t>24</a:t>
            </a:r>
            <a:r>
              <a:rPr sz="2000" b="1" dirty="0">
                <a:latin typeface="Meiryo UI"/>
                <a:cs typeface="Meiryo UI"/>
              </a:rPr>
              <a:t>時間</a:t>
            </a:r>
            <a:r>
              <a:rPr sz="2000" b="1" spc="-10" dirty="0">
                <a:latin typeface="Meiryo UI"/>
                <a:cs typeface="Meiryo UI"/>
              </a:rPr>
              <a:t>365</a:t>
            </a:r>
            <a:r>
              <a:rPr sz="2000" b="1" spc="-15" dirty="0">
                <a:latin typeface="Meiryo UI"/>
                <a:cs typeface="Meiryo UI"/>
              </a:rPr>
              <a:t>日の有人運用体制</a:t>
            </a:r>
            <a:r>
              <a:rPr sz="2000" spc="-20" dirty="0">
                <a:latin typeface="Meiryo UI"/>
                <a:cs typeface="Meiryo UI"/>
              </a:rPr>
              <a:t>により、</a:t>
            </a:r>
            <a:r>
              <a:rPr sz="2000" b="1" spc="-25" dirty="0">
                <a:latin typeface="Meiryo UI"/>
                <a:cs typeface="Meiryo UI"/>
              </a:rPr>
              <a:t>電波伝搬を間断なく観測・分析し、伝搬異常の発生の把握や予測</a:t>
            </a:r>
            <a:r>
              <a:rPr sz="2000" spc="-25" dirty="0">
                <a:latin typeface="Meiryo UI"/>
                <a:cs typeface="Meiryo UI"/>
              </a:rPr>
              <a:t>を行い、関係する無線局免許人に</a:t>
            </a:r>
            <a:r>
              <a:rPr sz="2000" b="1" spc="-30" dirty="0">
                <a:latin typeface="Meiryo UI"/>
                <a:cs typeface="Meiryo UI"/>
              </a:rPr>
              <a:t>予報や</a:t>
            </a:r>
            <a:r>
              <a:rPr sz="2000" b="1" dirty="0">
                <a:latin typeface="Meiryo UI"/>
                <a:cs typeface="Meiryo UI"/>
              </a:rPr>
              <a:t>警報を送信（</a:t>
            </a:r>
            <a:r>
              <a:rPr sz="2000" b="1" spc="-10" dirty="0">
                <a:latin typeface="Meiryo UI"/>
                <a:cs typeface="Meiryo UI"/>
              </a:rPr>
              <a:t>宇宙天気予報</a:t>
            </a:r>
            <a:r>
              <a:rPr sz="2000" b="1" spc="-25" dirty="0">
                <a:latin typeface="Meiryo UI"/>
                <a:cs typeface="Meiryo UI"/>
              </a:rPr>
              <a:t>）</a:t>
            </a:r>
            <a:r>
              <a:rPr sz="2000" spc="-50" dirty="0">
                <a:latin typeface="Meiryo UI"/>
                <a:cs typeface="Meiryo UI"/>
              </a:rPr>
              <a:t>。</a:t>
            </a:r>
            <a:endParaRPr sz="2000" dirty="0">
              <a:latin typeface="Meiryo UI"/>
              <a:cs typeface="Meiryo UI"/>
            </a:endParaRPr>
          </a:p>
          <a:p>
            <a:pPr marL="256540" indent="-244475">
              <a:spcBef>
                <a:spcPts val="600"/>
              </a:spcBef>
              <a:buFont typeface="Wingdings"/>
              <a:buChar char=""/>
              <a:tabLst>
                <a:tab pos="257175" algn="l"/>
              </a:tabLst>
            </a:pPr>
            <a:r>
              <a:rPr sz="2000" spc="-25" dirty="0">
                <a:latin typeface="Meiryo UI"/>
                <a:cs typeface="Meiryo UI"/>
              </a:rPr>
              <a:t>「宇宙天気予報の高度化の在り方に関する検討会報告書</a:t>
            </a:r>
            <a:r>
              <a:rPr sz="2000" spc="-10" dirty="0">
                <a:latin typeface="Meiryo UI"/>
                <a:cs typeface="Meiryo UI"/>
              </a:rPr>
              <a:t>（R</a:t>
            </a:r>
            <a:r>
              <a:rPr sz="2000" spc="-15" dirty="0">
                <a:latin typeface="Meiryo UI"/>
                <a:cs typeface="Meiryo UI"/>
              </a:rPr>
              <a:t>４年６月</a:t>
            </a:r>
            <a:r>
              <a:rPr sz="2000" dirty="0">
                <a:latin typeface="Meiryo UI"/>
                <a:cs typeface="Meiryo UI"/>
              </a:rPr>
              <a:t>）</a:t>
            </a:r>
            <a:r>
              <a:rPr sz="2000" spc="-20" dirty="0">
                <a:latin typeface="Meiryo UI"/>
                <a:cs typeface="Meiryo UI"/>
              </a:rPr>
              <a:t>」の提言を受け、</a:t>
            </a:r>
            <a:r>
              <a:rPr sz="2000" spc="-10" dirty="0">
                <a:latin typeface="Meiryo UI"/>
                <a:cs typeface="Meiryo UI"/>
              </a:rPr>
              <a:t>NICT</a:t>
            </a:r>
            <a:r>
              <a:rPr sz="2000" spc="-20" dirty="0">
                <a:latin typeface="Meiryo UI"/>
                <a:cs typeface="Meiryo UI"/>
              </a:rPr>
              <a:t>における</a:t>
            </a:r>
            <a:r>
              <a:rPr sz="2000" b="1" spc="-20" dirty="0">
                <a:latin typeface="Meiryo UI"/>
                <a:cs typeface="Meiryo UI"/>
              </a:rPr>
              <a:t>警報の伝達項目や伝達方法等の見直し</a:t>
            </a:r>
            <a:r>
              <a:rPr sz="2000" dirty="0">
                <a:latin typeface="Meiryo UI"/>
                <a:cs typeface="Meiryo UI"/>
              </a:rPr>
              <a:t>や</a:t>
            </a:r>
            <a:r>
              <a:rPr sz="2000" b="1" spc="-30" dirty="0">
                <a:latin typeface="Meiryo UI"/>
                <a:cs typeface="Meiryo UI"/>
              </a:rPr>
              <a:t>宇宙天気予報の分析の自動化・高精度化・知能化など</a:t>
            </a:r>
            <a:r>
              <a:rPr sz="2000" b="1" spc="-20" dirty="0">
                <a:latin typeface="Meiryo UI"/>
                <a:cs typeface="Meiryo UI"/>
              </a:rPr>
              <a:t>宇宙天気予報の高度化を推進。</a:t>
            </a:r>
            <a:endParaRPr sz="2000" dirty="0">
              <a:latin typeface="Meiryo UI"/>
              <a:cs typeface="Meiryo UI"/>
            </a:endParaRPr>
          </a:p>
        </p:txBody>
      </p:sp>
      <p:pic>
        <p:nvPicPr>
          <p:cNvPr id="9" name="object 9"/>
          <p:cNvPicPr/>
          <p:nvPr/>
        </p:nvPicPr>
        <p:blipFill>
          <a:blip r:embed="rId2" cstate="print"/>
          <a:stretch>
            <a:fillRect/>
          </a:stretch>
        </p:blipFill>
        <p:spPr>
          <a:xfrm>
            <a:off x="1237488" y="3904489"/>
            <a:ext cx="4952923" cy="2712720"/>
          </a:xfrm>
          <a:prstGeom prst="rect">
            <a:avLst/>
          </a:prstGeom>
        </p:spPr>
      </p:pic>
      <p:pic>
        <p:nvPicPr>
          <p:cNvPr id="10" name="object 10"/>
          <p:cNvPicPr/>
          <p:nvPr/>
        </p:nvPicPr>
        <p:blipFill>
          <a:blip r:embed="rId3" cstate="print"/>
          <a:stretch>
            <a:fillRect/>
          </a:stretch>
        </p:blipFill>
        <p:spPr>
          <a:xfrm>
            <a:off x="6409945" y="3904489"/>
            <a:ext cx="4544567" cy="2724911"/>
          </a:xfrm>
          <a:prstGeom prst="rect">
            <a:avLst/>
          </a:prstGeom>
        </p:spPr>
      </p:pic>
      <p:sp>
        <p:nvSpPr>
          <p:cNvPr id="11" name="object 11"/>
          <p:cNvSpPr txBox="1"/>
          <p:nvPr/>
        </p:nvSpPr>
        <p:spPr>
          <a:xfrm>
            <a:off x="7414862" y="6619629"/>
            <a:ext cx="2561590" cy="226985"/>
          </a:xfrm>
          <a:prstGeom prst="rect">
            <a:avLst/>
          </a:prstGeom>
        </p:spPr>
        <p:txBody>
          <a:bodyPr vert="horz" wrap="square" lIns="0" tIns="11430" rIns="0" bIns="0" rtlCol="0">
            <a:spAutoFit/>
          </a:bodyPr>
          <a:lstStyle/>
          <a:p>
            <a:pPr marL="12700">
              <a:spcBef>
                <a:spcPts val="90"/>
              </a:spcBef>
            </a:pPr>
            <a:r>
              <a:rPr sz="1400" spc="-20" dirty="0">
                <a:latin typeface="Meiryo UI"/>
                <a:cs typeface="Meiryo UI"/>
              </a:rPr>
              <a:t>NICT</a:t>
            </a:r>
            <a:r>
              <a:rPr sz="1400" spc="-35" dirty="0">
                <a:latin typeface="Meiryo UI"/>
                <a:cs typeface="Meiryo UI"/>
              </a:rPr>
              <a:t>が提供している宇宙天気予報</a:t>
            </a:r>
            <a:endParaRPr sz="1400">
              <a:latin typeface="Meiryo UI"/>
              <a:cs typeface="Meiryo UI"/>
            </a:endParaRPr>
          </a:p>
        </p:txBody>
      </p:sp>
      <p:sp>
        <p:nvSpPr>
          <p:cNvPr id="12" name="テキスト ボックス 11">
            <a:extLst>
              <a:ext uri="{FF2B5EF4-FFF2-40B4-BE49-F238E27FC236}">
                <a16:creationId xmlns:a16="http://schemas.microsoft.com/office/drawing/2014/main" id="{F5E6D76C-A3EA-4B7A-9E37-A7EF2ADC4218}"/>
              </a:ext>
            </a:extLst>
          </p:cNvPr>
          <p:cNvSpPr txBox="1"/>
          <p:nvPr/>
        </p:nvSpPr>
        <p:spPr>
          <a:xfrm>
            <a:off x="5283200" y="6601324"/>
            <a:ext cx="1625600" cy="261610"/>
          </a:xfrm>
          <a:prstGeom prst="rect">
            <a:avLst/>
          </a:prstGeom>
          <a:noFill/>
        </p:spPr>
        <p:txBody>
          <a:bodyPr wrap="square" rtlCol="0">
            <a:spAutoFit/>
          </a:bodyPr>
          <a:lstStyle/>
          <a:p>
            <a:pPr algn="ctr"/>
            <a:r>
              <a:rPr kumimoji="1" lang="ja-JP" altLang="en-US" sz="1100" dirty="0">
                <a:latin typeface="BIZ UDP明朝 Medium" panose="02020500000000000000" pitchFamily="18" charset="-128"/>
                <a:ea typeface="BIZ UDP明朝 Medium" panose="02020500000000000000" pitchFamily="18" charset="-128"/>
              </a:rPr>
              <a:t>総務省資料</a:t>
            </a:r>
          </a:p>
        </p:txBody>
      </p:sp>
      <p:sp>
        <p:nvSpPr>
          <p:cNvPr id="13" name="テキスト ボックス 12">
            <a:extLst>
              <a:ext uri="{FF2B5EF4-FFF2-40B4-BE49-F238E27FC236}">
                <a16:creationId xmlns:a16="http://schemas.microsoft.com/office/drawing/2014/main" id="{B57BB712-4505-4A36-AC07-C763DC6056C1}"/>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太陽フレア～自然界の超</a:t>
            </a:r>
            <a:r>
              <a:rPr lang="en-US" altLang="ja-JP" sz="2800" b="1" dirty="0">
                <a:solidFill>
                  <a:schemeClr val="bg1"/>
                </a:solidFill>
                <a:latin typeface="Meiryo UI" panose="020B0604030504040204" pitchFamily="50" charset="-128"/>
                <a:ea typeface="Meiryo UI" panose="020B0604030504040204" pitchFamily="50" charset="-128"/>
              </a:rPr>
              <a:t>EMP</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13787" y="910047"/>
            <a:ext cx="10861963" cy="688009"/>
          </a:xfrm>
          <a:prstGeom prst="rect">
            <a:avLst/>
          </a:prstGeom>
          <a:ln w="27432">
            <a:solidFill>
              <a:srgbClr val="002060"/>
            </a:solidFill>
          </a:ln>
        </p:spPr>
        <p:txBody>
          <a:bodyPr vert="horz" wrap="square" lIns="0" tIns="71755" rIns="0" bIns="0" rtlCol="0">
            <a:spAutoFit/>
          </a:bodyPr>
          <a:lstStyle/>
          <a:p>
            <a:pPr marL="443865" marR="80010" indent="-353695">
              <a:spcBef>
                <a:spcPts val="565"/>
              </a:spcBef>
              <a:buFont typeface="Wingdings"/>
              <a:buChar char=""/>
              <a:tabLst>
                <a:tab pos="443865" algn="l"/>
                <a:tab pos="445134" algn="l"/>
              </a:tabLst>
            </a:pPr>
            <a:r>
              <a:rPr sz="2000" b="1" spc="35" dirty="0">
                <a:latin typeface="Meiryo UI"/>
                <a:cs typeface="Meiryo UI"/>
              </a:rPr>
              <a:t>量子暗号通信の長距離化・ネットワーク化</a:t>
            </a:r>
            <a:r>
              <a:rPr sz="2000" spc="50" dirty="0">
                <a:latin typeface="Meiryo UI"/>
                <a:cs typeface="Meiryo UI"/>
              </a:rPr>
              <a:t>を可能とし、</a:t>
            </a:r>
            <a:r>
              <a:rPr sz="2000" b="1" spc="40" dirty="0">
                <a:latin typeface="Meiryo UI"/>
                <a:cs typeface="Meiryo UI"/>
              </a:rPr>
              <a:t>地上系と衛星系</a:t>
            </a:r>
            <a:r>
              <a:rPr sz="2000" spc="65" dirty="0">
                <a:latin typeface="Meiryo UI"/>
                <a:cs typeface="Meiryo UI"/>
              </a:rPr>
              <a:t>をあわせて</a:t>
            </a:r>
            <a:r>
              <a:rPr sz="2000" b="1" spc="25" dirty="0">
                <a:latin typeface="Meiryo UI"/>
                <a:cs typeface="Meiryo UI"/>
              </a:rPr>
              <a:t>距離に依らない堅牢な</a:t>
            </a:r>
            <a:r>
              <a:rPr sz="2000" b="1" spc="-20" dirty="0">
                <a:latin typeface="Meiryo UI"/>
                <a:cs typeface="Meiryo UI"/>
              </a:rPr>
              <a:t>グローバル量子暗号通信網を構築</a:t>
            </a:r>
            <a:r>
              <a:rPr sz="2000" spc="-15" dirty="0">
                <a:latin typeface="Meiryo UI"/>
                <a:cs typeface="Meiryo UI"/>
              </a:rPr>
              <a:t>するための技術の</a:t>
            </a:r>
            <a:r>
              <a:rPr sz="2000" b="1" spc="-25" dirty="0">
                <a:latin typeface="Meiryo UI"/>
                <a:cs typeface="Meiryo UI"/>
              </a:rPr>
              <a:t>研究開発を実施。</a:t>
            </a:r>
            <a:endParaRPr sz="2000" dirty="0">
              <a:latin typeface="Meiryo UI"/>
              <a:cs typeface="Meiryo UI"/>
            </a:endParaRPr>
          </a:p>
        </p:txBody>
      </p:sp>
      <p:sp>
        <p:nvSpPr>
          <p:cNvPr id="3" name="object 3"/>
          <p:cNvSpPr txBox="1">
            <a:spLocks noGrp="1"/>
          </p:cNvSpPr>
          <p:nvPr>
            <p:ph type="title"/>
          </p:nvPr>
        </p:nvSpPr>
        <p:spPr>
          <a:xfrm>
            <a:off x="3807777" y="234980"/>
            <a:ext cx="4576445"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5" dirty="0" err="1">
                <a:latin typeface="BIZ UDP明朝 Medium" panose="02020500000000000000" pitchFamily="18" charset="-128"/>
                <a:ea typeface="BIZ UDP明朝 Medium" panose="02020500000000000000" pitchFamily="18" charset="-128"/>
              </a:rPr>
              <a:t>量子暗号通信</a:t>
            </a:r>
            <a:endParaRPr sz="2800" dirty="0">
              <a:latin typeface="BIZ UDP明朝 Medium" panose="02020500000000000000" pitchFamily="18" charset="-128"/>
              <a:ea typeface="BIZ UDP明朝 Medium" panose="02020500000000000000" pitchFamily="18" charset="-128"/>
            </a:endParaRPr>
          </a:p>
        </p:txBody>
      </p:sp>
      <p:grpSp>
        <p:nvGrpSpPr>
          <p:cNvPr id="8" name="object 8"/>
          <p:cNvGrpSpPr/>
          <p:nvPr/>
        </p:nvGrpSpPr>
        <p:grpSpPr>
          <a:xfrm>
            <a:off x="1914081" y="1944625"/>
            <a:ext cx="7776209" cy="3834765"/>
            <a:chOff x="771080" y="1944624"/>
            <a:chExt cx="7776209" cy="3834765"/>
          </a:xfrm>
        </p:grpSpPr>
        <p:pic>
          <p:nvPicPr>
            <p:cNvPr id="9" name="object 9"/>
            <p:cNvPicPr/>
            <p:nvPr/>
          </p:nvPicPr>
          <p:blipFill>
            <a:blip r:embed="rId2" cstate="print"/>
            <a:stretch>
              <a:fillRect/>
            </a:stretch>
          </p:blipFill>
          <p:spPr>
            <a:xfrm>
              <a:off x="3368040" y="4392168"/>
              <a:ext cx="3096767" cy="1374635"/>
            </a:xfrm>
            <a:prstGeom prst="rect">
              <a:avLst/>
            </a:prstGeom>
          </p:spPr>
        </p:pic>
        <p:pic>
          <p:nvPicPr>
            <p:cNvPr id="10" name="object 10"/>
            <p:cNvPicPr/>
            <p:nvPr/>
          </p:nvPicPr>
          <p:blipFill>
            <a:blip r:embed="rId3" cstate="print"/>
            <a:stretch>
              <a:fillRect/>
            </a:stretch>
          </p:blipFill>
          <p:spPr>
            <a:xfrm>
              <a:off x="4975858" y="3023616"/>
              <a:ext cx="1247838" cy="2313406"/>
            </a:xfrm>
            <a:prstGeom prst="rect">
              <a:avLst/>
            </a:prstGeom>
          </p:spPr>
        </p:pic>
        <p:pic>
          <p:nvPicPr>
            <p:cNvPr id="11" name="object 11"/>
            <p:cNvPicPr/>
            <p:nvPr/>
          </p:nvPicPr>
          <p:blipFill>
            <a:blip r:embed="rId4" cstate="print"/>
            <a:stretch>
              <a:fillRect/>
            </a:stretch>
          </p:blipFill>
          <p:spPr>
            <a:xfrm>
              <a:off x="3552935" y="3026669"/>
              <a:ext cx="1240040" cy="2313406"/>
            </a:xfrm>
            <a:prstGeom prst="rect">
              <a:avLst/>
            </a:prstGeom>
          </p:spPr>
        </p:pic>
        <p:sp>
          <p:nvSpPr>
            <p:cNvPr id="12" name="object 12"/>
            <p:cNvSpPr/>
            <p:nvPr/>
          </p:nvSpPr>
          <p:spPr>
            <a:xfrm>
              <a:off x="1411224" y="4907279"/>
              <a:ext cx="7123430" cy="774700"/>
            </a:xfrm>
            <a:custGeom>
              <a:avLst/>
              <a:gdLst/>
              <a:ahLst/>
              <a:cxnLst/>
              <a:rect l="l" t="t" r="r" b="b"/>
              <a:pathLst>
                <a:path w="7123430" h="774700">
                  <a:moveTo>
                    <a:pt x="2987040" y="774192"/>
                  </a:moveTo>
                  <a:lnTo>
                    <a:pt x="2093607" y="9144"/>
                  </a:lnTo>
                  <a:lnTo>
                    <a:pt x="893432" y="9144"/>
                  </a:lnTo>
                  <a:lnTo>
                    <a:pt x="0" y="774192"/>
                  </a:lnTo>
                  <a:lnTo>
                    <a:pt x="2987040" y="774192"/>
                  </a:lnTo>
                  <a:close/>
                </a:path>
                <a:path w="7123430" h="774700">
                  <a:moveTo>
                    <a:pt x="7123176" y="765048"/>
                  </a:moveTo>
                  <a:lnTo>
                    <a:pt x="6366929" y="0"/>
                  </a:lnTo>
                  <a:lnTo>
                    <a:pt x="4712551" y="0"/>
                  </a:lnTo>
                  <a:lnTo>
                    <a:pt x="3956304" y="765048"/>
                  </a:lnTo>
                  <a:lnTo>
                    <a:pt x="7123176" y="765048"/>
                  </a:lnTo>
                  <a:close/>
                </a:path>
              </a:pathLst>
            </a:custGeom>
            <a:solidFill>
              <a:srgbClr val="C3D59B"/>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3" name="object 13"/>
            <p:cNvPicPr/>
            <p:nvPr/>
          </p:nvPicPr>
          <p:blipFill>
            <a:blip r:embed="rId5" cstate="print"/>
            <a:stretch>
              <a:fillRect/>
            </a:stretch>
          </p:blipFill>
          <p:spPr>
            <a:xfrm>
              <a:off x="3764279" y="4861560"/>
              <a:ext cx="329183" cy="326135"/>
            </a:xfrm>
            <a:prstGeom prst="rect">
              <a:avLst/>
            </a:prstGeom>
          </p:spPr>
        </p:pic>
        <p:pic>
          <p:nvPicPr>
            <p:cNvPr id="14" name="object 14"/>
            <p:cNvPicPr/>
            <p:nvPr/>
          </p:nvPicPr>
          <p:blipFill>
            <a:blip r:embed="rId6" cstate="print"/>
            <a:stretch>
              <a:fillRect/>
            </a:stretch>
          </p:blipFill>
          <p:spPr>
            <a:xfrm>
              <a:off x="5529071" y="4864607"/>
              <a:ext cx="326135" cy="326135"/>
            </a:xfrm>
            <a:prstGeom prst="rect">
              <a:avLst/>
            </a:prstGeom>
          </p:spPr>
        </p:pic>
        <p:pic>
          <p:nvPicPr>
            <p:cNvPr id="15" name="object 15"/>
            <p:cNvPicPr/>
            <p:nvPr/>
          </p:nvPicPr>
          <p:blipFill>
            <a:blip r:embed="rId7" cstate="print"/>
            <a:stretch>
              <a:fillRect/>
            </a:stretch>
          </p:blipFill>
          <p:spPr>
            <a:xfrm>
              <a:off x="1700784" y="5334000"/>
              <a:ext cx="454151" cy="256032"/>
            </a:xfrm>
            <a:prstGeom prst="rect">
              <a:avLst/>
            </a:prstGeom>
          </p:spPr>
        </p:pic>
        <p:pic>
          <p:nvPicPr>
            <p:cNvPr id="16" name="object 16"/>
            <p:cNvPicPr/>
            <p:nvPr/>
          </p:nvPicPr>
          <p:blipFill>
            <a:blip r:embed="rId8" cstate="print"/>
            <a:stretch>
              <a:fillRect/>
            </a:stretch>
          </p:blipFill>
          <p:spPr>
            <a:xfrm>
              <a:off x="1732787" y="5430011"/>
              <a:ext cx="112775" cy="94487"/>
            </a:xfrm>
            <a:prstGeom prst="rect">
              <a:avLst/>
            </a:prstGeom>
          </p:spPr>
        </p:pic>
        <p:sp>
          <p:nvSpPr>
            <p:cNvPr id="17" name="object 17"/>
            <p:cNvSpPr/>
            <p:nvPr/>
          </p:nvSpPr>
          <p:spPr>
            <a:xfrm>
              <a:off x="1732787" y="5430011"/>
              <a:ext cx="113030" cy="94615"/>
            </a:xfrm>
            <a:custGeom>
              <a:avLst/>
              <a:gdLst/>
              <a:ahLst/>
              <a:cxnLst/>
              <a:rect l="l" t="t" r="r" b="b"/>
              <a:pathLst>
                <a:path w="113030" h="94614">
                  <a:moveTo>
                    <a:pt x="0" y="0"/>
                  </a:moveTo>
                  <a:lnTo>
                    <a:pt x="112775" y="0"/>
                  </a:lnTo>
                  <a:lnTo>
                    <a:pt x="112775" y="94487"/>
                  </a:lnTo>
                  <a:lnTo>
                    <a:pt x="0" y="94487"/>
                  </a:lnTo>
                  <a:lnTo>
                    <a:pt x="0" y="0"/>
                  </a:lnTo>
                  <a:close/>
                </a:path>
              </a:pathLst>
            </a:custGeom>
            <a:ln w="3175">
              <a:solidFill>
                <a:srgbClr val="979A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 name="object 18"/>
            <p:cNvSpPr/>
            <p:nvPr/>
          </p:nvSpPr>
          <p:spPr>
            <a:xfrm>
              <a:off x="1731264" y="5516879"/>
              <a:ext cx="113030" cy="12700"/>
            </a:xfrm>
            <a:custGeom>
              <a:avLst/>
              <a:gdLst/>
              <a:ahLst/>
              <a:cxnLst/>
              <a:rect l="l" t="t" r="r" b="b"/>
              <a:pathLst>
                <a:path w="113030" h="12700">
                  <a:moveTo>
                    <a:pt x="0" y="12192"/>
                  </a:moveTo>
                  <a:lnTo>
                    <a:pt x="112775" y="12192"/>
                  </a:lnTo>
                  <a:lnTo>
                    <a:pt x="112775"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 name="object 19"/>
            <p:cNvSpPr/>
            <p:nvPr/>
          </p:nvSpPr>
          <p:spPr>
            <a:xfrm>
              <a:off x="1731264" y="5428488"/>
              <a:ext cx="0" cy="94615"/>
            </a:xfrm>
            <a:custGeom>
              <a:avLst/>
              <a:gdLst/>
              <a:ahLst/>
              <a:cxnLst/>
              <a:rect l="l" t="t" r="r" b="b"/>
              <a:pathLst>
                <a:path h="94614">
                  <a:moveTo>
                    <a:pt x="0" y="94487"/>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 name="object 20"/>
            <p:cNvSpPr/>
            <p:nvPr/>
          </p:nvSpPr>
          <p:spPr>
            <a:xfrm>
              <a:off x="1731264" y="5422391"/>
              <a:ext cx="113030" cy="12700"/>
            </a:xfrm>
            <a:custGeom>
              <a:avLst/>
              <a:gdLst/>
              <a:ahLst/>
              <a:cxnLst/>
              <a:rect l="l" t="t" r="r" b="b"/>
              <a:pathLst>
                <a:path w="113030" h="12700">
                  <a:moveTo>
                    <a:pt x="0" y="12192"/>
                  </a:moveTo>
                  <a:lnTo>
                    <a:pt x="112776" y="12192"/>
                  </a:lnTo>
                  <a:lnTo>
                    <a:pt x="112776"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 name="object 21"/>
            <p:cNvSpPr/>
            <p:nvPr/>
          </p:nvSpPr>
          <p:spPr>
            <a:xfrm>
              <a:off x="1844040" y="5428488"/>
              <a:ext cx="0" cy="94615"/>
            </a:xfrm>
            <a:custGeom>
              <a:avLst/>
              <a:gdLst/>
              <a:ahLst/>
              <a:cxnLst/>
              <a:rect l="l" t="t" r="r" b="b"/>
              <a:pathLst>
                <a:path h="94614">
                  <a:moveTo>
                    <a:pt x="0" y="0"/>
                  </a:moveTo>
                  <a:lnTo>
                    <a:pt x="0" y="94488"/>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 name="object 22"/>
            <p:cNvSpPr/>
            <p:nvPr/>
          </p:nvSpPr>
          <p:spPr>
            <a:xfrm>
              <a:off x="1901951" y="5458967"/>
              <a:ext cx="0" cy="55244"/>
            </a:xfrm>
            <a:custGeom>
              <a:avLst/>
              <a:gdLst/>
              <a:ahLst/>
              <a:cxnLst/>
              <a:rect l="l" t="t" r="r" b="b"/>
              <a:pathLst>
                <a:path h="55245">
                  <a:moveTo>
                    <a:pt x="0" y="0"/>
                  </a:moveTo>
                  <a:lnTo>
                    <a:pt x="0" y="54863"/>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 name="object 23"/>
            <p:cNvSpPr/>
            <p:nvPr/>
          </p:nvSpPr>
          <p:spPr>
            <a:xfrm>
              <a:off x="1894334" y="5490971"/>
              <a:ext cx="24765" cy="9525"/>
            </a:xfrm>
            <a:custGeom>
              <a:avLst/>
              <a:gdLst/>
              <a:ahLst/>
              <a:cxnLst/>
              <a:rect l="l" t="t" r="r" b="b"/>
              <a:pathLst>
                <a:path w="24764" h="9525">
                  <a:moveTo>
                    <a:pt x="20650" y="0"/>
                  </a:moveTo>
                  <a:lnTo>
                    <a:pt x="3822" y="0"/>
                  </a:lnTo>
                  <a:lnTo>
                    <a:pt x="2285" y="228"/>
                  </a:lnTo>
                  <a:lnTo>
                    <a:pt x="1041" y="1269"/>
                  </a:lnTo>
                  <a:lnTo>
                    <a:pt x="190" y="2781"/>
                  </a:lnTo>
                  <a:lnTo>
                    <a:pt x="0" y="4508"/>
                  </a:lnTo>
                  <a:lnTo>
                    <a:pt x="190" y="6362"/>
                  </a:lnTo>
                  <a:lnTo>
                    <a:pt x="1041" y="7873"/>
                  </a:lnTo>
                  <a:lnTo>
                    <a:pt x="2285" y="8915"/>
                  </a:lnTo>
                  <a:lnTo>
                    <a:pt x="3822" y="9143"/>
                  </a:lnTo>
                  <a:lnTo>
                    <a:pt x="20650" y="9143"/>
                  </a:lnTo>
                  <a:lnTo>
                    <a:pt x="22085" y="8915"/>
                  </a:lnTo>
                  <a:lnTo>
                    <a:pt x="23329" y="7873"/>
                  </a:lnTo>
                  <a:lnTo>
                    <a:pt x="24193" y="6362"/>
                  </a:lnTo>
                  <a:lnTo>
                    <a:pt x="24383" y="4508"/>
                  </a:lnTo>
                  <a:lnTo>
                    <a:pt x="24193" y="2781"/>
                  </a:lnTo>
                  <a:lnTo>
                    <a:pt x="23329" y="1269"/>
                  </a:lnTo>
                  <a:lnTo>
                    <a:pt x="22085" y="228"/>
                  </a:lnTo>
                  <a:lnTo>
                    <a:pt x="20650"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 name="object 24"/>
            <p:cNvSpPr/>
            <p:nvPr/>
          </p:nvSpPr>
          <p:spPr>
            <a:xfrm>
              <a:off x="1894334" y="5490971"/>
              <a:ext cx="24765" cy="9525"/>
            </a:xfrm>
            <a:custGeom>
              <a:avLst/>
              <a:gdLst/>
              <a:ahLst/>
              <a:cxnLst/>
              <a:rect l="l" t="t" r="r" b="b"/>
              <a:pathLst>
                <a:path w="24764" h="9525">
                  <a:moveTo>
                    <a:pt x="3822" y="0"/>
                  </a:moveTo>
                  <a:lnTo>
                    <a:pt x="20650" y="0"/>
                  </a:lnTo>
                  <a:lnTo>
                    <a:pt x="22085" y="228"/>
                  </a:lnTo>
                  <a:lnTo>
                    <a:pt x="23329" y="1269"/>
                  </a:lnTo>
                  <a:lnTo>
                    <a:pt x="24193" y="2781"/>
                  </a:lnTo>
                  <a:lnTo>
                    <a:pt x="24383" y="4508"/>
                  </a:lnTo>
                  <a:lnTo>
                    <a:pt x="24193" y="6362"/>
                  </a:lnTo>
                  <a:lnTo>
                    <a:pt x="23329" y="7873"/>
                  </a:lnTo>
                  <a:lnTo>
                    <a:pt x="22085" y="8915"/>
                  </a:lnTo>
                  <a:lnTo>
                    <a:pt x="20650" y="9143"/>
                  </a:lnTo>
                  <a:lnTo>
                    <a:pt x="3822" y="9143"/>
                  </a:lnTo>
                  <a:lnTo>
                    <a:pt x="2298" y="8915"/>
                  </a:lnTo>
                  <a:lnTo>
                    <a:pt x="1054" y="7873"/>
                  </a:lnTo>
                  <a:lnTo>
                    <a:pt x="190" y="6362"/>
                  </a:lnTo>
                  <a:lnTo>
                    <a:pt x="0" y="4508"/>
                  </a:lnTo>
                  <a:lnTo>
                    <a:pt x="190" y="2781"/>
                  </a:lnTo>
                  <a:lnTo>
                    <a:pt x="1054" y="1269"/>
                  </a:lnTo>
                  <a:lnTo>
                    <a:pt x="2298" y="228"/>
                  </a:lnTo>
                  <a:lnTo>
                    <a:pt x="3822"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5" name="object 25"/>
            <p:cNvSpPr/>
            <p:nvPr/>
          </p:nvSpPr>
          <p:spPr>
            <a:xfrm>
              <a:off x="1938528" y="5458967"/>
              <a:ext cx="0" cy="55244"/>
            </a:xfrm>
            <a:custGeom>
              <a:avLst/>
              <a:gdLst/>
              <a:ahLst/>
              <a:cxnLst/>
              <a:rect l="l" t="t" r="r" b="b"/>
              <a:pathLst>
                <a:path h="55245">
                  <a:moveTo>
                    <a:pt x="0" y="0"/>
                  </a:moveTo>
                  <a:lnTo>
                    <a:pt x="0" y="54863"/>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6" name="object 26"/>
            <p:cNvSpPr/>
            <p:nvPr/>
          </p:nvSpPr>
          <p:spPr>
            <a:xfrm>
              <a:off x="1927858" y="5500115"/>
              <a:ext cx="27940" cy="9525"/>
            </a:xfrm>
            <a:custGeom>
              <a:avLst/>
              <a:gdLst/>
              <a:ahLst/>
              <a:cxnLst/>
              <a:rect l="l" t="t" r="r" b="b"/>
              <a:pathLst>
                <a:path w="27939" h="9525">
                  <a:moveTo>
                    <a:pt x="23253" y="0"/>
                  </a:moveTo>
                  <a:lnTo>
                    <a:pt x="4394" y="0"/>
                  </a:lnTo>
                  <a:lnTo>
                    <a:pt x="2578" y="342"/>
                  </a:lnTo>
                  <a:lnTo>
                    <a:pt x="1282" y="1371"/>
                  </a:lnTo>
                  <a:lnTo>
                    <a:pt x="330" y="2857"/>
                  </a:lnTo>
                  <a:lnTo>
                    <a:pt x="0" y="4686"/>
                  </a:lnTo>
                  <a:lnTo>
                    <a:pt x="330" y="6400"/>
                  </a:lnTo>
                  <a:lnTo>
                    <a:pt x="1282" y="7886"/>
                  </a:lnTo>
                  <a:lnTo>
                    <a:pt x="2578" y="8915"/>
                  </a:lnTo>
                  <a:lnTo>
                    <a:pt x="4394" y="9144"/>
                  </a:lnTo>
                  <a:lnTo>
                    <a:pt x="23253" y="9144"/>
                  </a:lnTo>
                  <a:lnTo>
                    <a:pt x="24866" y="8915"/>
                  </a:lnTo>
                  <a:lnTo>
                    <a:pt x="26263" y="7886"/>
                  </a:lnTo>
                  <a:lnTo>
                    <a:pt x="27216" y="6400"/>
                  </a:lnTo>
                  <a:lnTo>
                    <a:pt x="27432" y="4686"/>
                  </a:lnTo>
                  <a:lnTo>
                    <a:pt x="27216" y="2857"/>
                  </a:lnTo>
                  <a:lnTo>
                    <a:pt x="26263" y="1371"/>
                  </a:lnTo>
                  <a:lnTo>
                    <a:pt x="24866" y="342"/>
                  </a:lnTo>
                  <a:lnTo>
                    <a:pt x="23253"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7" name="object 27"/>
            <p:cNvSpPr/>
            <p:nvPr/>
          </p:nvSpPr>
          <p:spPr>
            <a:xfrm>
              <a:off x="1927858" y="5500115"/>
              <a:ext cx="27940" cy="9525"/>
            </a:xfrm>
            <a:custGeom>
              <a:avLst/>
              <a:gdLst/>
              <a:ahLst/>
              <a:cxnLst/>
              <a:rect l="l" t="t" r="r" b="b"/>
              <a:pathLst>
                <a:path w="27939" h="9525">
                  <a:moveTo>
                    <a:pt x="4394" y="0"/>
                  </a:moveTo>
                  <a:lnTo>
                    <a:pt x="23253" y="0"/>
                  </a:lnTo>
                  <a:lnTo>
                    <a:pt x="24866" y="342"/>
                  </a:lnTo>
                  <a:lnTo>
                    <a:pt x="26250" y="1371"/>
                  </a:lnTo>
                  <a:lnTo>
                    <a:pt x="27216" y="2857"/>
                  </a:lnTo>
                  <a:lnTo>
                    <a:pt x="27432" y="4686"/>
                  </a:lnTo>
                  <a:lnTo>
                    <a:pt x="27216" y="6400"/>
                  </a:lnTo>
                  <a:lnTo>
                    <a:pt x="26250" y="7886"/>
                  </a:lnTo>
                  <a:lnTo>
                    <a:pt x="24866" y="8915"/>
                  </a:lnTo>
                  <a:lnTo>
                    <a:pt x="23253" y="9144"/>
                  </a:lnTo>
                  <a:lnTo>
                    <a:pt x="4394" y="9144"/>
                  </a:lnTo>
                  <a:lnTo>
                    <a:pt x="2578" y="8915"/>
                  </a:lnTo>
                  <a:lnTo>
                    <a:pt x="1282" y="7886"/>
                  </a:lnTo>
                  <a:lnTo>
                    <a:pt x="317" y="6400"/>
                  </a:lnTo>
                  <a:lnTo>
                    <a:pt x="0" y="4686"/>
                  </a:lnTo>
                  <a:lnTo>
                    <a:pt x="317" y="2857"/>
                  </a:lnTo>
                  <a:lnTo>
                    <a:pt x="1282" y="1371"/>
                  </a:lnTo>
                  <a:lnTo>
                    <a:pt x="2578" y="342"/>
                  </a:lnTo>
                  <a:lnTo>
                    <a:pt x="4394"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8" name="object 28"/>
            <p:cNvSpPr/>
            <p:nvPr/>
          </p:nvSpPr>
          <p:spPr>
            <a:xfrm>
              <a:off x="1975104" y="5458967"/>
              <a:ext cx="0" cy="55244"/>
            </a:xfrm>
            <a:custGeom>
              <a:avLst/>
              <a:gdLst/>
              <a:ahLst/>
              <a:cxnLst/>
              <a:rect l="l" t="t" r="r" b="b"/>
              <a:pathLst>
                <a:path h="55245">
                  <a:moveTo>
                    <a:pt x="0" y="0"/>
                  </a:moveTo>
                  <a:lnTo>
                    <a:pt x="0" y="54863"/>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9" name="object 29"/>
            <p:cNvSpPr/>
            <p:nvPr/>
          </p:nvSpPr>
          <p:spPr>
            <a:xfrm>
              <a:off x="1961384" y="5487920"/>
              <a:ext cx="27940" cy="9525"/>
            </a:xfrm>
            <a:custGeom>
              <a:avLst/>
              <a:gdLst/>
              <a:ahLst/>
              <a:cxnLst/>
              <a:rect l="l" t="t" r="r" b="b"/>
              <a:pathLst>
                <a:path w="27939" h="9525">
                  <a:moveTo>
                    <a:pt x="23164" y="0"/>
                  </a:moveTo>
                  <a:lnTo>
                    <a:pt x="4381" y="0"/>
                  </a:lnTo>
                  <a:lnTo>
                    <a:pt x="2781" y="342"/>
                  </a:lnTo>
                  <a:lnTo>
                    <a:pt x="1384" y="1371"/>
                  </a:lnTo>
                  <a:lnTo>
                    <a:pt x="431" y="2743"/>
                  </a:lnTo>
                  <a:lnTo>
                    <a:pt x="0" y="4686"/>
                  </a:lnTo>
                  <a:lnTo>
                    <a:pt x="431" y="6400"/>
                  </a:lnTo>
                  <a:lnTo>
                    <a:pt x="1384" y="7886"/>
                  </a:lnTo>
                  <a:lnTo>
                    <a:pt x="2781" y="8915"/>
                  </a:lnTo>
                  <a:lnTo>
                    <a:pt x="4381" y="9144"/>
                  </a:lnTo>
                  <a:lnTo>
                    <a:pt x="23164" y="9144"/>
                  </a:lnTo>
                  <a:lnTo>
                    <a:pt x="24879" y="8915"/>
                  </a:lnTo>
                  <a:lnTo>
                    <a:pt x="26263" y="7886"/>
                  </a:lnTo>
                  <a:lnTo>
                    <a:pt x="27216" y="6400"/>
                  </a:lnTo>
                  <a:lnTo>
                    <a:pt x="27431" y="4686"/>
                  </a:lnTo>
                  <a:lnTo>
                    <a:pt x="27216" y="2743"/>
                  </a:lnTo>
                  <a:lnTo>
                    <a:pt x="26263" y="1371"/>
                  </a:lnTo>
                  <a:lnTo>
                    <a:pt x="24879" y="342"/>
                  </a:lnTo>
                  <a:lnTo>
                    <a:pt x="23164"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0" name="object 30"/>
            <p:cNvSpPr/>
            <p:nvPr/>
          </p:nvSpPr>
          <p:spPr>
            <a:xfrm>
              <a:off x="1961382" y="5487923"/>
              <a:ext cx="27940" cy="9525"/>
            </a:xfrm>
            <a:custGeom>
              <a:avLst/>
              <a:gdLst/>
              <a:ahLst/>
              <a:cxnLst/>
              <a:rect l="l" t="t" r="r" b="b"/>
              <a:pathLst>
                <a:path w="27939" h="9525">
                  <a:moveTo>
                    <a:pt x="4381" y="0"/>
                  </a:moveTo>
                  <a:lnTo>
                    <a:pt x="23164" y="0"/>
                  </a:lnTo>
                  <a:lnTo>
                    <a:pt x="24879" y="342"/>
                  </a:lnTo>
                  <a:lnTo>
                    <a:pt x="26263" y="1371"/>
                  </a:lnTo>
                  <a:lnTo>
                    <a:pt x="27228" y="2743"/>
                  </a:lnTo>
                  <a:lnTo>
                    <a:pt x="27431" y="4686"/>
                  </a:lnTo>
                  <a:lnTo>
                    <a:pt x="27228" y="6400"/>
                  </a:lnTo>
                  <a:lnTo>
                    <a:pt x="26263" y="7886"/>
                  </a:lnTo>
                  <a:lnTo>
                    <a:pt x="24879" y="8915"/>
                  </a:lnTo>
                  <a:lnTo>
                    <a:pt x="23164" y="9144"/>
                  </a:lnTo>
                  <a:lnTo>
                    <a:pt x="4381" y="9144"/>
                  </a:lnTo>
                  <a:lnTo>
                    <a:pt x="2781" y="8915"/>
                  </a:lnTo>
                  <a:lnTo>
                    <a:pt x="1396" y="7886"/>
                  </a:lnTo>
                  <a:lnTo>
                    <a:pt x="431" y="6400"/>
                  </a:lnTo>
                  <a:lnTo>
                    <a:pt x="0" y="4686"/>
                  </a:lnTo>
                  <a:lnTo>
                    <a:pt x="431" y="2743"/>
                  </a:lnTo>
                  <a:lnTo>
                    <a:pt x="1396" y="1371"/>
                  </a:lnTo>
                  <a:lnTo>
                    <a:pt x="2781" y="342"/>
                  </a:lnTo>
                  <a:lnTo>
                    <a:pt x="4381"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1" name="object 31"/>
            <p:cNvSpPr/>
            <p:nvPr/>
          </p:nvSpPr>
          <p:spPr>
            <a:xfrm>
              <a:off x="1897382" y="5423915"/>
              <a:ext cx="15240" cy="18415"/>
            </a:xfrm>
            <a:custGeom>
              <a:avLst/>
              <a:gdLst/>
              <a:ahLst/>
              <a:cxnLst/>
              <a:rect l="l" t="t" r="r" b="b"/>
              <a:pathLst>
                <a:path w="15239" h="18414">
                  <a:moveTo>
                    <a:pt x="11811" y="0"/>
                  </a:moveTo>
                  <a:lnTo>
                    <a:pt x="3429" y="0"/>
                  </a:lnTo>
                  <a:lnTo>
                    <a:pt x="2019" y="241"/>
                  </a:lnTo>
                  <a:lnTo>
                    <a:pt x="1003" y="1206"/>
                  </a:lnTo>
                  <a:lnTo>
                    <a:pt x="203" y="2400"/>
                  </a:lnTo>
                  <a:lnTo>
                    <a:pt x="0" y="4089"/>
                  </a:lnTo>
                  <a:lnTo>
                    <a:pt x="0" y="14071"/>
                  </a:lnTo>
                  <a:lnTo>
                    <a:pt x="203" y="15760"/>
                  </a:lnTo>
                  <a:lnTo>
                    <a:pt x="1003" y="16967"/>
                  </a:lnTo>
                  <a:lnTo>
                    <a:pt x="2019" y="17932"/>
                  </a:lnTo>
                  <a:lnTo>
                    <a:pt x="3429" y="18288"/>
                  </a:lnTo>
                  <a:lnTo>
                    <a:pt x="11811" y="18288"/>
                  </a:lnTo>
                  <a:lnTo>
                    <a:pt x="13220" y="17932"/>
                  </a:lnTo>
                  <a:lnTo>
                    <a:pt x="14224" y="16967"/>
                  </a:lnTo>
                  <a:lnTo>
                    <a:pt x="15036" y="15760"/>
                  </a:lnTo>
                  <a:lnTo>
                    <a:pt x="15240" y="14071"/>
                  </a:lnTo>
                  <a:lnTo>
                    <a:pt x="15240" y="4089"/>
                  </a:lnTo>
                  <a:lnTo>
                    <a:pt x="15036" y="2400"/>
                  </a:lnTo>
                  <a:lnTo>
                    <a:pt x="14224" y="1206"/>
                  </a:lnTo>
                  <a:lnTo>
                    <a:pt x="13220" y="241"/>
                  </a:lnTo>
                  <a:lnTo>
                    <a:pt x="11811"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2" name="object 32"/>
            <p:cNvSpPr/>
            <p:nvPr/>
          </p:nvSpPr>
          <p:spPr>
            <a:xfrm>
              <a:off x="1897382" y="5423915"/>
              <a:ext cx="15240" cy="18415"/>
            </a:xfrm>
            <a:custGeom>
              <a:avLst/>
              <a:gdLst/>
              <a:ahLst/>
              <a:cxnLst/>
              <a:rect l="l" t="t" r="r" b="b"/>
              <a:pathLst>
                <a:path w="15239" h="18414">
                  <a:moveTo>
                    <a:pt x="3429" y="0"/>
                  </a:moveTo>
                  <a:lnTo>
                    <a:pt x="11811" y="0"/>
                  </a:lnTo>
                  <a:lnTo>
                    <a:pt x="13220" y="241"/>
                  </a:lnTo>
                  <a:lnTo>
                    <a:pt x="14224" y="1206"/>
                  </a:lnTo>
                  <a:lnTo>
                    <a:pt x="15036" y="2400"/>
                  </a:lnTo>
                  <a:lnTo>
                    <a:pt x="15240" y="4089"/>
                  </a:lnTo>
                  <a:lnTo>
                    <a:pt x="15240" y="14071"/>
                  </a:lnTo>
                  <a:lnTo>
                    <a:pt x="15036" y="15760"/>
                  </a:lnTo>
                  <a:lnTo>
                    <a:pt x="14224" y="16967"/>
                  </a:lnTo>
                  <a:lnTo>
                    <a:pt x="13220" y="17932"/>
                  </a:lnTo>
                  <a:lnTo>
                    <a:pt x="11811" y="18288"/>
                  </a:lnTo>
                  <a:lnTo>
                    <a:pt x="3429" y="18288"/>
                  </a:lnTo>
                  <a:lnTo>
                    <a:pt x="2019" y="17932"/>
                  </a:lnTo>
                  <a:lnTo>
                    <a:pt x="1003" y="16967"/>
                  </a:lnTo>
                  <a:lnTo>
                    <a:pt x="203" y="15760"/>
                  </a:lnTo>
                  <a:lnTo>
                    <a:pt x="0" y="14071"/>
                  </a:lnTo>
                  <a:lnTo>
                    <a:pt x="0" y="4089"/>
                  </a:lnTo>
                  <a:lnTo>
                    <a:pt x="203" y="2400"/>
                  </a:lnTo>
                  <a:lnTo>
                    <a:pt x="1003" y="1206"/>
                  </a:lnTo>
                  <a:lnTo>
                    <a:pt x="2019" y="241"/>
                  </a:lnTo>
                  <a:lnTo>
                    <a:pt x="3429"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3" name="object 33"/>
            <p:cNvSpPr/>
            <p:nvPr/>
          </p:nvSpPr>
          <p:spPr>
            <a:xfrm>
              <a:off x="1933949" y="5423915"/>
              <a:ext cx="15240" cy="18415"/>
            </a:xfrm>
            <a:custGeom>
              <a:avLst/>
              <a:gdLst/>
              <a:ahLst/>
              <a:cxnLst/>
              <a:rect l="l" t="t" r="r" b="b"/>
              <a:pathLst>
                <a:path w="15239" h="18414">
                  <a:moveTo>
                    <a:pt x="11836" y="0"/>
                  </a:moveTo>
                  <a:lnTo>
                    <a:pt x="3314" y="0"/>
                  </a:lnTo>
                  <a:lnTo>
                    <a:pt x="2006" y="241"/>
                  </a:lnTo>
                  <a:lnTo>
                    <a:pt x="1003" y="1206"/>
                  </a:lnTo>
                  <a:lnTo>
                    <a:pt x="203" y="2400"/>
                  </a:lnTo>
                  <a:lnTo>
                    <a:pt x="0" y="4089"/>
                  </a:lnTo>
                  <a:lnTo>
                    <a:pt x="0" y="14071"/>
                  </a:lnTo>
                  <a:lnTo>
                    <a:pt x="203" y="15760"/>
                  </a:lnTo>
                  <a:lnTo>
                    <a:pt x="1003" y="16967"/>
                  </a:lnTo>
                  <a:lnTo>
                    <a:pt x="2006" y="17932"/>
                  </a:lnTo>
                  <a:lnTo>
                    <a:pt x="3314" y="18288"/>
                  </a:lnTo>
                  <a:lnTo>
                    <a:pt x="11836" y="18288"/>
                  </a:lnTo>
                  <a:lnTo>
                    <a:pt x="13246" y="17932"/>
                  </a:lnTo>
                  <a:lnTo>
                    <a:pt x="14249" y="16967"/>
                  </a:lnTo>
                  <a:lnTo>
                    <a:pt x="14947" y="15760"/>
                  </a:lnTo>
                  <a:lnTo>
                    <a:pt x="15239" y="14071"/>
                  </a:lnTo>
                  <a:lnTo>
                    <a:pt x="15239" y="4089"/>
                  </a:lnTo>
                  <a:lnTo>
                    <a:pt x="14947" y="2400"/>
                  </a:lnTo>
                  <a:lnTo>
                    <a:pt x="14249" y="1206"/>
                  </a:lnTo>
                  <a:lnTo>
                    <a:pt x="13246" y="241"/>
                  </a:lnTo>
                  <a:lnTo>
                    <a:pt x="11836"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4" name="object 34"/>
            <p:cNvSpPr/>
            <p:nvPr/>
          </p:nvSpPr>
          <p:spPr>
            <a:xfrm>
              <a:off x="1933949" y="5423915"/>
              <a:ext cx="15240" cy="18415"/>
            </a:xfrm>
            <a:custGeom>
              <a:avLst/>
              <a:gdLst/>
              <a:ahLst/>
              <a:cxnLst/>
              <a:rect l="l" t="t" r="r" b="b"/>
              <a:pathLst>
                <a:path w="15239" h="18414">
                  <a:moveTo>
                    <a:pt x="3314" y="0"/>
                  </a:moveTo>
                  <a:lnTo>
                    <a:pt x="11836" y="0"/>
                  </a:lnTo>
                  <a:lnTo>
                    <a:pt x="13246" y="241"/>
                  </a:lnTo>
                  <a:lnTo>
                    <a:pt x="14249" y="1206"/>
                  </a:lnTo>
                  <a:lnTo>
                    <a:pt x="14947" y="2400"/>
                  </a:lnTo>
                  <a:lnTo>
                    <a:pt x="15239" y="4089"/>
                  </a:lnTo>
                  <a:lnTo>
                    <a:pt x="15239" y="14071"/>
                  </a:lnTo>
                  <a:lnTo>
                    <a:pt x="14947" y="15760"/>
                  </a:lnTo>
                  <a:lnTo>
                    <a:pt x="14249" y="16967"/>
                  </a:lnTo>
                  <a:lnTo>
                    <a:pt x="13246" y="17932"/>
                  </a:lnTo>
                  <a:lnTo>
                    <a:pt x="11836" y="18288"/>
                  </a:lnTo>
                  <a:lnTo>
                    <a:pt x="3314" y="18288"/>
                  </a:lnTo>
                  <a:lnTo>
                    <a:pt x="2006" y="17932"/>
                  </a:lnTo>
                  <a:lnTo>
                    <a:pt x="1003" y="16967"/>
                  </a:lnTo>
                  <a:lnTo>
                    <a:pt x="203" y="15760"/>
                  </a:lnTo>
                  <a:lnTo>
                    <a:pt x="0" y="14071"/>
                  </a:lnTo>
                  <a:lnTo>
                    <a:pt x="0" y="4089"/>
                  </a:lnTo>
                  <a:lnTo>
                    <a:pt x="203" y="2400"/>
                  </a:lnTo>
                  <a:lnTo>
                    <a:pt x="1003" y="1206"/>
                  </a:lnTo>
                  <a:lnTo>
                    <a:pt x="2006" y="241"/>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5" name="object 35"/>
            <p:cNvSpPr/>
            <p:nvPr/>
          </p:nvSpPr>
          <p:spPr>
            <a:xfrm>
              <a:off x="1967489" y="5423915"/>
              <a:ext cx="15240" cy="18415"/>
            </a:xfrm>
            <a:custGeom>
              <a:avLst/>
              <a:gdLst/>
              <a:ahLst/>
              <a:cxnLst/>
              <a:rect l="l" t="t" r="r" b="b"/>
              <a:pathLst>
                <a:path w="15239" h="18414">
                  <a:moveTo>
                    <a:pt x="11722" y="0"/>
                  </a:moveTo>
                  <a:lnTo>
                    <a:pt x="3403" y="0"/>
                  </a:lnTo>
                  <a:lnTo>
                    <a:pt x="1993" y="241"/>
                  </a:lnTo>
                  <a:lnTo>
                    <a:pt x="1003" y="1206"/>
                  </a:lnTo>
                  <a:lnTo>
                    <a:pt x="190" y="2400"/>
                  </a:lnTo>
                  <a:lnTo>
                    <a:pt x="0" y="4089"/>
                  </a:lnTo>
                  <a:lnTo>
                    <a:pt x="0" y="14071"/>
                  </a:lnTo>
                  <a:lnTo>
                    <a:pt x="190" y="15760"/>
                  </a:lnTo>
                  <a:lnTo>
                    <a:pt x="1003" y="16967"/>
                  </a:lnTo>
                  <a:lnTo>
                    <a:pt x="1993" y="17932"/>
                  </a:lnTo>
                  <a:lnTo>
                    <a:pt x="3403" y="18288"/>
                  </a:lnTo>
                  <a:lnTo>
                    <a:pt x="11722" y="18288"/>
                  </a:lnTo>
                  <a:lnTo>
                    <a:pt x="13131" y="17932"/>
                  </a:lnTo>
                  <a:lnTo>
                    <a:pt x="14135" y="16967"/>
                  </a:lnTo>
                  <a:lnTo>
                    <a:pt x="14935" y="15760"/>
                  </a:lnTo>
                  <a:lnTo>
                    <a:pt x="15240" y="14071"/>
                  </a:lnTo>
                  <a:lnTo>
                    <a:pt x="15240" y="4089"/>
                  </a:lnTo>
                  <a:lnTo>
                    <a:pt x="14935" y="2400"/>
                  </a:lnTo>
                  <a:lnTo>
                    <a:pt x="14135" y="1206"/>
                  </a:lnTo>
                  <a:lnTo>
                    <a:pt x="13131" y="241"/>
                  </a:lnTo>
                  <a:lnTo>
                    <a:pt x="11722"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6" name="object 36"/>
            <p:cNvSpPr/>
            <p:nvPr/>
          </p:nvSpPr>
          <p:spPr>
            <a:xfrm>
              <a:off x="1967489" y="5423915"/>
              <a:ext cx="15240" cy="18415"/>
            </a:xfrm>
            <a:custGeom>
              <a:avLst/>
              <a:gdLst/>
              <a:ahLst/>
              <a:cxnLst/>
              <a:rect l="l" t="t" r="r" b="b"/>
              <a:pathLst>
                <a:path w="15239" h="18414">
                  <a:moveTo>
                    <a:pt x="3403" y="0"/>
                  </a:moveTo>
                  <a:lnTo>
                    <a:pt x="11722" y="0"/>
                  </a:lnTo>
                  <a:lnTo>
                    <a:pt x="13131" y="241"/>
                  </a:lnTo>
                  <a:lnTo>
                    <a:pt x="14135" y="1206"/>
                  </a:lnTo>
                  <a:lnTo>
                    <a:pt x="14935" y="2400"/>
                  </a:lnTo>
                  <a:lnTo>
                    <a:pt x="15240" y="4089"/>
                  </a:lnTo>
                  <a:lnTo>
                    <a:pt x="15240" y="14071"/>
                  </a:lnTo>
                  <a:lnTo>
                    <a:pt x="14935" y="15760"/>
                  </a:lnTo>
                  <a:lnTo>
                    <a:pt x="14135" y="16967"/>
                  </a:lnTo>
                  <a:lnTo>
                    <a:pt x="13131" y="17932"/>
                  </a:lnTo>
                  <a:lnTo>
                    <a:pt x="11722" y="18288"/>
                  </a:lnTo>
                  <a:lnTo>
                    <a:pt x="3403" y="18288"/>
                  </a:lnTo>
                  <a:lnTo>
                    <a:pt x="1993" y="17932"/>
                  </a:lnTo>
                  <a:lnTo>
                    <a:pt x="1003" y="16967"/>
                  </a:lnTo>
                  <a:lnTo>
                    <a:pt x="190" y="15760"/>
                  </a:lnTo>
                  <a:lnTo>
                    <a:pt x="0" y="14071"/>
                  </a:lnTo>
                  <a:lnTo>
                    <a:pt x="0" y="4089"/>
                  </a:lnTo>
                  <a:lnTo>
                    <a:pt x="190" y="2400"/>
                  </a:lnTo>
                  <a:lnTo>
                    <a:pt x="1003" y="1206"/>
                  </a:lnTo>
                  <a:lnTo>
                    <a:pt x="1993" y="241"/>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7" name="object 37"/>
            <p:cNvSpPr/>
            <p:nvPr/>
          </p:nvSpPr>
          <p:spPr>
            <a:xfrm>
              <a:off x="1999487" y="5437632"/>
              <a:ext cx="60960" cy="73660"/>
            </a:xfrm>
            <a:custGeom>
              <a:avLst/>
              <a:gdLst/>
              <a:ahLst/>
              <a:cxnLst/>
              <a:rect l="l" t="t" r="r" b="b"/>
              <a:pathLst>
                <a:path w="60960" h="73660">
                  <a:moveTo>
                    <a:pt x="30480" y="0"/>
                  </a:moveTo>
                  <a:lnTo>
                    <a:pt x="18618" y="2873"/>
                  </a:lnTo>
                  <a:lnTo>
                    <a:pt x="8929" y="10710"/>
                  </a:lnTo>
                  <a:lnTo>
                    <a:pt x="2396" y="22336"/>
                  </a:lnTo>
                  <a:lnTo>
                    <a:pt x="0" y="36575"/>
                  </a:lnTo>
                  <a:lnTo>
                    <a:pt x="2396" y="50815"/>
                  </a:lnTo>
                  <a:lnTo>
                    <a:pt x="8929" y="62441"/>
                  </a:lnTo>
                  <a:lnTo>
                    <a:pt x="18618" y="70278"/>
                  </a:lnTo>
                  <a:lnTo>
                    <a:pt x="30480" y="73151"/>
                  </a:lnTo>
                  <a:lnTo>
                    <a:pt x="42341" y="70278"/>
                  </a:lnTo>
                  <a:lnTo>
                    <a:pt x="52030" y="62441"/>
                  </a:lnTo>
                  <a:lnTo>
                    <a:pt x="58563" y="50815"/>
                  </a:lnTo>
                  <a:lnTo>
                    <a:pt x="60960" y="36575"/>
                  </a:lnTo>
                  <a:lnTo>
                    <a:pt x="58563" y="22336"/>
                  </a:lnTo>
                  <a:lnTo>
                    <a:pt x="52030" y="10710"/>
                  </a:lnTo>
                  <a:lnTo>
                    <a:pt x="42341" y="2873"/>
                  </a:lnTo>
                  <a:lnTo>
                    <a:pt x="30480" y="0"/>
                  </a:lnTo>
                  <a:close/>
                </a:path>
              </a:pathLst>
            </a:custGeom>
            <a:solidFill>
              <a:srgbClr val="808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8" name="object 38"/>
            <p:cNvSpPr/>
            <p:nvPr/>
          </p:nvSpPr>
          <p:spPr>
            <a:xfrm>
              <a:off x="1999487" y="5437632"/>
              <a:ext cx="60960" cy="73660"/>
            </a:xfrm>
            <a:custGeom>
              <a:avLst/>
              <a:gdLst/>
              <a:ahLst/>
              <a:cxnLst/>
              <a:rect l="l" t="t" r="r" b="b"/>
              <a:pathLst>
                <a:path w="60960" h="73660">
                  <a:moveTo>
                    <a:pt x="0" y="36575"/>
                  </a:moveTo>
                  <a:lnTo>
                    <a:pt x="2396" y="22336"/>
                  </a:lnTo>
                  <a:lnTo>
                    <a:pt x="8929" y="10710"/>
                  </a:lnTo>
                  <a:lnTo>
                    <a:pt x="18618" y="2873"/>
                  </a:lnTo>
                  <a:lnTo>
                    <a:pt x="30480" y="0"/>
                  </a:lnTo>
                  <a:lnTo>
                    <a:pt x="42341" y="2873"/>
                  </a:lnTo>
                  <a:lnTo>
                    <a:pt x="52030" y="10710"/>
                  </a:lnTo>
                  <a:lnTo>
                    <a:pt x="58563" y="22336"/>
                  </a:lnTo>
                  <a:lnTo>
                    <a:pt x="60960" y="36575"/>
                  </a:lnTo>
                  <a:lnTo>
                    <a:pt x="58563" y="50815"/>
                  </a:lnTo>
                  <a:lnTo>
                    <a:pt x="52030" y="62441"/>
                  </a:lnTo>
                  <a:lnTo>
                    <a:pt x="42341" y="70278"/>
                  </a:lnTo>
                  <a:lnTo>
                    <a:pt x="30480" y="73151"/>
                  </a:lnTo>
                  <a:lnTo>
                    <a:pt x="18618" y="70278"/>
                  </a:lnTo>
                  <a:lnTo>
                    <a:pt x="8929" y="62441"/>
                  </a:lnTo>
                  <a:lnTo>
                    <a:pt x="2396" y="50815"/>
                  </a:lnTo>
                  <a:lnTo>
                    <a:pt x="0" y="36575"/>
                  </a:lnTo>
                  <a:close/>
                </a:path>
              </a:pathLst>
            </a:custGeom>
            <a:ln w="6096">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9" name="object 39"/>
            <p:cNvSpPr/>
            <p:nvPr/>
          </p:nvSpPr>
          <p:spPr>
            <a:xfrm>
              <a:off x="3695700" y="5405628"/>
              <a:ext cx="353695" cy="180340"/>
            </a:xfrm>
            <a:custGeom>
              <a:avLst/>
              <a:gdLst/>
              <a:ahLst/>
              <a:cxnLst/>
              <a:rect l="l" t="t" r="r" b="b"/>
              <a:pathLst>
                <a:path w="353695" h="180339">
                  <a:moveTo>
                    <a:pt x="353567" y="0"/>
                  </a:moveTo>
                  <a:lnTo>
                    <a:pt x="0" y="0"/>
                  </a:lnTo>
                  <a:lnTo>
                    <a:pt x="0" y="179832"/>
                  </a:lnTo>
                  <a:lnTo>
                    <a:pt x="353567" y="179832"/>
                  </a:lnTo>
                  <a:lnTo>
                    <a:pt x="353567" y="0"/>
                  </a:lnTo>
                  <a:close/>
                </a:path>
              </a:pathLst>
            </a:custGeom>
            <a:solidFill>
              <a:srgbClr val="CC99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0" name="object 40"/>
            <p:cNvSpPr/>
            <p:nvPr/>
          </p:nvSpPr>
          <p:spPr>
            <a:xfrm>
              <a:off x="3695700" y="5405628"/>
              <a:ext cx="353695" cy="180340"/>
            </a:xfrm>
            <a:custGeom>
              <a:avLst/>
              <a:gdLst/>
              <a:ahLst/>
              <a:cxnLst/>
              <a:rect l="l" t="t" r="r" b="b"/>
              <a:pathLst>
                <a:path w="353695" h="180339">
                  <a:moveTo>
                    <a:pt x="0" y="0"/>
                  </a:moveTo>
                  <a:lnTo>
                    <a:pt x="353567" y="0"/>
                  </a:lnTo>
                  <a:lnTo>
                    <a:pt x="353567" y="179832"/>
                  </a:lnTo>
                  <a:lnTo>
                    <a:pt x="0" y="179832"/>
                  </a:lnTo>
                  <a:lnTo>
                    <a:pt x="0" y="0"/>
                  </a:lnTo>
                  <a:close/>
                </a:path>
              </a:pathLst>
            </a:custGeom>
            <a:ln w="3175">
              <a:solidFill>
                <a:srgbClr val="B8B8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1" name="object 41"/>
            <p:cNvSpPr/>
            <p:nvPr/>
          </p:nvSpPr>
          <p:spPr>
            <a:xfrm>
              <a:off x="3694175" y="5577840"/>
              <a:ext cx="353695" cy="12700"/>
            </a:xfrm>
            <a:custGeom>
              <a:avLst/>
              <a:gdLst/>
              <a:ahLst/>
              <a:cxnLst/>
              <a:rect l="l" t="t" r="r" b="b"/>
              <a:pathLst>
                <a:path w="353695" h="12700">
                  <a:moveTo>
                    <a:pt x="0" y="12192"/>
                  </a:moveTo>
                  <a:lnTo>
                    <a:pt x="353567" y="12192"/>
                  </a:lnTo>
                  <a:lnTo>
                    <a:pt x="353567"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2" name="object 42"/>
            <p:cNvSpPr/>
            <p:nvPr/>
          </p:nvSpPr>
          <p:spPr>
            <a:xfrm>
              <a:off x="3694175" y="5404103"/>
              <a:ext cx="0" cy="180340"/>
            </a:xfrm>
            <a:custGeom>
              <a:avLst/>
              <a:gdLst/>
              <a:ahLst/>
              <a:cxnLst/>
              <a:rect l="l" t="t" r="r" b="b"/>
              <a:pathLst>
                <a:path h="180339">
                  <a:moveTo>
                    <a:pt x="0" y="179832"/>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3" name="object 43"/>
            <p:cNvSpPr/>
            <p:nvPr/>
          </p:nvSpPr>
          <p:spPr>
            <a:xfrm>
              <a:off x="3694175" y="5398008"/>
              <a:ext cx="353695" cy="12700"/>
            </a:xfrm>
            <a:custGeom>
              <a:avLst/>
              <a:gdLst/>
              <a:ahLst/>
              <a:cxnLst/>
              <a:rect l="l" t="t" r="r" b="b"/>
              <a:pathLst>
                <a:path w="353695" h="12700">
                  <a:moveTo>
                    <a:pt x="0" y="12192"/>
                  </a:moveTo>
                  <a:lnTo>
                    <a:pt x="353568" y="12192"/>
                  </a:lnTo>
                  <a:lnTo>
                    <a:pt x="353568"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44" name="object 44"/>
            <p:cNvPicPr/>
            <p:nvPr/>
          </p:nvPicPr>
          <p:blipFill>
            <a:blip r:embed="rId9" cstate="print"/>
            <a:stretch>
              <a:fillRect/>
            </a:stretch>
          </p:blipFill>
          <p:spPr>
            <a:xfrm>
              <a:off x="4041647" y="5343144"/>
              <a:ext cx="88392" cy="246888"/>
            </a:xfrm>
            <a:prstGeom prst="rect">
              <a:avLst/>
            </a:prstGeom>
          </p:spPr>
        </p:pic>
        <p:sp>
          <p:nvSpPr>
            <p:cNvPr id="45" name="object 45"/>
            <p:cNvSpPr/>
            <p:nvPr/>
          </p:nvSpPr>
          <p:spPr>
            <a:xfrm>
              <a:off x="3695693" y="5350764"/>
              <a:ext cx="426720" cy="55244"/>
            </a:xfrm>
            <a:custGeom>
              <a:avLst/>
              <a:gdLst/>
              <a:ahLst/>
              <a:cxnLst/>
              <a:rect l="l" t="t" r="r" b="b"/>
              <a:pathLst>
                <a:path w="426720" h="55245">
                  <a:moveTo>
                    <a:pt x="426720" y="0"/>
                  </a:moveTo>
                  <a:lnTo>
                    <a:pt x="74447" y="0"/>
                  </a:lnTo>
                  <a:lnTo>
                    <a:pt x="0" y="54864"/>
                  </a:lnTo>
                  <a:lnTo>
                    <a:pt x="352386" y="54864"/>
                  </a:lnTo>
                  <a:lnTo>
                    <a:pt x="426720" y="0"/>
                  </a:lnTo>
                  <a:close/>
                </a:path>
              </a:pathLst>
            </a:custGeom>
            <a:solidFill>
              <a:srgbClr val="EEE9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6" name="object 46"/>
            <p:cNvSpPr/>
            <p:nvPr/>
          </p:nvSpPr>
          <p:spPr>
            <a:xfrm>
              <a:off x="3695693" y="5350764"/>
              <a:ext cx="426720" cy="55244"/>
            </a:xfrm>
            <a:custGeom>
              <a:avLst/>
              <a:gdLst/>
              <a:ahLst/>
              <a:cxnLst/>
              <a:rect l="l" t="t" r="r" b="b"/>
              <a:pathLst>
                <a:path w="426720" h="55245">
                  <a:moveTo>
                    <a:pt x="74447" y="0"/>
                  </a:moveTo>
                  <a:lnTo>
                    <a:pt x="426720" y="0"/>
                  </a:lnTo>
                  <a:lnTo>
                    <a:pt x="352386" y="54864"/>
                  </a:lnTo>
                  <a:lnTo>
                    <a:pt x="0" y="54864"/>
                  </a:lnTo>
                  <a:lnTo>
                    <a:pt x="74447" y="0"/>
                  </a:lnTo>
                  <a:close/>
                </a:path>
              </a:pathLst>
            </a:custGeom>
            <a:ln w="3175">
              <a:solidFill>
                <a:srgbClr val="EEE9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7" name="object 47"/>
            <p:cNvSpPr/>
            <p:nvPr/>
          </p:nvSpPr>
          <p:spPr>
            <a:xfrm>
              <a:off x="3767328" y="5355335"/>
              <a:ext cx="350520" cy="0"/>
            </a:xfrm>
            <a:custGeom>
              <a:avLst/>
              <a:gdLst/>
              <a:ahLst/>
              <a:cxnLst/>
              <a:rect l="l" t="t" r="r" b="b"/>
              <a:pathLst>
                <a:path w="350520">
                  <a:moveTo>
                    <a:pt x="350520" y="0"/>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8" name="object 48"/>
            <p:cNvSpPr/>
            <p:nvPr/>
          </p:nvSpPr>
          <p:spPr>
            <a:xfrm>
              <a:off x="3694175" y="5349240"/>
              <a:ext cx="76200" cy="55244"/>
            </a:xfrm>
            <a:custGeom>
              <a:avLst/>
              <a:gdLst/>
              <a:ahLst/>
              <a:cxnLst/>
              <a:rect l="l" t="t" r="r" b="b"/>
              <a:pathLst>
                <a:path w="76200" h="55245">
                  <a:moveTo>
                    <a:pt x="76200" y="0"/>
                  </a:moveTo>
                  <a:lnTo>
                    <a:pt x="0" y="54864"/>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9" name="object 49"/>
            <p:cNvSpPr/>
            <p:nvPr/>
          </p:nvSpPr>
          <p:spPr>
            <a:xfrm>
              <a:off x="3694175" y="5404103"/>
              <a:ext cx="353695" cy="0"/>
            </a:xfrm>
            <a:custGeom>
              <a:avLst/>
              <a:gdLst/>
              <a:ahLst/>
              <a:cxnLst/>
              <a:rect l="l" t="t" r="r" b="b"/>
              <a:pathLst>
                <a:path w="353695">
                  <a:moveTo>
                    <a:pt x="0" y="0"/>
                  </a:moveTo>
                  <a:lnTo>
                    <a:pt x="353568"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0" name="object 50"/>
            <p:cNvSpPr/>
            <p:nvPr/>
          </p:nvSpPr>
          <p:spPr>
            <a:xfrm>
              <a:off x="4047744" y="5349240"/>
              <a:ext cx="73660" cy="55244"/>
            </a:xfrm>
            <a:custGeom>
              <a:avLst/>
              <a:gdLst/>
              <a:ahLst/>
              <a:cxnLst/>
              <a:rect l="l" t="t" r="r" b="b"/>
              <a:pathLst>
                <a:path w="73660" h="55245">
                  <a:moveTo>
                    <a:pt x="0" y="54864"/>
                  </a:moveTo>
                  <a:lnTo>
                    <a:pt x="73152" y="0"/>
                  </a:lnTo>
                </a:path>
              </a:pathLst>
            </a:custGeom>
            <a:ln w="12191">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1" name="object 51"/>
            <p:cNvSpPr/>
            <p:nvPr/>
          </p:nvSpPr>
          <p:spPr>
            <a:xfrm>
              <a:off x="3796282" y="5551932"/>
              <a:ext cx="12700" cy="12700"/>
            </a:xfrm>
            <a:custGeom>
              <a:avLst/>
              <a:gdLst/>
              <a:ahLst/>
              <a:cxnLst/>
              <a:rect l="l" t="t" r="r" b="b"/>
              <a:pathLst>
                <a:path w="12700" h="12700">
                  <a:moveTo>
                    <a:pt x="6096" y="0"/>
                  </a:moveTo>
                  <a:lnTo>
                    <a:pt x="0" y="6096"/>
                  </a:lnTo>
                  <a:lnTo>
                    <a:pt x="304" y="8001"/>
                  </a:lnTo>
                  <a:lnTo>
                    <a:pt x="1193" y="9791"/>
                  </a:lnTo>
                  <a:lnTo>
                    <a:pt x="2501" y="10998"/>
                  </a:lnTo>
                  <a:lnTo>
                    <a:pt x="4203" y="11899"/>
                  </a:lnTo>
                  <a:lnTo>
                    <a:pt x="6096" y="12192"/>
                  </a:lnTo>
                  <a:lnTo>
                    <a:pt x="8001" y="11899"/>
                  </a:lnTo>
                  <a:lnTo>
                    <a:pt x="9601" y="10998"/>
                  </a:lnTo>
                  <a:lnTo>
                    <a:pt x="10998" y="9791"/>
                  </a:lnTo>
                  <a:lnTo>
                    <a:pt x="11899" y="8001"/>
                  </a:lnTo>
                  <a:lnTo>
                    <a:pt x="12192" y="6096"/>
                  </a:lnTo>
                  <a:lnTo>
                    <a:pt x="11899" y="4203"/>
                  </a:lnTo>
                  <a:lnTo>
                    <a:pt x="10998" y="2603"/>
                  </a:lnTo>
                  <a:lnTo>
                    <a:pt x="9601" y="1193"/>
                  </a:lnTo>
                  <a:lnTo>
                    <a:pt x="8001" y="304"/>
                  </a:lnTo>
                  <a:lnTo>
                    <a:pt x="6096"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2" name="object 52"/>
            <p:cNvSpPr/>
            <p:nvPr/>
          </p:nvSpPr>
          <p:spPr>
            <a:xfrm>
              <a:off x="3796284" y="5551932"/>
              <a:ext cx="12700" cy="12700"/>
            </a:xfrm>
            <a:custGeom>
              <a:avLst/>
              <a:gdLst/>
              <a:ahLst/>
              <a:cxnLst/>
              <a:rect l="l" t="t" r="r" b="b"/>
              <a:pathLst>
                <a:path w="12700" h="12700">
                  <a:moveTo>
                    <a:pt x="6096" y="0"/>
                  </a:moveTo>
                  <a:lnTo>
                    <a:pt x="12192" y="6096"/>
                  </a:lnTo>
                  <a:lnTo>
                    <a:pt x="11887" y="8001"/>
                  </a:lnTo>
                  <a:lnTo>
                    <a:pt x="10998" y="9791"/>
                  </a:lnTo>
                  <a:lnTo>
                    <a:pt x="9588" y="10998"/>
                  </a:lnTo>
                  <a:lnTo>
                    <a:pt x="8001" y="11887"/>
                  </a:lnTo>
                  <a:lnTo>
                    <a:pt x="6096" y="12192"/>
                  </a:lnTo>
                  <a:lnTo>
                    <a:pt x="4191" y="11887"/>
                  </a:lnTo>
                  <a:lnTo>
                    <a:pt x="2501" y="10998"/>
                  </a:lnTo>
                  <a:lnTo>
                    <a:pt x="1193" y="9791"/>
                  </a:lnTo>
                  <a:lnTo>
                    <a:pt x="304" y="8001"/>
                  </a:lnTo>
                  <a:lnTo>
                    <a:pt x="0" y="6096"/>
                  </a:lnTo>
                  <a:lnTo>
                    <a:pt x="304" y="4191"/>
                  </a:lnTo>
                  <a:lnTo>
                    <a:pt x="1193" y="2603"/>
                  </a:lnTo>
                  <a:lnTo>
                    <a:pt x="2501" y="1193"/>
                  </a:lnTo>
                  <a:lnTo>
                    <a:pt x="4191" y="304"/>
                  </a:lnTo>
                  <a:lnTo>
                    <a:pt x="6096"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3" name="object 53"/>
            <p:cNvSpPr/>
            <p:nvPr/>
          </p:nvSpPr>
          <p:spPr>
            <a:xfrm>
              <a:off x="3948686" y="5430011"/>
              <a:ext cx="15240" cy="18415"/>
            </a:xfrm>
            <a:custGeom>
              <a:avLst/>
              <a:gdLst/>
              <a:ahLst/>
              <a:cxnLst/>
              <a:rect l="l" t="t" r="r" b="b"/>
              <a:pathLst>
                <a:path w="15239" h="18414">
                  <a:moveTo>
                    <a:pt x="11810" y="0"/>
                  </a:moveTo>
                  <a:lnTo>
                    <a:pt x="3428" y="0"/>
                  </a:lnTo>
                  <a:lnTo>
                    <a:pt x="2019" y="241"/>
                  </a:lnTo>
                  <a:lnTo>
                    <a:pt x="1003" y="1206"/>
                  </a:lnTo>
                  <a:lnTo>
                    <a:pt x="203" y="2400"/>
                  </a:lnTo>
                  <a:lnTo>
                    <a:pt x="0" y="4089"/>
                  </a:lnTo>
                  <a:lnTo>
                    <a:pt x="0" y="14071"/>
                  </a:lnTo>
                  <a:lnTo>
                    <a:pt x="203" y="15760"/>
                  </a:lnTo>
                  <a:lnTo>
                    <a:pt x="1003" y="16967"/>
                  </a:lnTo>
                  <a:lnTo>
                    <a:pt x="2019" y="17932"/>
                  </a:lnTo>
                  <a:lnTo>
                    <a:pt x="3428" y="18288"/>
                  </a:lnTo>
                  <a:lnTo>
                    <a:pt x="11810" y="18288"/>
                  </a:lnTo>
                  <a:lnTo>
                    <a:pt x="13220" y="17932"/>
                  </a:lnTo>
                  <a:lnTo>
                    <a:pt x="14223" y="16967"/>
                  </a:lnTo>
                  <a:lnTo>
                    <a:pt x="15036" y="15760"/>
                  </a:lnTo>
                  <a:lnTo>
                    <a:pt x="15239" y="14071"/>
                  </a:lnTo>
                  <a:lnTo>
                    <a:pt x="15239" y="4089"/>
                  </a:lnTo>
                  <a:lnTo>
                    <a:pt x="15036" y="2400"/>
                  </a:lnTo>
                  <a:lnTo>
                    <a:pt x="14223" y="1206"/>
                  </a:lnTo>
                  <a:lnTo>
                    <a:pt x="13220" y="241"/>
                  </a:lnTo>
                  <a:lnTo>
                    <a:pt x="11810"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4" name="object 54"/>
            <p:cNvSpPr/>
            <p:nvPr/>
          </p:nvSpPr>
          <p:spPr>
            <a:xfrm>
              <a:off x="3948686" y="5430011"/>
              <a:ext cx="15240" cy="18415"/>
            </a:xfrm>
            <a:custGeom>
              <a:avLst/>
              <a:gdLst/>
              <a:ahLst/>
              <a:cxnLst/>
              <a:rect l="l" t="t" r="r" b="b"/>
              <a:pathLst>
                <a:path w="15239" h="18414">
                  <a:moveTo>
                    <a:pt x="3428" y="0"/>
                  </a:moveTo>
                  <a:lnTo>
                    <a:pt x="11810" y="0"/>
                  </a:lnTo>
                  <a:lnTo>
                    <a:pt x="13220" y="241"/>
                  </a:lnTo>
                  <a:lnTo>
                    <a:pt x="14223" y="1206"/>
                  </a:lnTo>
                  <a:lnTo>
                    <a:pt x="15036" y="2400"/>
                  </a:lnTo>
                  <a:lnTo>
                    <a:pt x="15239" y="4089"/>
                  </a:lnTo>
                  <a:lnTo>
                    <a:pt x="15239" y="14071"/>
                  </a:lnTo>
                  <a:lnTo>
                    <a:pt x="15036" y="15760"/>
                  </a:lnTo>
                  <a:lnTo>
                    <a:pt x="14223" y="16967"/>
                  </a:lnTo>
                  <a:lnTo>
                    <a:pt x="13220" y="17932"/>
                  </a:lnTo>
                  <a:lnTo>
                    <a:pt x="11810" y="18288"/>
                  </a:lnTo>
                  <a:lnTo>
                    <a:pt x="3428" y="18288"/>
                  </a:lnTo>
                  <a:lnTo>
                    <a:pt x="2019" y="17932"/>
                  </a:lnTo>
                  <a:lnTo>
                    <a:pt x="1003" y="16967"/>
                  </a:lnTo>
                  <a:lnTo>
                    <a:pt x="203" y="15760"/>
                  </a:lnTo>
                  <a:lnTo>
                    <a:pt x="0" y="14071"/>
                  </a:lnTo>
                  <a:lnTo>
                    <a:pt x="0" y="4089"/>
                  </a:lnTo>
                  <a:lnTo>
                    <a:pt x="203" y="2400"/>
                  </a:lnTo>
                  <a:lnTo>
                    <a:pt x="1003" y="1206"/>
                  </a:lnTo>
                  <a:lnTo>
                    <a:pt x="2019" y="241"/>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5" name="object 55"/>
            <p:cNvSpPr/>
            <p:nvPr/>
          </p:nvSpPr>
          <p:spPr>
            <a:xfrm>
              <a:off x="3982205" y="5430011"/>
              <a:ext cx="15240" cy="18415"/>
            </a:xfrm>
            <a:custGeom>
              <a:avLst/>
              <a:gdLst/>
              <a:ahLst/>
              <a:cxnLst/>
              <a:rect l="l" t="t" r="r" b="b"/>
              <a:pathLst>
                <a:path w="15239" h="18414">
                  <a:moveTo>
                    <a:pt x="11836" y="0"/>
                  </a:moveTo>
                  <a:lnTo>
                    <a:pt x="3314" y="0"/>
                  </a:lnTo>
                  <a:lnTo>
                    <a:pt x="2006" y="241"/>
                  </a:lnTo>
                  <a:lnTo>
                    <a:pt x="1003" y="1206"/>
                  </a:lnTo>
                  <a:lnTo>
                    <a:pt x="203" y="2400"/>
                  </a:lnTo>
                  <a:lnTo>
                    <a:pt x="0" y="4089"/>
                  </a:lnTo>
                  <a:lnTo>
                    <a:pt x="0" y="14071"/>
                  </a:lnTo>
                  <a:lnTo>
                    <a:pt x="203" y="15760"/>
                  </a:lnTo>
                  <a:lnTo>
                    <a:pt x="1003" y="16967"/>
                  </a:lnTo>
                  <a:lnTo>
                    <a:pt x="2006" y="17932"/>
                  </a:lnTo>
                  <a:lnTo>
                    <a:pt x="3314" y="18288"/>
                  </a:lnTo>
                  <a:lnTo>
                    <a:pt x="11836" y="18288"/>
                  </a:lnTo>
                  <a:lnTo>
                    <a:pt x="13246" y="17932"/>
                  </a:lnTo>
                  <a:lnTo>
                    <a:pt x="14249" y="16967"/>
                  </a:lnTo>
                  <a:lnTo>
                    <a:pt x="14947" y="15760"/>
                  </a:lnTo>
                  <a:lnTo>
                    <a:pt x="15240" y="14071"/>
                  </a:lnTo>
                  <a:lnTo>
                    <a:pt x="15240" y="4089"/>
                  </a:lnTo>
                  <a:lnTo>
                    <a:pt x="14947" y="2400"/>
                  </a:lnTo>
                  <a:lnTo>
                    <a:pt x="14249" y="1206"/>
                  </a:lnTo>
                  <a:lnTo>
                    <a:pt x="13246" y="241"/>
                  </a:lnTo>
                  <a:lnTo>
                    <a:pt x="11836"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6" name="object 56"/>
            <p:cNvSpPr/>
            <p:nvPr/>
          </p:nvSpPr>
          <p:spPr>
            <a:xfrm>
              <a:off x="3982205" y="5430011"/>
              <a:ext cx="15240" cy="18415"/>
            </a:xfrm>
            <a:custGeom>
              <a:avLst/>
              <a:gdLst/>
              <a:ahLst/>
              <a:cxnLst/>
              <a:rect l="l" t="t" r="r" b="b"/>
              <a:pathLst>
                <a:path w="15239" h="18414">
                  <a:moveTo>
                    <a:pt x="3314" y="0"/>
                  </a:moveTo>
                  <a:lnTo>
                    <a:pt x="11836" y="0"/>
                  </a:lnTo>
                  <a:lnTo>
                    <a:pt x="13246" y="241"/>
                  </a:lnTo>
                  <a:lnTo>
                    <a:pt x="14249" y="1206"/>
                  </a:lnTo>
                  <a:lnTo>
                    <a:pt x="14947" y="2400"/>
                  </a:lnTo>
                  <a:lnTo>
                    <a:pt x="15240" y="4089"/>
                  </a:lnTo>
                  <a:lnTo>
                    <a:pt x="15240" y="14071"/>
                  </a:lnTo>
                  <a:lnTo>
                    <a:pt x="14947" y="15760"/>
                  </a:lnTo>
                  <a:lnTo>
                    <a:pt x="14249" y="16967"/>
                  </a:lnTo>
                  <a:lnTo>
                    <a:pt x="13246" y="17932"/>
                  </a:lnTo>
                  <a:lnTo>
                    <a:pt x="11836" y="18288"/>
                  </a:lnTo>
                  <a:lnTo>
                    <a:pt x="3314" y="18288"/>
                  </a:lnTo>
                  <a:lnTo>
                    <a:pt x="2006" y="17932"/>
                  </a:lnTo>
                  <a:lnTo>
                    <a:pt x="1003" y="16967"/>
                  </a:lnTo>
                  <a:lnTo>
                    <a:pt x="203" y="15760"/>
                  </a:lnTo>
                  <a:lnTo>
                    <a:pt x="0" y="14071"/>
                  </a:lnTo>
                  <a:lnTo>
                    <a:pt x="0" y="4089"/>
                  </a:lnTo>
                  <a:lnTo>
                    <a:pt x="203" y="2400"/>
                  </a:lnTo>
                  <a:lnTo>
                    <a:pt x="1003" y="1206"/>
                  </a:lnTo>
                  <a:lnTo>
                    <a:pt x="2006" y="241"/>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7" name="object 57"/>
            <p:cNvSpPr/>
            <p:nvPr/>
          </p:nvSpPr>
          <p:spPr>
            <a:xfrm>
              <a:off x="4012697" y="5430011"/>
              <a:ext cx="15240" cy="18415"/>
            </a:xfrm>
            <a:custGeom>
              <a:avLst/>
              <a:gdLst/>
              <a:ahLst/>
              <a:cxnLst/>
              <a:rect l="l" t="t" r="r" b="b"/>
              <a:pathLst>
                <a:path w="15239" h="18414">
                  <a:moveTo>
                    <a:pt x="11722" y="0"/>
                  </a:moveTo>
                  <a:lnTo>
                    <a:pt x="3403" y="0"/>
                  </a:lnTo>
                  <a:lnTo>
                    <a:pt x="1993" y="241"/>
                  </a:lnTo>
                  <a:lnTo>
                    <a:pt x="1003" y="1206"/>
                  </a:lnTo>
                  <a:lnTo>
                    <a:pt x="190" y="2400"/>
                  </a:lnTo>
                  <a:lnTo>
                    <a:pt x="0" y="4089"/>
                  </a:lnTo>
                  <a:lnTo>
                    <a:pt x="0" y="14071"/>
                  </a:lnTo>
                  <a:lnTo>
                    <a:pt x="190" y="15760"/>
                  </a:lnTo>
                  <a:lnTo>
                    <a:pt x="1003" y="16967"/>
                  </a:lnTo>
                  <a:lnTo>
                    <a:pt x="1993" y="17932"/>
                  </a:lnTo>
                  <a:lnTo>
                    <a:pt x="3403" y="18288"/>
                  </a:lnTo>
                  <a:lnTo>
                    <a:pt x="11722" y="18288"/>
                  </a:lnTo>
                  <a:lnTo>
                    <a:pt x="13131" y="17932"/>
                  </a:lnTo>
                  <a:lnTo>
                    <a:pt x="14135" y="16967"/>
                  </a:lnTo>
                  <a:lnTo>
                    <a:pt x="14935" y="15760"/>
                  </a:lnTo>
                  <a:lnTo>
                    <a:pt x="15239" y="14071"/>
                  </a:lnTo>
                  <a:lnTo>
                    <a:pt x="15239" y="4089"/>
                  </a:lnTo>
                  <a:lnTo>
                    <a:pt x="14935" y="2400"/>
                  </a:lnTo>
                  <a:lnTo>
                    <a:pt x="14135" y="1206"/>
                  </a:lnTo>
                  <a:lnTo>
                    <a:pt x="13131" y="241"/>
                  </a:lnTo>
                  <a:lnTo>
                    <a:pt x="11722"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8" name="object 58"/>
            <p:cNvSpPr/>
            <p:nvPr/>
          </p:nvSpPr>
          <p:spPr>
            <a:xfrm>
              <a:off x="4012697" y="5430011"/>
              <a:ext cx="15240" cy="18415"/>
            </a:xfrm>
            <a:custGeom>
              <a:avLst/>
              <a:gdLst/>
              <a:ahLst/>
              <a:cxnLst/>
              <a:rect l="l" t="t" r="r" b="b"/>
              <a:pathLst>
                <a:path w="15239" h="18414">
                  <a:moveTo>
                    <a:pt x="3403" y="0"/>
                  </a:moveTo>
                  <a:lnTo>
                    <a:pt x="11722" y="0"/>
                  </a:lnTo>
                  <a:lnTo>
                    <a:pt x="13131" y="241"/>
                  </a:lnTo>
                  <a:lnTo>
                    <a:pt x="14135" y="1206"/>
                  </a:lnTo>
                  <a:lnTo>
                    <a:pt x="14935" y="2400"/>
                  </a:lnTo>
                  <a:lnTo>
                    <a:pt x="15239" y="4089"/>
                  </a:lnTo>
                  <a:lnTo>
                    <a:pt x="15239" y="14071"/>
                  </a:lnTo>
                  <a:lnTo>
                    <a:pt x="14935" y="15760"/>
                  </a:lnTo>
                  <a:lnTo>
                    <a:pt x="14135" y="16967"/>
                  </a:lnTo>
                  <a:lnTo>
                    <a:pt x="13131" y="17932"/>
                  </a:lnTo>
                  <a:lnTo>
                    <a:pt x="11722" y="18288"/>
                  </a:lnTo>
                  <a:lnTo>
                    <a:pt x="3403" y="18288"/>
                  </a:lnTo>
                  <a:lnTo>
                    <a:pt x="1993" y="17932"/>
                  </a:lnTo>
                  <a:lnTo>
                    <a:pt x="1003" y="16967"/>
                  </a:lnTo>
                  <a:lnTo>
                    <a:pt x="190" y="15760"/>
                  </a:lnTo>
                  <a:lnTo>
                    <a:pt x="0" y="14071"/>
                  </a:lnTo>
                  <a:lnTo>
                    <a:pt x="0" y="4089"/>
                  </a:lnTo>
                  <a:lnTo>
                    <a:pt x="190" y="2400"/>
                  </a:lnTo>
                  <a:lnTo>
                    <a:pt x="1003" y="1206"/>
                  </a:lnTo>
                  <a:lnTo>
                    <a:pt x="1993" y="241"/>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9" name="object 59"/>
            <p:cNvSpPr/>
            <p:nvPr/>
          </p:nvSpPr>
          <p:spPr>
            <a:xfrm>
              <a:off x="3948686" y="5469635"/>
              <a:ext cx="15240" cy="18415"/>
            </a:xfrm>
            <a:custGeom>
              <a:avLst/>
              <a:gdLst/>
              <a:ahLst/>
              <a:cxnLst/>
              <a:rect l="l" t="t" r="r" b="b"/>
              <a:pathLst>
                <a:path w="15239" h="18414">
                  <a:moveTo>
                    <a:pt x="11810" y="0"/>
                  </a:moveTo>
                  <a:lnTo>
                    <a:pt x="3428" y="0"/>
                  </a:lnTo>
                  <a:lnTo>
                    <a:pt x="2019" y="241"/>
                  </a:lnTo>
                  <a:lnTo>
                    <a:pt x="1003" y="1206"/>
                  </a:lnTo>
                  <a:lnTo>
                    <a:pt x="203" y="2400"/>
                  </a:lnTo>
                  <a:lnTo>
                    <a:pt x="0" y="4089"/>
                  </a:lnTo>
                  <a:lnTo>
                    <a:pt x="0" y="14071"/>
                  </a:lnTo>
                  <a:lnTo>
                    <a:pt x="203" y="15760"/>
                  </a:lnTo>
                  <a:lnTo>
                    <a:pt x="1003" y="16967"/>
                  </a:lnTo>
                  <a:lnTo>
                    <a:pt x="2019" y="17932"/>
                  </a:lnTo>
                  <a:lnTo>
                    <a:pt x="3428" y="18288"/>
                  </a:lnTo>
                  <a:lnTo>
                    <a:pt x="11810" y="18288"/>
                  </a:lnTo>
                  <a:lnTo>
                    <a:pt x="13220" y="17932"/>
                  </a:lnTo>
                  <a:lnTo>
                    <a:pt x="14223" y="16967"/>
                  </a:lnTo>
                  <a:lnTo>
                    <a:pt x="15036" y="15760"/>
                  </a:lnTo>
                  <a:lnTo>
                    <a:pt x="15239" y="14071"/>
                  </a:lnTo>
                  <a:lnTo>
                    <a:pt x="15239" y="4089"/>
                  </a:lnTo>
                  <a:lnTo>
                    <a:pt x="15036" y="2400"/>
                  </a:lnTo>
                  <a:lnTo>
                    <a:pt x="14223" y="1206"/>
                  </a:lnTo>
                  <a:lnTo>
                    <a:pt x="13220" y="241"/>
                  </a:lnTo>
                  <a:lnTo>
                    <a:pt x="11810"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0" name="object 60"/>
            <p:cNvSpPr/>
            <p:nvPr/>
          </p:nvSpPr>
          <p:spPr>
            <a:xfrm>
              <a:off x="3948686" y="5469635"/>
              <a:ext cx="15240" cy="18415"/>
            </a:xfrm>
            <a:custGeom>
              <a:avLst/>
              <a:gdLst/>
              <a:ahLst/>
              <a:cxnLst/>
              <a:rect l="l" t="t" r="r" b="b"/>
              <a:pathLst>
                <a:path w="15239" h="18414">
                  <a:moveTo>
                    <a:pt x="3428" y="0"/>
                  </a:moveTo>
                  <a:lnTo>
                    <a:pt x="11810" y="0"/>
                  </a:lnTo>
                  <a:lnTo>
                    <a:pt x="13220" y="241"/>
                  </a:lnTo>
                  <a:lnTo>
                    <a:pt x="14223" y="1206"/>
                  </a:lnTo>
                  <a:lnTo>
                    <a:pt x="15036" y="2400"/>
                  </a:lnTo>
                  <a:lnTo>
                    <a:pt x="15239" y="4089"/>
                  </a:lnTo>
                  <a:lnTo>
                    <a:pt x="15239" y="14071"/>
                  </a:lnTo>
                  <a:lnTo>
                    <a:pt x="15036" y="15760"/>
                  </a:lnTo>
                  <a:lnTo>
                    <a:pt x="14223" y="16967"/>
                  </a:lnTo>
                  <a:lnTo>
                    <a:pt x="13220" y="17932"/>
                  </a:lnTo>
                  <a:lnTo>
                    <a:pt x="11810" y="18288"/>
                  </a:lnTo>
                  <a:lnTo>
                    <a:pt x="3428" y="18288"/>
                  </a:lnTo>
                  <a:lnTo>
                    <a:pt x="2019" y="17932"/>
                  </a:lnTo>
                  <a:lnTo>
                    <a:pt x="1003" y="16967"/>
                  </a:lnTo>
                  <a:lnTo>
                    <a:pt x="203" y="15760"/>
                  </a:lnTo>
                  <a:lnTo>
                    <a:pt x="0" y="14071"/>
                  </a:lnTo>
                  <a:lnTo>
                    <a:pt x="0" y="4089"/>
                  </a:lnTo>
                  <a:lnTo>
                    <a:pt x="203" y="2400"/>
                  </a:lnTo>
                  <a:lnTo>
                    <a:pt x="1003" y="1206"/>
                  </a:lnTo>
                  <a:lnTo>
                    <a:pt x="2019" y="241"/>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1" name="object 61"/>
            <p:cNvSpPr/>
            <p:nvPr/>
          </p:nvSpPr>
          <p:spPr>
            <a:xfrm>
              <a:off x="3982205" y="5469635"/>
              <a:ext cx="15240" cy="18415"/>
            </a:xfrm>
            <a:custGeom>
              <a:avLst/>
              <a:gdLst/>
              <a:ahLst/>
              <a:cxnLst/>
              <a:rect l="l" t="t" r="r" b="b"/>
              <a:pathLst>
                <a:path w="15239" h="18414">
                  <a:moveTo>
                    <a:pt x="11836" y="0"/>
                  </a:moveTo>
                  <a:lnTo>
                    <a:pt x="3314" y="0"/>
                  </a:lnTo>
                  <a:lnTo>
                    <a:pt x="2006" y="241"/>
                  </a:lnTo>
                  <a:lnTo>
                    <a:pt x="1003" y="1206"/>
                  </a:lnTo>
                  <a:lnTo>
                    <a:pt x="203" y="2400"/>
                  </a:lnTo>
                  <a:lnTo>
                    <a:pt x="0" y="4089"/>
                  </a:lnTo>
                  <a:lnTo>
                    <a:pt x="0" y="14071"/>
                  </a:lnTo>
                  <a:lnTo>
                    <a:pt x="203" y="15760"/>
                  </a:lnTo>
                  <a:lnTo>
                    <a:pt x="1003" y="16967"/>
                  </a:lnTo>
                  <a:lnTo>
                    <a:pt x="2006" y="17932"/>
                  </a:lnTo>
                  <a:lnTo>
                    <a:pt x="3314" y="18288"/>
                  </a:lnTo>
                  <a:lnTo>
                    <a:pt x="11836" y="18288"/>
                  </a:lnTo>
                  <a:lnTo>
                    <a:pt x="13246" y="17932"/>
                  </a:lnTo>
                  <a:lnTo>
                    <a:pt x="14249" y="16967"/>
                  </a:lnTo>
                  <a:lnTo>
                    <a:pt x="14947" y="15760"/>
                  </a:lnTo>
                  <a:lnTo>
                    <a:pt x="15240" y="14071"/>
                  </a:lnTo>
                  <a:lnTo>
                    <a:pt x="15240" y="4089"/>
                  </a:lnTo>
                  <a:lnTo>
                    <a:pt x="14947" y="2400"/>
                  </a:lnTo>
                  <a:lnTo>
                    <a:pt x="14249" y="1206"/>
                  </a:lnTo>
                  <a:lnTo>
                    <a:pt x="13246" y="241"/>
                  </a:lnTo>
                  <a:lnTo>
                    <a:pt x="11836" y="0"/>
                  </a:lnTo>
                  <a:close/>
                </a:path>
              </a:pathLst>
            </a:custGeom>
            <a:solidFill>
              <a:srgbClr val="FFCC9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2" name="object 62"/>
            <p:cNvSpPr/>
            <p:nvPr/>
          </p:nvSpPr>
          <p:spPr>
            <a:xfrm>
              <a:off x="3982205" y="5469635"/>
              <a:ext cx="15240" cy="18415"/>
            </a:xfrm>
            <a:custGeom>
              <a:avLst/>
              <a:gdLst/>
              <a:ahLst/>
              <a:cxnLst/>
              <a:rect l="l" t="t" r="r" b="b"/>
              <a:pathLst>
                <a:path w="15239" h="18414">
                  <a:moveTo>
                    <a:pt x="3314" y="0"/>
                  </a:moveTo>
                  <a:lnTo>
                    <a:pt x="11836" y="0"/>
                  </a:lnTo>
                  <a:lnTo>
                    <a:pt x="13246" y="241"/>
                  </a:lnTo>
                  <a:lnTo>
                    <a:pt x="14249" y="1206"/>
                  </a:lnTo>
                  <a:lnTo>
                    <a:pt x="14947" y="2400"/>
                  </a:lnTo>
                  <a:lnTo>
                    <a:pt x="15240" y="4089"/>
                  </a:lnTo>
                  <a:lnTo>
                    <a:pt x="15240" y="14071"/>
                  </a:lnTo>
                  <a:lnTo>
                    <a:pt x="14947" y="15760"/>
                  </a:lnTo>
                  <a:lnTo>
                    <a:pt x="14249" y="16967"/>
                  </a:lnTo>
                  <a:lnTo>
                    <a:pt x="13246" y="17932"/>
                  </a:lnTo>
                  <a:lnTo>
                    <a:pt x="11836" y="18288"/>
                  </a:lnTo>
                  <a:lnTo>
                    <a:pt x="3314" y="18288"/>
                  </a:lnTo>
                  <a:lnTo>
                    <a:pt x="2006" y="17932"/>
                  </a:lnTo>
                  <a:lnTo>
                    <a:pt x="1003" y="16967"/>
                  </a:lnTo>
                  <a:lnTo>
                    <a:pt x="203" y="15760"/>
                  </a:lnTo>
                  <a:lnTo>
                    <a:pt x="0" y="14071"/>
                  </a:lnTo>
                  <a:lnTo>
                    <a:pt x="0" y="4089"/>
                  </a:lnTo>
                  <a:lnTo>
                    <a:pt x="203" y="2400"/>
                  </a:lnTo>
                  <a:lnTo>
                    <a:pt x="1003" y="1206"/>
                  </a:lnTo>
                  <a:lnTo>
                    <a:pt x="2006" y="241"/>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3" name="object 63"/>
            <p:cNvSpPr/>
            <p:nvPr/>
          </p:nvSpPr>
          <p:spPr>
            <a:xfrm>
              <a:off x="4012697" y="5469635"/>
              <a:ext cx="15240" cy="18415"/>
            </a:xfrm>
            <a:custGeom>
              <a:avLst/>
              <a:gdLst/>
              <a:ahLst/>
              <a:cxnLst/>
              <a:rect l="l" t="t" r="r" b="b"/>
              <a:pathLst>
                <a:path w="15239" h="18414">
                  <a:moveTo>
                    <a:pt x="11722" y="0"/>
                  </a:moveTo>
                  <a:lnTo>
                    <a:pt x="3403" y="0"/>
                  </a:lnTo>
                  <a:lnTo>
                    <a:pt x="1993" y="241"/>
                  </a:lnTo>
                  <a:lnTo>
                    <a:pt x="1003" y="1206"/>
                  </a:lnTo>
                  <a:lnTo>
                    <a:pt x="190" y="2400"/>
                  </a:lnTo>
                  <a:lnTo>
                    <a:pt x="0" y="4089"/>
                  </a:lnTo>
                  <a:lnTo>
                    <a:pt x="0" y="14071"/>
                  </a:lnTo>
                  <a:lnTo>
                    <a:pt x="190" y="15760"/>
                  </a:lnTo>
                  <a:lnTo>
                    <a:pt x="1003" y="16967"/>
                  </a:lnTo>
                  <a:lnTo>
                    <a:pt x="1993" y="17932"/>
                  </a:lnTo>
                  <a:lnTo>
                    <a:pt x="3403" y="18288"/>
                  </a:lnTo>
                  <a:lnTo>
                    <a:pt x="11722" y="18288"/>
                  </a:lnTo>
                  <a:lnTo>
                    <a:pt x="13131" y="17932"/>
                  </a:lnTo>
                  <a:lnTo>
                    <a:pt x="14135" y="16967"/>
                  </a:lnTo>
                  <a:lnTo>
                    <a:pt x="14935" y="15760"/>
                  </a:lnTo>
                  <a:lnTo>
                    <a:pt x="15239" y="14071"/>
                  </a:lnTo>
                  <a:lnTo>
                    <a:pt x="15239" y="4089"/>
                  </a:lnTo>
                  <a:lnTo>
                    <a:pt x="14935" y="2400"/>
                  </a:lnTo>
                  <a:lnTo>
                    <a:pt x="14135" y="1206"/>
                  </a:lnTo>
                  <a:lnTo>
                    <a:pt x="13131" y="241"/>
                  </a:lnTo>
                  <a:lnTo>
                    <a:pt x="11722"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4" name="object 64"/>
            <p:cNvSpPr/>
            <p:nvPr/>
          </p:nvSpPr>
          <p:spPr>
            <a:xfrm>
              <a:off x="4012697" y="5469635"/>
              <a:ext cx="15240" cy="18415"/>
            </a:xfrm>
            <a:custGeom>
              <a:avLst/>
              <a:gdLst/>
              <a:ahLst/>
              <a:cxnLst/>
              <a:rect l="l" t="t" r="r" b="b"/>
              <a:pathLst>
                <a:path w="15239" h="18414">
                  <a:moveTo>
                    <a:pt x="3403" y="0"/>
                  </a:moveTo>
                  <a:lnTo>
                    <a:pt x="11722" y="0"/>
                  </a:lnTo>
                  <a:lnTo>
                    <a:pt x="13131" y="241"/>
                  </a:lnTo>
                  <a:lnTo>
                    <a:pt x="14135" y="1206"/>
                  </a:lnTo>
                  <a:lnTo>
                    <a:pt x="14935" y="2400"/>
                  </a:lnTo>
                  <a:lnTo>
                    <a:pt x="15239" y="4089"/>
                  </a:lnTo>
                  <a:lnTo>
                    <a:pt x="15239" y="14071"/>
                  </a:lnTo>
                  <a:lnTo>
                    <a:pt x="14935" y="15760"/>
                  </a:lnTo>
                  <a:lnTo>
                    <a:pt x="14135" y="16967"/>
                  </a:lnTo>
                  <a:lnTo>
                    <a:pt x="13131" y="17932"/>
                  </a:lnTo>
                  <a:lnTo>
                    <a:pt x="11722" y="18288"/>
                  </a:lnTo>
                  <a:lnTo>
                    <a:pt x="3403" y="18288"/>
                  </a:lnTo>
                  <a:lnTo>
                    <a:pt x="1993" y="17932"/>
                  </a:lnTo>
                  <a:lnTo>
                    <a:pt x="1003" y="16967"/>
                  </a:lnTo>
                  <a:lnTo>
                    <a:pt x="190" y="15760"/>
                  </a:lnTo>
                  <a:lnTo>
                    <a:pt x="0" y="14071"/>
                  </a:lnTo>
                  <a:lnTo>
                    <a:pt x="0" y="4089"/>
                  </a:lnTo>
                  <a:lnTo>
                    <a:pt x="190" y="2400"/>
                  </a:lnTo>
                  <a:lnTo>
                    <a:pt x="1003" y="1206"/>
                  </a:lnTo>
                  <a:lnTo>
                    <a:pt x="1993" y="241"/>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65" name="object 65"/>
            <p:cNvPicPr/>
            <p:nvPr/>
          </p:nvPicPr>
          <p:blipFill>
            <a:blip r:embed="rId10" cstate="print"/>
            <a:stretch>
              <a:fillRect/>
            </a:stretch>
          </p:blipFill>
          <p:spPr>
            <a:xfrm>
              <a:off x="3784091" y="5426964"/>
              <a:ext cx="85343" cy="100583"/>
            </a:xfrm>
            <a:prstGeom prst="rect">
              <a:avLst/>
            </a:prstGeom>
          </p:spPr>
        </p:pic>
        <p:sp>
          <p:nvSpPr>
            <p:cNvPr id="66" name="object 66"/>
            <p:cNvSpPr/>
            <p:nvPr/>
          </p:nvSpPr>
          <p:spPr>
            <a:xfrm>
              <a:off x="3784091" y="5426965"/>
              <a:ext cx="85725" cy="100965"/>
            </a:xfrm>
            <a:custGeom>
              <a:avLst/>
              <a:gdLst/>
              <a:ahLst/>
              <a:cxnLst/>
              <a:rect l="l" t="t" r="r" b="b"/>
              <a:pathLst>
                <a:path w="85725" h="100964">
                  <a:moveTo>
                    <a:pt x="0" y="24993"/>
                  </a:moveTo>
                  <a:lnTo>
                    <a:pt x="24993" y="0"/>
                  </a:lnTo>
                  <a:lnTo>
                    <a:pt x="60350" y="0"/>
                  </a:lnTo>
                  <a:lnTo>
                    <a:pt x="85344" y="24993"/>
                  </a:lnTo>
                  <a:lnTo>
                    <a:pt x="85344" y="75590"/>
                  </a:lnTo>
                  <a:lnTo>
                    <a:pt x="60350" y="100583"/>
                  </a:lnTo>
                  <a:lnTo>
                    <a:pt x="24993" y="100583"/>
                  </a:lnTo>
                  <a:lnTo>
                    <a:pt x="0" y="75590"/>
                  </a:lnTo>
                  <a:lnTo>
                    <a:pt x="0" y="24993"/>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7" name="object 67"/>
            <p:cNvSpPr/>
            <p:nvPr/>
          </p:nvSpPr>
          <p:spPr>
            <a:xfrm>
              <a:off x="3887723" y="5484878"/>
              <a:ext cx="33655" cy="40005"/>
            </a:xfrm>
            <a:custGeom>
              <a:avLst/>
              <a:gdLst/>
              <a:ahLst/>
              <a:cxnLst/>
              <a:rect l="l" t="t" r="r" b="b"/>
              <a:pathLst>
                <a:path w="33654" h="40004">
                  <a:moveTo>
                    <a:pt x="23710" y="0"/>
                  </a:moveTo>
                  <a:lnTo>
                    <a:pt x="9817" y="0"/>
                  </a:lnTo>
                  <a:lnTo>
                    <a:pt x="0" y="9817"/>
                  </a:lnTo>
                  <a:lnTo>
                    <a:pt x="0" y="29806"/>
                  </a:lnTo>
                  <a:lnTo>
                    <a:pt x="9817" y="39623"/>
                  </a:lnTo>
                  <a:lnTo>
                    <a:pt x="23710" y="39623"/>
                  </a:lnTo>
                  <a:lnTo>
                    <a:pt x="33528" y="29806"/>
                  </a:lnTo>
                  <a:lnTo>
                    <a:pt x="33528" y="9817"/>
                  </a:lnTo>
                  <a:lnTo>
                    <a:pt x="23710" y="0"/>
                  </a:lnTo>
                  <a:close/>
                </a:path>
              </a:pathLst>
            </a:custGeom>
            <a:solidFill>
              <a:srgbClr val="4F81B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8" name="object 68"/>
            <p:cNvSpPr/>
            <p:nvPr/>
          </p:nvSpPr>
          <p:spPr>
            <a:xfrm>
              <a:off x="3887723" y="5484878"/>
              <a:ext cx="33655" cy="40005"/>
            </a:xfrm>
            <a:custGeom>
              <a:avLst/>
              <a:gdLst/>
              <a:ahLst/>
              <a:cxnLst/>
              <a:rect l="l" t="t" r="r" b="b"/>
              <a:pathLst>
                <a:path w="33654" h="40004">
                  <a:moveTo>
                    <a:pt x="0" y="9817"/>
                  </a:moveTo>
                  <a:lnTo>
                    <a:pt x="9817" y="0"/>
                  </a:lnTo>
                  <a:lnTo>
                    <a:pt x="23710" y="0"/>
                  </a:lnTo>
                  <a:lnTo>
                    <a:pt x="33528" y="9817"/>
                  </a:lnTo>
                  <a:lnTo>
                    <a:pt x="33528" y="29806"/>
                  </a:lnTo>
                  <a:lnTo>
                    <a:pt x="23710" y="39623"/>
                  </a:lnTo>
                  <a:lnTo>
                    <a:pt x="9817" y="39623"/>
                  </a:lnTo>
                  <a:lnTo>
                    <a:pt x="0" y="29806"/>
                  </a:lnTo>
                  <a:lnTo>
                    <a:pt x="0" y="9817"/>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9" name="object 69"/>
            <p:cNvSpPr/>
            <p:nvPr/>
          </p:nvSpPr>
          <p:spPr>
            <a:xfrm>
              <a:off x="3817623" y="5551932"/>
              <a:ext cx="12700" cy="12700"/>
            </a:xfrm>
            <a:custGeom>
              <a:avLst/>
              <a:gdLst/>
              <a:ahLst/>
              <a:cxnLst/>
              <a:rect l="l" t="t" r="r" b="b"/>
              <a:pathLst>
                <a:path w="12700" h="12700">
                  <a:moveTo>
                    <a:pt x="6083" y="0"/>
                  </a:moveTo>
                  <a:lnTo>
                    <a:pt x="0" y="6096"/>
                  </a:lnTo>
                  <a:lnTo>
                    <a:pt x="292" y="8001"/>
                  </a:lnTo>
                  <a:lnTo>
                    <a:pt x="1193" y="9791"/>
                  </a:lnTo>
                  <a:lnTo>
                    <a:pt x="2501" y="10998"/>
                  </a:lnTo>
                  <a:lnTo>
                    <a:pt x="4190" y="11899"/>
                  </a:lnTo>
                  <a:lnTo>
                    <a:pt x="6083" y="12192"/>
                  </a:lnTo>
                  <a:lnTo>
                    <a:pt x="7988" y="11899"/>
                  </a:lnTo>
                  <a:lnTo>
                    <a:pt x="9588" y="10998"/>
                  </a:lnTo>
                  <a:lnTo>
                    <a:pt x="10985" y="9791"/>
                  </a:lnTo>
                  <a:lnTo>
                    <a:pt x="11887" y="8001"/>
                  </a:lnTo>
                  <a:lnTo>
                    <a:pt x="12191" y="6096"/>
                  </a:lnTo>
                  <a:lnTo>
                    <a:pt x="11887" y="4203"/>
                  </a:lnTo>
                  <a:lnTo>
                    <a:pt x="10985" y="2603"/>
                  </a:lnTo>
                  <a:lnTo>
                    <a:pt x="9588" y="1193"/>
                  </a:lnTo>
                  <a:lnTo>
                    <a:pt x="7988" y="304"/>
                  </a:lnTo>
                  <a:lnTo>
                    <a:pt x="6083"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0" name="object 70"/>
            <p:cNvSpPr/>
            <p:nvPr/>
          </p:nvSpPr>
          <p:spPr>
            <a:xfrm>
              <a:off x="3817619" y="5551932"/>
              <a:ext cx="12700" cy="12700"/>
            </a:xfrm>
            <a:custGeom>
              <a:avLst/>
              <a:gdLst/>
              <a:ahLst/>
              <a:cxnLst/>
              <a:rect l="l" t="t" r="r" b="b"/>
              <a:pathLst>
                <a:path w="12700" h="12700">
                  <a:moveTo>
                    <a:pt x="6096" y="0"/>
                  </a:moveTo>
                  <a:lnTo>
                    <a:pt x="12192" y="6096"/>
                  </a:lnTo>
                  <a:lnTo>
                    <a:pt x="11887" y="8001"/>
                  </a:lnTo>
                  <a:lnTo>
                    <a:pt x="10998" y="9791"/>
                  </a:lnTo>
                  <a:lnTo>
                    <a:pt x="9588" y="10998"/>
                  </a:lnTo>
                  <a:lnTo>
                    <a:pt x="8001" y="11887"/>
                  </a:lnTo>
                  <a:lnTo>
                    <a:pt x="6096" y="12192"/>
                  </a:lnTo>
                  <a:lnTo>
                    <a:pt x="4191" y="11887"/>
                  </a:lnTo>
                  <a:lnTo>
                    <a:pt x="2501" y="10998"/>
                  </a:lnTo>
                  <a:lnTo>
                    <a:pt x="1193" y="9791"/>
                  </a:lnTo>
                  <a:lnTo>
                    <a:pt x="304" y="8001"/>
                  </a:lnTo>
                  <a:lnTo>
                    <a:pt x="0" y="6096"/>
                  </a:lnTo>
                  <a:lnTo>
                    <a:pt x="304" y="4191"/>
                  </a:lnTo>
                  <a:lnTo>
                    <a:pt x="1193" y="2603"/>
                  </a:lnTo>
                  <a:lnTo>
                    <a:pt x="2501" y="1193"/>
                  </a:lnTo>
                  <a:lnTo>
                    <a:pt x="4191" y="304"/>
                  </a:lnTo>
                  <a:lnTo>
                    <a:pt x="6096"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1" name="object 71"/>
            <p:cNvSpPr/>
            <p:nvPr/>
          </p:nvSpPr>
          <p:spPr>
            <a:xfrm>
              <a:off x="3838963" y="5551932"/>
              <a:ext cx="12700" cy="12700"/>
            </a:xfrm>
            <a:custGeom>
              <a:avLst/>
              <a:gdLst/>
              <a:ahLst/>
              <a:cxnLst/>
              <a:rect l="l" t="t" r="r" b="b"/>
              <a:pathLst>
                <a:path w="12700" h="12700">
                  <a:moveTo>
                    <a:pt x="6083" y="0"/>
                  </a:moveTo>
                  <a:lnTo>
                    <a:pt x="0" y="6096"/>
                  </a:lnTo>
                  <a:lnTo>
                    <a:pt x="292" y="8001"/>
                  </a:lnTo>
                  <a:lnTo>
                    <a:pt x="1193" y="9791"/>
                  </a:lnTo>
                  <a:lnTo>
                    <a:pt x="2489" y="10998"/>
                  </a:lnTo>
                  <a:lnTo>
                    <a:pt x="4190" y="11899"/>
                  </a:lnTo>
                  <a:lnTo>
                    <a:pt x="6083" y="12192"/>
                  </a:lnTo>
                  <a:lnTo>
                    <a:pt x="7988" y="11899"/>
                  </a:lnTo>
                  <a:lnTo>
                    <a:pt x="9588" y="10998"/>
                  </a:lnTo>
                  <a:lnTo>
                    <a:pt x="10985" y="9791"/>
                  </a:lnTo>
                  <a:lnTo>
                    <a:pt x="11887" y="8001"/>
                  </a:lnTo>
                  <a:lnTo>
                    <a:pt x="12179" y="6096"/>
                  </a:lnTo>
                  <a:lnTo>
                    <a:pt x="11887" y="4203"/>
                  </a:lnTo>
                  <a:lnTo>
                    <a:pt x="10985" y="2603"/>
                  </a:lnTo>
                  <a:lnTo>
                    <a:pt x="9588" y="1193"/>
                  </a:lnTo>
                  <a:lnTo>
                    <a:pt x="7988" y="304"/>
                  </a:lnTo>
                  <a:lnTo>
                    <a:pt x="6083"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2" name="object 72"/>
            <p:cNvSpPr/>
            <p:nvPr/>
          </p:nvSpPr>
          <p:spPr>
            <a:xfrm>
              <a:off x="3838956" y="5551932"/>
              <a:ext cx="12700" cy="12700"/>
            </a:xfrm>
            <a:custGeom>
              <a:avLst/>
              <a:gdLst/>
              <a:ahLst/>
              <a:cxnLst/>
              <a:rect l="l" t="t" r="r" b="b"/>
              <a:pathLst>
                <a:path w="12700" h="12700">
                  <a:moveTo>
                    <a:pt x="6096" y="0"/>
                  </a:moveTo>
                  <a:lnTo>
                    <a:pt x="12192" y="6096"/>
                  </a:lnTo>
                  <a:lnTo>
                    <a:pt x="11887" y="8001"/>
                  </a:lnTo>
                  <a:lnTo>
                    <a:pt x="10998" y="9791"/>
                  </a:lnTo>
                  <a:lnTo>
                    <a:pt x="9588" y="10998"/>
                  </a:lnTo>
                  <a:lnTo>
                    <a:pt x="8001" y="11887"/>
                  </a:lnTo>
                  <a:lnTo>
                    <a:pt x="6096" y="12192"/>
                  </a:lnTo>
                  <a:lnTo>
                    <a:pt x="4191" y="11887"/>
                  </a:lnTo>
                  <a:lnTo>
                    <a:pt x="2501" y="10998"/>
                  </a:lnTo>
                  <a:lnTo>
                    <a:pt x="1193" y="9791"/>
                  </a:lnTo>
                  <a:lnTo>
                    <a:pt x="304" y="8001"/>
                  </a:lnTo>
                  <a:lnTo>
                    <a:pt x="0" y="6096"/>
                  </a:lnTo>
                  <a:lnTo>
                    <a:pt x="304" y="4191"/>
                  </a:lnTo>
                  <a:lnTo>
                    <a:pt x="1193" y="2603"/>
                  </a:lnTo>
                  <a:lnTo>
                    <a:pt x="2501" y="1193"/>
                  </a:lnTo>
                  <a:lnTo>
                    <a:pt x="4191" y="304"/>
                  </a:lnTo>
                  <a:lnTo>
                    <a:pt x="6096"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3" name="object 73"/>
            <p:cNvSpPr/>
            <p:nvPr/>
          </p:nvSpPr>
          <p:spPr>
            <a:xfrm>
              <a:off x="3875106"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4" name="object 74"/>
            <p:cNvSpPr/>
            <p:nvPr/>
          </p:nvSpPr>
          <p:spPr>
            <a:xfrm>
              <a:off x="3875106"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5" name="object 75"/>
            <p:cNvSpPr/>
            <p:nvPr/>
          </p:nvSpPr>
          <p:spPr>
            <a:xfrm>
              <a:off x="3915150"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6" name="object 76"/>
            <p:cNvSpPr/>
            <p:nvPr/>
          </p:nvSpPr>
          <p:spPr>
            <a:xfrm>
              <a:off x="3915150"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7" name="object 77"/>
            <p:cNvSpPr/>
            <p:nvPr/>
          </p:nvSpPr>
          <p:spPr>
            <a:xfrm>
              <a:off x="3955196"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8" name="object 78"/>
            <p:cNvSpPr/>
            <p:nvPr/>
          </p:nvSpPr>
          <p:spPr>
            <a:xfrm>
              <a:off x="3955196"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9" name="object 79"/>
            <p:cNvSpPr/>
            <p:nvPr/>
          </p:nvSpPr>
          <p:spPr>
            <a:xfrm>
              <a:off x="3995240"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0" name="object 80"/>
            <p:cNvSpPr/>
            <p:nvPr/>
          </p:nvSpPr>
          <p:spPr>
            <a:xfrm>
              <a:off x="3995240"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1" name="object 81"/>
            <p:cNvSpPr/>
            <p:nvPr/>
          </p:nvSpPr>
          <p:spPr>
            <a:xfrm>
              <a:off x="3710940" y="5423915"/>
              <a:ext cx="52069" cy="149860"/>
            </a:xfrm>
            <a:custGeom>
              <a:avLst/>
              <a:gdLst/>
              <a:ahLst/>
              <a:cxnLst/>
              <a:rect l="l" t="t" r="r" b="b"/>
              <a:pathLst>
                <a:path w="52070" h="149860">
                  <a:moveTo>
                    <a:pt x="51815" y="0"/>
                  </a:moveTo>
                  <a:lnTo>
                    <a:pt x="0" y="0"/>
                  </a:lnTo>
                  <a:lnTo>
                    <a:pt x="0" y="149352"/>
                  </a:lnTo>
                  <a:lnTo>
                    <a:pt x="51815" y="149352"/>
                  </a:lnTo>
                  <a:lnTo>
                    <a:pt x="51815" y="0"/>
                  </a:lnTo>
                  <a:close/>
                </a:path>
              </a:pathLst>
            </a:custGeom>
            <a:solidFill>
              <a:srgbClr val="4F81B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2" name="object 82"/>
            <p:cNvSpPr/>
            <p:nvPr/>
          </p:nvSpPr>
          <p:spPr>
            <a:xfrm>
              <a:off x="3710940" y="5423915"/>
              <a:ext cx="52069" cy="149860"/>
            </a:xfrm>
            <a:custGeom>
              <a:avLst/>
              <a:gdLst/>
              <a:ahLst/>
              <a:cxnLst/>
              <a:rect l="l" t="t" r="r" b="b"/>
              <a:pathLst>
                <a:path w="52070" h="149860">
                  <a:moveTo>
                    <a:pt x="0" y="0"/>
                  </a:moveTo>
                  <a:lnTo>
                    <a:pt x="51815" y="0"/>
                  </a:lnTo>
                  <a:lnTo>
                    <a:pt x="51815" y="149352"/>
                  </a:lnTo>
                  <a:lnTo>
                    <a:pt x="0" y="149352"/>
                  </a:lnTo>
                  <a:lnTo>
                    <a:pt x="0"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3" name="object 83"/>
            <p:cNvSpPr/>
            <p:nvPr/>
          </p:nvSpPr>
          <p:spPr>
            <a:xfrm>
              <a:off x="3726179" y="5426964"/>
              <a:ext cx="0" cy="146685"/>
            </a:xfrm>
            <a:custGeom>
              <a:avLst/>
              <a:gdLst/>
              <a:ahLst/>
              <a:cxnLst/>
              <a:rect l="l" t="t" r="r" b="b"/>
              <a:pathLst>
                <a:path h="146685">
                  <a:moveTo>
                    <a:pt x="0" y="146304"/>
                  </a:moveTo>
                  <a:lnTo>
                    <a:pt x="0" y="0"/>
                  </a:lnTo>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4" name="object 84"/>
            <p:cNvSpPr/>
            <p:nvPr/>
          </p:nvSpPr>
          <p:spPr>
            <a:xfrm>
              <a:off x="3744468" y="5426964"/>
              <a:ext cx="0" cy="146685"/>
            </a:xfrm>
            <a:custGeom>
              <a:avLst/>
              <a:gdLst/>
              <a:ahLst/>
              <a:cxnLst/>
              <a:rect l="l" t="t" r="r" b="b"/>
              <a:pathLst>
                <a:path h="146685">
                  <a:moveTo>
                    <a:pt x="0" y="146304"/>
                  </a:moveTo>
                  <a:lnTo>
                    <a:pt x="0" y="0"/>
                  </a:lnTo>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5" name="object 85"/>
            <p:cNvSpPr/>
            <p:nvPr/>
          </p:nvSpPr>
          <p:spPr>
            <a:xfrm>
              <a:off x="3948686" y="5509259"/>
              <a:ext cx="15240" cy="21590"/>
            </a:xfrm>
            <a:custGeom>
              <a:avLst/>
              <a:gdLst/>
              <a:ahLst/>
              <a:cxnLst/>
              <a:rect l="l" t="t" r="r" b="b"/>
              <a:pathLst>
                <a:path w="15239" h="21589">
                  <a:moveTo>
                    <a:pt x="11810" y="0"/>
                  </a:moveTo>
                  <a:lnTo>
                    <a:pt x="3428" y="0"/>
                  </a:lnTo>
                  <a:lnTo>
                    <a:pt x="2019" y="279"/>
                  </a:lnTo>
                  <a:lnTo>
                    <a:pt x="1003" y="1409"/>
                  </a:lnTo>
                  <a:lnTo>
                    <a:pt x="203" y="2806"/>
                  </a:lnTo>
                  <a:lnTo>
                    <a:pt x="0" y="4775"/>
                  </a:lnTo>
                  <a:lnTo>
                    <a:pt x="0" y="16421"/>
                  </a:lnTo>
                  <a:lnTo>
                    <a:pt x="203" y="18389"/>
                  </a:lnTo>
                  <a:lnTo>
                    <a:pt x="1003" y="19786"/>
                  </a:lnTo>
                  <a:lnTo>
                    <a:pt x="2019" y="20916"/>
                  </a:lnTo>
                  <a:lnTo>
                    <a:pt x="3428" y="21335"/>
                  </a:lnTo>
                  <a:lnTo>
                    <a:pt x="11810" y="21335"/>
                  </a:lnTo>
                  <a:lnTo>
                    <a:pt x="13220" y="20916"/>
                  </a:lnTo>
                  <a:lnTo>
                    <a:pt x="14223" y="19786"/>
                  </a:lnTo>
                  <a:lnTo>
                    <a:pt x="15036" y="18389"/>
                  </a:lnTo>
                  <a:lnTo>
                    <a:pt x="15239" y="16421"/>
                  </a:lnTo>
                  <a:lnTo>
                    <a:pt x="15239" y="4775"/>
                  </a:lnTo>
                  <a:lnTo>
                    <a:pt x="15036" y="2806"/>
                  </a:lnTo>
                  <a:lnTo>
                    <a:pt x="14223" y="1409"/>
                  </a:lnTo>
                  <a:lnTo>
                    <a:pt x="13220" y="279"/>
                  </a:lnTo>
                  <a:lnTo>
                    <a:pt x="11810"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6" name="object 86"/>
            <p:cNvSpPr/>
            <p:nvPr/>
          </p:nvSpPr>
          <p:spPr>
            <a:xfrm>
              <a:off x="3948686" y="5509259"/>
              <a:ext cx="15240" cy="21590"/>
            </a:xfrm>
            <a:custGeom>
              <a:avLst/>
              <a:gdLst/>
              <a:ahLst/>
              <a:cxnLst/>
              <a:rect l="l" t="t" r="r" b="b"/>
              <a:pathLst>
                <a:path w="15239" h="21589">
                  <a:moveTo>
                    <a:pt x="3428" y="0"/>
                  </a:moveTo>
                  <a:lnTo>
                    <a:pt x="11810" y="0"/>
                  </a:lnTo>
                  <a:lnTo>
                    <a:pt x="13220" y="279"/>
                  </a:lnTo>
                  <a:lnTo>
                    <a:pt x="14223" y="1409"/>
                  </a:lnTo>
                  <a:lnTo>
                    <a:pt x="15036" y="2806"/>
                  </a:lnTo>
                  <a:lnTo>
                    <a:pt x="15239" y="4775"/>
                  </a:lnTo>
                  <a:lnTo>
                    <a:pt x="15239" y="16421"/>
                  </a:lnTo>
                  <a:lnTo>
                    <a:pt x="15036" y="18389"/>
                  </a:lnTo>
                  <a:lnTo>
                    <a:pt x="14223" y="19786"/>
                  </a:lnTo>
                  <a:lnTo>
                    <a:pt x="13220" y="20916"/>
                  </a:lnTo>
                  <a:lnTo>
                    <a:pt x="11810" y="21335"/>
                  </a:lnTo>
                  <a:lnTo>
                    <a:pt x="3428" y="21335"/>
                  </a:lnTo>
                  <a:lnTo>
                    <a:pt x="2019" y="20916"/>
                  </a:lnTo>
                  <a:lnTo>
                    <a:pt x="1003" y="19786"/>
                  </a:lnTo>
                  <a:lnTo>
                    <a:pt x="203" y="18389"/>
                  </a:lnTo>
                  <a:lnTo>
                    <a:pt x="0" y="16421"/>
                  </a:lnTo>
                  <a:lnTo>
                    <a:pt x="0" y="4775"/>
                  </a:lnTo>
                  <a:lnTo>
                    <a:pt x="203" y="2806"/>
                  </a:lnTo>
                  <a:lnTo>
                    <a:pt x="1003" y="1409"/>
                  </a:lnTo>
                  <a:lnTo>
                    <a:pt x="2019" y="279"/>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7" name="object 87"/>
            <p:cNvSpPr/>
            <p:nvPr/>
          </p:nvSpPr>
          <p:spPr>
            <a:xfrm>
              <a:off x="3982205" y="5509259"/>
              <a:ext cx="15240" cy="21590"/>
            </a:xfrm>
            <a:custGeom>
              <a:avLst/>
              <a:gdLst/>
              <a:ahLst/>
              <a:cxnLst/>
              <a:rect l="l" t="t" r="r" b="b"/>
              <a:pathLst>
                <a:path w="15239" h="21589">
                  <a:moveTo>
                    <a:pt x="11836" y="0"/>
                  </a:moveTo>
                  <a:lnTo>
                    <a:pt x="3314" y="0"/>
                  </a:lnTo>
                  <a:lnTo>
                    <a:pt x="2006" y="279"/>
                  </a:lnTo>
                  <a:lnTo>
                    <a:pt x="1003" y="1409"/>
                  </a:lnTo>
                  <a:lnTo>
                    <a:pt x="203" y="2806"/>
                  </a:lnTo>
                  <a:lnTo>
                    <a:pt x="0" y="4775"/>
                  </a:lnTo>
                  <a:lnTo>
                    <a:pt x="0" y="16421"/>
                  </a:lnTo>
                  <a:lnTo>
                    <a:pt x="203" y="18389"/>
                  </a:lnTo>
                  <a:lnTo>
                    <a:pt x="1003" y="19786"/>
                  </a:lnTo>
                  <a:lnTo>
                    <a:pt x="2006" y="20916"/>
                  </a:lnTo>
                  <a:lnTo>
                    <a:pt x="3314" y="21335"/>
                  </a:lnTo>
                  <a:lnTo>
                    <a:pt x="11836" y="21335"/>
                  </a:lnTo>
                  <a:lnTo>
                    <a:pt x="13246" y="20916"/>
                  </a:lnTo>
                  <a:lnTo>
                    <a:pt x="14249" y="19786"/>
                  </a:lnTo>
                  <a:lnTo>
                    <a:pt x="14947" y="18389"/>
                  </a:lnTo>
                  <a:lnTo>
                    <a:pt x="15240" y="16421"/>
                  </a:lnTo>
                  <a:lnTo>
                    <a:pt x="15240" y="4775"/>
                  </a:lnTo>
                  <a:lnTo>
                    <a:pt x="14947" y="2806"/>
                  </a:lnTo>
                  <a:lnTo>
                    <a:pt x="14249" y="1409"/>
                  </a:lnTo>
                  <a:lnTo>
                    <a:pt x="13246" y="279"/>
                  </a:lnTo>
                  <a:lnTo>
                    <a:pt x="11836"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8" name="object 88"/>
            <p:cNvSpPr/>
            <p:nvPr/>
          </p:nvSpPr>
          <p:spPr>
            <a:xfrm>
              <a:off x="3982205" y="5509259"/>
              <a:ext cx="15240" cy="21590"/>
            </a:xfrm>
            <a:custGeom>
              <a:avLst/>
              <a:gdLst/>
              <a:ahLst/>
              <a:cxnLst/>
              <a:rect l="l" t="t" r="r" b="b"/>
              <a:pathLst>
                <a:path w="15239" h="21589">
                  <a:moveTo>
                    <a:pt x="3314" y="0"/>
                  </a:moveTo>
                  <a:lnTo>
                    <a:pt x="11836" y="0"/>
                  </a:lnTo>
                  <a:lnTo>
                    <a:pt x="13246" y="279"/>
                  </a:lnTo>
                  <a:lnTo>
                    <a:pt x="14249" y="1409"/>
                  </a:lnTo>
                  <a:lnTo>
                    <a:pt x="14947" y="2806"/>
                  </a:lnTo>
                  <a:lnTo>
                    <a:pt x="15240" y="4775"/>
                  </a:lnTo>
                  <a:lnTo>
                    <a:pt x="15240" y="16421"/>
                  </a:lnTo>
                  <a:lnTo>
                    <a:pt x="14947" y="18389"/>
                  </a:lnTo>
                  <a:lnTo>
                    <a:pt x="14249" y="19786"/>
                  </a:lnTo>
                  <a:lnTo>
                    <a:pt x="13246" y="20916"/>
                  </a:lnTo>
                  <a:lnTo>
                    <a:pt x="11836" y="21335"/>
                  </a:lnTo>
                  <a:lnTo>
                    <a:pt x="3314" y="21335"/>
                  </a:lnTo>
                  <a:lnTo>
                    <a:pt x="2006" y="20916"/>
                  </a:lnTo>
                  <a:lnTo>
                    <a:pt x="1003" y="19786"/>
                  </a:lnTo>
                  <a:lnTo>
                    <a:pt x="203" y="18389"/>
                  </a:lnTo>
                  <a:lnTo>
                    <a:pt x="0" y="16421"/>
                  </a:lnTo>
                  <a:lnTo>
                    <a:pt x="0" y="4775"/>
                  </a:lnTo>
                  <a:lnTo>
                    <a:pt x="203" y="2806"/>
                  </a:lnTo>
                  <a:lnTo>
                    <a:pt x="1003" y="1409"/>
                  </a:lnTo>
                  <a:lnTo>
                    <a:pt x="2006" y="279"/>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9" name="object 89"/>
            <p:cNvSpPr/>
            <p:nvPr/>
          </p:nvSpPr>
          <p:spPr>
            <a:xfrm>
              <a:off x="4012697" y="5509259"/>
              <a:ext cx="15240" cy="21590"/>
            </a:xfrm>
            <a:custGeom>
              <a:avLst/>
              <a:gdLst/>
              <a:ahLst/>
              <a:cxnLst/>
              <a:rect l="l" t="t" r="r" b="b"/>
              <a:pathLst>
                <a:path w="15239" h="21589">
                  <a:moveTo>
                    <a:pt x="11722" y="0"/>
                  </a:moveTo>
                  <a:lnTo>
                    <a:pt x="3403" y="0"/>
                  </a:lnTo>
                  <a:lnTo>
                    <a:pt x="1993" y="279"/>
                  </a:lnTo>
                  <a:lnTo>
                    <a:pt x="1003" y="1409"/>
                  </a:lnTo>
                  <a:lnTo>
                    <a:pt x="190" y="2806"/>
                  </a:lnTo>
                  <a:lnTo>
                    <a:pt x="0" y="4775"/>
                  </a:lnTo>
                  <a:lnTo>
                    <a:pt x="0" y="16421"/>
                  </a:lnTo>
                  <a:lnTo>
                    <a:pt x="190" y="18389"/>
                  </a:lnTo>
                  <a:lnTo>
                    <a:pt x="1003" y="19786"/>
                  </a:lnTo>
                  <a:lnTo>
                    <a:pt x="1993" y="20916"/>
                  </a:lnTo>
                  <a:lnTo>
                    <a:pt x="3403" y="21335"/>
                  </a:lnTo>
                  <a:lnTo>
                    <a:pt x="11722" y="21335"/>
                  </a:lnTo>
                  <a:lnTo>
                    <a:pt x="13131" y="20916"/>
                  </a:lnTo>
                  <a:lnTo>
                    <a:pt x="14135" y="19786"/>
                  </a:lnTo>
                  <a:lnTo>
                    <a:pt x="14935" y="18389"/>
                  </a:lnTo>
                  <a:lnTo>
                    <a:pt x="15239" y="16421"/>
                  </a:lnTo>
                  <a:lnTo>
                    <a:pt x="15239" y="4775"/>
                  </a:lnTo>
                  <a:lnTo>
                    <a:pt x="14935" y="2806"/>
                  </a:lnTo>
                  <a:lnTo>
                    <a:pt x="14135" y="1409"/>
                  </a:lnTo>
                  <a:lnTo>
                    <a:pt x="13131" y="279"/>
                  </a:lnTo>
                  <a:lnTo>
                    <a:pt x="11722"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0" name="object 90"/>
            <p:cNvSpPr/>
            <p:nvPr/>
          </p:nvSpPr>
          <p:spPr>
            <a:xfrm>
              <a:off x="4012697" y="5509259"/>
              <a:ext cx="15240" cy="21590"/>
            </a:xfrm>
            <a:custGeom>
              <a:avLst/>
              <a:gdLst/>
              <a:ahLst/>
              <a:cxnLst/>
              <a:rect l="l" t="t" r="r" b="b"/>
              <a:pathLst>
                <a:path w="15239" h="21589">
                  <a:moveTo>
                    <a:pt x="3403" y="0"/>
                  </a:moveTo>
                  <a:lnTo>
                    <a:pt x="11722" y="0"/>
                  </a:lnTo>
                  <a:lnTo>
                    <a:pt x="13131" y="279"/>
                  </a:lnTo>
                  <a:lnTo>
                    <a:pt x="14135" y="1409"/>
                  </a:lnTo>
                  <a:lnTo>
                    <a:pt x="14935" y="2806"/>
                  </a:lnTo>
                  <a:lnTo>
                    <a:pt x="15239" y="4775"/>
                  </a:lnTo>
                  <a:lnTo>
                    <a:pt x="15239" y="16421"/>
                  </a:lnTo>
                  <a:lnTo>
                    <a:pt x="14935" y="18389"/>
                  </a:lnTo>
                  <a:lnTo>
                    <a:pt x="14135" y="19786"/>
                  </a:lnTo>
                  <a:lnTo>
                    <a:pt x="13131" y="20916"/>
                  </a:lnTo>
                  <a:lnTo>
                    <a:pt x="11722" y="21335"/>
                  </a:lnTo>
                  <a:lnTo>
                    <a:pt x="3403" y="21335"/>
                  </a:lnTo>
                  <a:lnTo>
                    <a:pt x="1993" y="20916"/>
                  </a:lnTo>
                  <a:lnTo>
                    <a:pt x="1003" y="19786"/>
                  </a:lnTo>
                  <a:lnTo>
                    <a:pt x="190" y="18389"/>
                  </a:lnTo>
                  <a:lnTo>
                    <a:pt x="0" y="16421"/>
                  </a:lnTo>
                  <a:lnTo>
                    <a:pt x="0" y="4775"/>
                  </a:lnTo>
                  <a:lnTo>
                    <a:pt x="190" y="2806"/>
                  </a:lnTo>
                  <a:lnTo>
                    <a:pt x="1003" y="1409"/>
                  </a:lnTo>
                  <a:lnTo>
                    <a:pt x="1993" y="279"/>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1" name="object 91"/>
            <p:cNvSpPr/>
            <p:nvPr/>
          </p:nvSpPr>
          <p:spPr>
            <a:xfrm>
              <a:off x="2147315" y="5475732"/>
              <a:ext cx="1548130" cy="0"/>
            </a:xfrm>
            <a:custGeom>
              <a:avLst/>
              <a:gdLst/>
              <a:ahLst/>
              <a:cxnLst/>
              <a:rect l="l" t="t" r="r" b="b"/>
              <a:pathLst>
                <a:path w="1548129">
                  <a:moveTo>
                    <a:pt x="0" y="0"/>
                  </a:moveTo>
                  <a:lnTo>
                    <a:pt x="1548003" y="0"/>
                  </a:lnTo>
                </a:path>
              </a:pathLst>
            </a:custGeom>
            <a:ln w="3962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92" name="object 92"/>
            <p:cNvPicPr/>
            <p:nvPr/>
          </p:nvPicPr>
          <p:blipFill>
            <a:blip r:embed="rId11" cstate="print"/>
            <a:stretch>
              <a:fillRect/>
            </a:stretch>
          </p:blipFill>
          <p:spPr>
            <a:xfrm>
              <a:off x="7735824" y="5321808"/>
              <a:ext cx="454151" cy="256032"/>
            </a:xfrm>
            <a:prstGeom prst="rect">
              <a:avLst/>
            </a:prstGeom>
          </p:spPr>
        </p:pic>
        <p:pic>
          <p:nvPicPr>
            <p:cNvPr id="93" name="object 93"/>
            <p:cNvPicPr/>
            <p:nvPr/>
          </p:nvPicPr>
          <p:blipFill>
            <a:blip r:embed="rId12" cstate="print"/>
            <a:stretch>
              <a:fillRect/>
            </a:stretch>
          </p:blipFill>
          <p:spPr>
            <a:xfrm>
              <a:off x="7767827" y="5417820"/>
              <a:ext cx="112775" cy="94487"/>
            </a:xfrm>
            <a:prstGeom prst="rect">
              <a:avLst/>
            </a:prstGeom>
          </p:spPr>
        </p:pic>
        <p:sp>
          <p:nvSpPr>
            <p:cNvPr id="94" name="object 94"/>
            <p:cNvSpPr/>
            <p:nvPr/>
          </p:nvSpPr>
          <p:spPr>
            <a:xfrm>
              <a:off x="7767827" y="5417820"/>
              <a:ext cx="113030" cy="94615"/>
            </a:xfrm>
            <a:custGeom>
              <a:avLst/>
              <a:gdLst/>
              <a:ahLst/>
              <a:cxnLst/>
              <a:rect l="l" t="t" r="r" b="b"/>
              <a:pathLst>
                <a:path w="113029" h="94614">
                  <a:moveTo>
                    <a:pt x="0" y="0"/>
                  </a:moveTo>
                  <a:lnTo>
                    <a:pt x="112775" y="0"/>
                  </a:lnTo>
                  <a:lnTo>
                    <a:pt x="112775" y="94487"/>
                  </a:lnTo>
                  <a:lnTo>
                    <a:pt x="0" y="94487"/>
                  </a:lnTo>
                  <a:lnTo>
                    <a:pt x="0" y="0"/>
                  </a:lnTo>
                  <a:close/>
                </a:path>
              </a:pathLst>
            </a:custGeom>
            <a:ln w="3175">
              <a:solidFill>
                <a:srgbClr val="979A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5" name="object 95"/>
            <p:cNvSpPr/>
            <p:nvPr/>
          </p:nvSpPr>
          <p:spPr>
            <a:xfrm>
              <a:off x="7766303" y="5504688"/>
              <a:ext cx="113030" cy="12700"/>
            </a:xfrm>
            <a:custGeom>
              <a:avLst/>
              <a:gdLst/>
              <a:ahLst/>
              <a:cxnLst/>
              <a:rect l="l" t="t" r="r" b="b"/>
              <a:pathLst>
                <a:path w="113029" h="12700">
                  <a:moveTo>
                    <a:pt x="0" y="12192"/>
                  </a:moveTo>
                  <a:lnTo>
                    <a:pt x="112775" y="12192"/>
                  </a:lnTo>
                  <a:lnTo>
                    <a:pt x="112775"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6" name="object 96"/>
            <p:cNvSpPr/>
            <p:nvPr/>
          </p:nvSpPr>
          <p:spPr>
            <a:xfrm>
              <a:off x="7766303" y="5416296"/>
              <a:ext cx="0" cy="94615"/>
            </a:xfrm>
            <a:custGeom>
              <a:avLst/>
              <a:gdLst/>
              <a:ahLst/>
              <a:cxnLst/>
              <a:rect l="l" t="t" r="r" b="b"/>
              <a:pathLst>
                <a:path h="94614">
                  <a:moveTo>
                    <a:pt x="0" y="94487"/>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7" name="object 97"/>
            <p:cNvSpPr/>
            <p:nvPr/>
          </p:nvSpPr>
          <p:spPr>
            <a:xfrm>
              <a:off x="7766303" y="5410200"/>
              <a:ext cx="113030" cy="12700"/>
            </a:xfrm>
            <a:custGeom>
              <a:avLst/>
              <a:gdLst/>
              <a:ahLst/>
              <a:cxnLst/>
              <a:rect l="l" t="t" r="r" b="b"/>
              <a:pathLst>
                <a:path w="113029" h="12700">
                  <a:moveTo>
                    <a:pt x="0" y="12192"/>
                  </a:moveTo>
                  <a:lnTo>
                    <a:pt x="112776" y="12192"/>
                  </a:lnTo>
                  <a:lnTo>
                    <a:pt x="112776"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8" name="object 98"/>
            <p:cNvSpPr/>
            <p:nvPr/>
          </p:nvSpPr>
          <p:spPr>
            <a:xfrm>
              <a:off x="7879079" y="5416296"/>
              <a:ext cx="0" cy="94615"/>
            </a:xfrm>
            <a:custGeom>
              <a:avLst/>
              <a:gdLst/>
              <a:ahLst/>
              <a:cxnLst/>
              <a:rect l="l" t="t" r="r" b="b"/>
              <a:pathLst>
                <a:path h="94614">
                  <a:moveTo>
                    <a:pt x="0" y="0"/>
                  </a:moveTo>
                  <a:lnTo>
                    <a:pt x="0" y="94487"/>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99" name="object 99"/>
            <p:cNvSpPr/>
            <p:nvPr/>
          </p:nvSpPr>
          <p:spPr>
            <a:xfrm>
              <a:off x="7936991" y="5446776"/>
              <a:ext cx="0" cy="58419"/>
            </a:xfrm>
            <a:custGeom>
              <a:avLst/>
              <a:gdLst/>
              <a:ahLst/>
              <a:cxnLst/>
              <a:rect l="l" t="t" r="r" b="b"/>
              <a:pathLst>
                <a:path h="58420">
                  <a:moveTo>
                    <a:pt x="0" y="0"/>
                  </a:moveTo>
                  <a:lnTo>
                    <a:pt x="0" y="57912"/>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0" name="object 100"/>
            <p:cNvSpPr/>
            <p:nvPr/>
          </p:nvSpPr>
          <p:spPr>
            <a:xfrm>
              <a:off x="7926332" y="5478776"/>
              <a:ext cx="27940" cy="9525"/>
            </a:xfrm>
            <a:custGeom>
              <a:avLst/>
              <a:gdLst/>
              <a:ahLst/>
              <a:cxnLst/>
              <a:rect l="l" t="t" r="r" b="b"/>
              <a:pathLst>
                <a:path w="27940" h="9525">
                  <a:moveTo>
                    <a:pt x="23228" y="0"/>
                  </a:moveTo>
                  <a:lnTo>
                    <a:pt x="4292" y="0"/>
                  </a:lnTo>
                  <a:lnTo>
                    <a:pt x="2578" y="241"/>
                  </a:lnTo>
                  <a:lnTo>
                    <a:pt x="1168" y="1282"/>
                  </a:lnTo>
                  <a:lnTo>
                    <a:pt x="203" y="2781"/>
                  </a:lnTo>
                  <a:lnTo>
                    <a:pt x="0" y="4508"/>
                  </a:lnTo>
                  <a:lnTo>
                    <a:pt x="203" y="6362"/>
                  </a:lnTo>
                  <a:lnTo>
                    <a:pt x="1168" y="7874"/>
                  </a:lnTo>
                  <a:lnTo>
                    <a:pt x="2578" y="8915"/>
                  </a:lnTo>
                  <a:lnTo>
                    <a:pt x="4292" y="9144"/>
                  </a:lnTo>
                  <a:lnTo>
                    <a:pt x="23228" y="9144"/>
                  </a:lnTo>
                  <a:lnTo>
                    <a:pt x="24841" y="8915"/>
                  </a:lnTo>
                  <a:lnTo>
                    <a:pt x="26238" y="7874"/>
                  </a:lnTo>
                  <a:lnTo>
                    <a:pt x="27216" y="6362"/>
                  </a:lnTo>
                  <a:lnTo>
                    <a:pt x="27431" y="4508"/>
                  </a:lnTo>
                  <a:lnTo>
                    <a:pt x="27216" y="2781"/>
                  </a:lnTo>
                  <a:lnTo>
                    <a:pt x="26238" y="1282"/>
                  </a:lnTo>
                  <a:lnTo>
                    <a:pt x="24841" y="241"/>
                  </a:lnTo>
                  <a:lnTo>
                    <a:pt x="23228"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1" name="object 101"/>
            <p:cNvSpPr/>
            <p:nvPr/>
          </p:nvSpPr>
          <p:spPr>
            <a:xfrm>
              <a:off x="7926321" y="5478779"/>
              <a:ext cx="27940" cy="9525"/>
            </a:xfrm>
            <a:custGeom>
              <a:avLst/>
              <a:gdLst/>
              <a:ahLst/>
              <a:cxnLst/>
              <a:rect l="l" t="t" r="r" b="b"/>
              <a:pathLst>
                <a:path w="27940" h="9525">
                  <a:moveTo>
                    <a:pt x="4305" y="0"/>
                  </a:moveTo>
                  <a:lnTo>
                    <a:pt x="23241" y="0"/>
                  </a:lnTo>
                  <a:lnTo>
                    <a:pt x="24853" y="228"/>
                  </a:lnTo>
                  <a:lnTo>
                    <a:pt x="26250" y="1270"/>
                  </a:lnTo>
                  <a:lnTo>
                    <a:pt x="27216" y="2781"/>
                  </a:lnTo>
                  <a:lnTo>
                    <a:pt x="27432" y="4508"/>
                  </a:lnTo>
                  <a:lnTo>
                    <a:pt x="27216" y="6362"/>
                  </a:lnTo>
                  <a:lnTo>
                    <a:pt x="26250" y="7874"/>
                  </a:lnTo>
                  <a:lnTo>
                    <a:pt x="24853" y="8915"/>
                  </a:lnTo>
                  <a:lnTo>
                    <a:pt x="23241" y="9144"/>
                  </a:lnTo>
                  <a:lnTo>
                    <a:pt x="4305" y="9144"/>
                  </a:lnTo>
                  <a:lnTo>
                    <a:pt x="2590" y="8915"/>
                  </a:lnTo>
                  <a:lnTo>
                    <a:pt x="1181" y="7874"/>
                  </a:lnTo>
                  <a:lnTo>
                    <a:pt x="215" y="6362"/>
                  </a:lnTo>
                  <a:lnTo>
                    <a:pt x="0" y="4508"/>
                  </a:lnTo>
                  <a:lnTo>
                    <a:pt x="215" y="2781"/>
                  </a:lnTo>
                  <a:lnTo>
                    <a:pt x="1181" y="1270"/>
                  </a:lnTo>
                  <a:lnTo>
                    <a:pt x="2590" y="228"/>
                  </a:lnTo>
                  <a:lnTo>
                    <a:pt x="4305"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2" name="object 102"/>
            <p:cNvSpPr/>
            <p:nvPr/>
          </p:nvSpPr>
          <p:spPr>
            <a:xfrm>
              <a:off x="7973568" y="5446776"/>
              <a:ext cx="0" cy="58419"/>
            </a:xfrm>
            <a:custGeom>
              <a:avLst/>
              <a:gdLst/>
              <a:ahLst/>
              <a:cxnLst/>
              <a:rect l="l" t="t" r="r" b="b"/>
              <a:pathLst>
                <a:path h="58420">
                  <a:moveTo>
                    <a:pt x="0" y="0"/>
                  </a:moveTo>
                  <a:lnTo>
                    <a:pt x="0" y="57912"/>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3" name="object 103"/>
            <p:cNvSpPr/>
            <p:nvPr/>
          </p:nvSpPr>
          <p:spPr>
            <a:xfrm>
              <a:off x="7962898" y="5487920"/>
              <a:ext cx="27940" cy="9525"/>
            </a:xfrm>
            <a:custGeom>
              <a:avLst/>
              <a:gdLst/>
              <a:ahLst/>
              <a:cxnLst/>
              <a:rect l="l" t="t" r="r" b="b"/>
              <a:pathLst>
                <a:path w="27940" h="9525">
                  <a:moveTo>
                    <a:pt x="23253" y="0"/>
                  </a:moveTo>
                  <a:lnTo>
                    <a:pt x="4394" y="0"/>
                  </a:lnTo>
                  <a:lnTo>
                    <a:pt x="2578" y="342"/>
                  </a:lnTo>
                  <a:lnTo>
                    <a:pt x="1282" y="1371"/>
                  </a:lnTo>
                  <a:lnTo>
                    <a:pt x="330" y="2857"/>
                  </a:lnTo>
                  <a:lnTo>
                    <a:pt x="0" y="4686"/>
                  </a:lnTo>
                  <a:lnTo>
                    <a:pt x="330" y="6400"/>
                  </a:lnTo>
                  <a:lnTo>
                    <a:pt x="1282" y="7886"/>
                  </a:lnTo>
                  <a:lnTo>
                    <a:pt x="2578" y="8915"/>
                  </a:lnTo>
                  <a:lnTo>
                    <a:pt x="4394" y="9144"/>
                  </a:lnTo>
                  <a:lnTo>
                    <a:pt x="23253" y="9144"/>
                  </a:lnTo>
                  <a:lnTo>
                    <a:pt x="24866" y="8915"/>
                  </a:lnTo>
                  <a:lnTo>
                    <a:pt x="26263" y="7886"/>
                  </a:lnTo>
                  <a:lnTo>
                    <a:pt x="27216" y="6400"/>
                  </a:lnTo>
                  <a:lnTo>
                    <a:pt x="27432" y="4686"/>
                  </a:lnTo>
                  <a:lnTo>
                    <a:pt x="27216" y="2857"/>
                  </a:lnTo>
                  <a:lnTo>
                    <a:pt x="26263" y="1371"/>
                  </a:lnTo>
                  <a:lnTo>
                    <a:pt x="24866" y="342"/>
                  </a:lnTo>
                  <a:lnTo>
                    <a:pt x="23253"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4" name="object 104"/>
            <p:cNvSpPr/>
            <p:nvPr/>
          </p:nvSpPr>
          <p:spPr>
            <a:xfrm>
              <a:off x="7962898" y="5487923"/>
              <a:ext cx="27940" cy="9525"/>
            </a:xfrm>
            <a:custGeom>
              <a:avLst/>
              <a:gdLst/>
              <a:ahLst/>
              <a:cxnLst/>
              <a:rect l="l" t="t" r="r" b="b"/>
              <a:pathLst>
                <a:path w="27940" h="9525">
                  <a:moveTo>
                    <a:pt x="4394" y="0"/>
                  </a:moveTo>
                  <a:lnTo>
                    <a:pt x="23253" y="0"/>
                  </a:lnTo>
                  <a:lnTo>
                    <a:pt x="24866" y="342"/>
                  </a:lnTo>
                  <a:lnTo>
                    <a:pt x="26250" y="1371"/>
                  </a:lnTo>
                  <a:lnTo>
                    <a:pt x="27216" y="2857"/>
                  </a:lnTo>
                  <a:lnTo>
                    <a:pt x="27432" y="4686"/>
                  </a:lnTo>
                  <a:lnTo>
                    <a:pt x="27216" y="6400"/>
                  </a:lnTo>
                  <a:lnTo>
                    <a:pt x="26250" y="7886"/>
                  </a:lnTo>
                  <a:lnTo>
                    <a:pt x="24866" y="8915"/>
                  </a:lnTo>
                  <a:lnTo>
                    <a:pt x="23253" y="9144"/>
                  </a:lnTo>
                  <a:lnTo>
                    <a:pt x="4394" y="9144"/>
                  </a:lnTo>
                  <a:lnTo>
                    <a:pt x="2578" y="8915"/>
                  </a:lnTo>
                  <a:lnTo>
                    <a:pt x="1282" y="7886"/>
                  </a:lnTo>
                  <a:lnTo>
                    <a:pt x="317" y="6400"/>
                  </a:lnTo>
                  <a:lnTo>
                    <a:pt x="0" y="4686"/>
                  </a:lnTo>
                  <a:lnTo>
                    <a:pt x="317" y="2857"/>
                  </a:lnTo>
                  <a:lnTo>
                    <a:pt x="1282" y="1371"/>
                  </a:lnTo>
                  <a:lnTo>
                    <a:pt x="2578" y="342"/>
                  </a:lnTo>
                  <a:lnTo>
                    <a:pt x="4394"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5" name="object 105"/>
            <p:cNvSpPr/>
            <p:nvPr/>
          </p:nvSpPr>
          <p:spPr>
            <a:xfrm>
              <a:off x="8007096" y="5446776"/>
              <a:ext cx="0" cy="58419"/>
            </a:xfrm>
            <a:custGeom>
              <a:avLst/>
              <a:gdLst/>
              <a:ahLst/>
              <a:cxnLst/>
              <a:rect l="l" t="t" r="r" b="b"/>
              <a:pathLst>
                <a:path h="58420">
                  <a:moveTo>
                    <a:pt x="0" y="0"/>
                  </a:moveTo>
                  <a:lnTo>
                    <a:pt x="0" y="57912"/>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6" name="object 106"/>
            <p:cNvSpPr/>
            <p:nvPr/>
          </p:nvSpPr>
          <p:spPr>
            <a:xfrm>
              <a:off x="7996423" y="5475735"/>
              <a:ext cx="27940" cy="9525"/>
            </a:xfrm>
            <a:custGeom>
              <a:avLst/>
              <a:gdLst/>
              <a:ahLst/>
              <a:cxnLst/>
              <a:rect l="l" t="t" r="r" b="b"/>
              <a:pathLst>
                <a:path w="27940" h="9525">
                  <a:moveTo>
                    <a:pt x="23164" y="0"/>
                  </a:moveTo>
                  <a:lnTo>
                    <a:pt x="4381" y="0"/>
                  </a:lnTo>
                  <a:lnTo>
                    <a:pt x="2781" y="342"/>
                  </a:lnTo>
                  <a:lnTo>
                    <a:pt x="1384" y="1371"/>
                  </a:lnTo>
                  <a:lnTo>
                    <a:pt x="431" y="2743"/>
                  </a:lnTo>
                  <a:lnTo>
                    <a:pt x="0" y="4686"/>
                  </a:lnTo>
                  <a:lnTo>
                    <a:pt x="431" y="6400"/>
                  </a:lnTo>
                  <a:lnTo>
                    <a:pt x="1384" y="7886"/>
                  </a:lnTo>
                  <a:lnTo>
                    <a:pt x="2781" y="8915"/>
                  </a:lnTo>
                  <a:lnTo>
                    <a:pt x="4381" y="9144"/>
                  </a:lnTo>
                  <a:lnTo>
                    <a:pt x="23164" y="9144"/>
                  </a:lnTo>
                  <a:lnTo>
                    <a:pt x="24879" y="8915"/>
                  </a:lnTo>
                  <a:lnTo>
                    <a:pt x="26263" y="7886"/>
                  </a:lnTo>
                  <a:lnTo>
                    <a:pt x="27216" y="6400"/>
                  </a:lnTo>
                  <a:lnTo>
                    <a:pt x="27432" y="4686"/>
                  </a:lnTo>
                  <a:lnTo>
                    <a:pt x="27216" y="2743"/>
                  </a:lnTo>
                  <a:lnTo>
                    <a:pt x="26263" y="1371"/>
                  </a:lnTo>
                  <a:lnTo>
                    <a:pt x="24879" y="342"/>
                  </a:lnTo>
                  <a:lnTo>
                    <a:pt x="23164" y="0"/>
                  </a:lnTo>
                  <a:close/>
                </a:path>
              </a:pathLst>
            </a:custGeom>
            <a:solidFill>
              <a:srgbClr val="393D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7" name="object 107"/>
            <p:cNvSpPr/>
            <p:nvPr/>
          </p:nvSpPr>
          <p:spPr>
            <a:xfrm>
              <a:off x="7996423" y="5475732"/>
              <a:ext cx="27940" cy="9525"/>
            </a:xfrm>
            <a:custGeom>
              <a:avLst/>
              <a:gdLst/>
              <a:ahLst/>
              <a:cxnLst/>
              <a:rect l="l" t="t" r="r" b="b"/>
              <a:pathLst>
                <a:path w="27940" h="9525">
                  <a:moveTo>
                    <a:pt x="4381" y="0"/>
                  </a:moveTo>
                  <a:lnTo>
                    <a:pt x="23164" y="0"/>
                  </a:lnTo>
                  <a:lnTo>
                    <a:pt x="24879" y="342"/>
                  </a:lnTo>
                  <a:lnTo>
                    <a:pt x="26263" y="1371"/>
                  </a:lnTo>
                  <a:lnTo>
                    <a:pt x="27228" y="2743"/>
                  </a:lnTo>
                  <a:lnTo>
                    <a:pt x="27432" y="4686"/>
                  </a:lnTo>
                  <a:lnTo>
                    <a:pt x="27228" y="6400"/>
                  </a:lnTo>
                  <a:lnTo>
                    <a:pt x="26263" y="7886"/>
                  </a:lnTo>
                  <a:lnTo>
                    <a:pt x="24879" y="8915"/>
                  </a:lnTo>
                  <a:lnTo>
                    <a:pt x="23164" y="9144"/>
                  </a:lnTo>
                  <a:lnTo>
                    <a:pt x="4381" y="9144"/>
                  </a:lnTo>
                  <a:lnTo>
                    <a:pt x="2781" y="8915"/>
                  </a:lnTo>
                  <a:lnTo>
                    <a:pt x="1397" y="7886"/>
                  </a:lnTo>
                  <a:lnTo>
                    <a:pt x="431" y="6400"/>
                  </a:lnTo>
                  <a:lnTo>
                    <a:pt x="0" y="4686"/>
                  </a:lnTo>
                  <a:lnTo>
                    <a:pt x="431" y="2743"/>
                  </a:lnTo>
                  <a:lnTo>
                    <a:pt x="1397" y="1371"/>
                  </a:lnTo>
                  <a:lnTo>
                    <a:pt x="2781" y="342"/>
                  </a:lnTo>
                  <a:lnTo>
                    <a:pt x="4381" y="0"/>
                  </a:lnTo>
                  <a:close/>
                </a:path>
              </a:pathLst>
            </a:custGeom>
            <a:ln w="3175">
              <a:solidFill>
                <a:srgbClr val="393D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8" name="object 108"/>
            <p:cNvSpPr/>
            <p:nvPr/>
          </p:nvSpPr>
          <p:spPr>
            <a:xfrm>
              <a:off x="7932422" y="5411723"/>
              <a:ext cx="15240" cy="21590"/>
            </a:xfrm>
            <a:custGeom>
              <a:avLst/>
              <a:gdLst/>
              <a:ahLst/>
              <a:cxnLst/>
              <a:rect l="l" t="t" r="r" b="b"/>
              <a:pathLst>
                <a:path w="15240" h="21589">
                  <a:moveTo>
                    <a:pt x="11810" y="0"/>
                  </a:moveTo>
                  <a:lnTo>
                    <a:pt x="3428" y="0"/>
                  </a:lnTo>
                  <a:lnTo>
                    <a:pt x="2019" y="279"/>
                  </a:lnTo>
                  <a:lnTo>
                    <a:pt x="1003" y="1409"/>
                  </a:lnTo>
                  <a:lnTo>
                    <a:pt x="203" y="2806"/>
                  </a:lnTo>
                  <a:lnTo>
                    <a:pt x="0" y="4775"/>
                  </a:lnTo>
                  <a:lnTo>
                    <a:pt x="0" y="16421"/>
                  </a:lnTo>
                  <a:lnTo>
                    <a:pt x="203" y="18389"/>
                  </a:lnTo>
                  <a:lnTo>
                    <a:pt x="1003" y="19786"/>
                  </a:lnTo>
                  <a:lnTo>
                    <a:pt x="2019" y="20916"/>
                  </a:lnTo>
                  <a:lnTo>
                    <a:pt x="3428" y="21336"/>
                  </a:lnTo>
                  <a:lnTo>
                    <a:pt x="11810" y="21336"/>
                  </a:lnTo>
                  <a:lnTo>
                    <a:pt x="13220" y="20916"/>
                  </a:lnTo>
                  <a:lnTo>
                    <a:pt x="14223" y="19786"/>
                  </a:lnTo>
                  <a:lnTo>
                    <a:pt x="15036" y="18389"/>
                  </a:lnTo>
                  <a:lnTo>
                    <a:pt x="15239" y="16421"/>
                  </a:lnTo>
                  <a:lnTo>
                    <a:pt x="15239" y="4775"/>
                  </a:lnTo>
                  <a:lnTo>
                    <a:pt x="15036" y="2806"/>
                  </a:lnTo>
                  <a:lnTo>
                    <a:pt x="14223" y="1409"/>
                  </a:lnTo>
                  <a:lnTo>
                    <a:pt x="13220" y="279"/>
                  </a:lnTo>
                  <a:lnTo>
                    <a:pt x="11810"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09" name="object 109"/>
            <p:cNvSpPr/>
            <p:nvPr/>
          </p:nvSpPr>
          <p:spPr>
            <a:xfrm>
              <a:off x="7932422" y="5411723"/>
              <a:ext cx="15240" cy="21590"/>
            </a:xfrm>
            <a:custGeom>
              <a:avLst/>
              <a:gdLst/>
              <a:ahLst/>
              <a:cxnLst/>
              <a:rect l="l" t="t" r="r" b="b"/>
              <a:pathLst>
                <a:path w="15240" h="21589">
                  <a:moveTo>
                    <a:pt x="3428" y="0"/>
                  </a:moveTo>
                  <a:lnTo>
                    <a:pt x="11810" y="0"/>
                  </a:lnTo>
                  <a:lnTo>
                    <a:pt x="13220" y="279"/>
                  </a:lnTo>
                  <a:lnTo>
                    <a:pt x="14223" y="1409"/>
                  </a:lnTo>
                  <a:lnTo>
                    <a:pt x="15036" y="2806"/>
                  </a:lnTo>
                  <a:lnTo>
                    <a:pt x="15239" y="4775"/>
                  </a:lnTo>
                  <a:lnTo>
                    <a:pt x="15239" y="16421"/>
                  </a:lnTo>
                  <a:lnTo>
                    <a:pt x="15036" y="18389"/>
                  </a:lnTo>
                  <a:lnTo>
                    <a:pt x="14223" y="19786"/>
                  </a:lnTo>
                  <a:lnTo>
                    <a:pt x="13220" y="20916"/>
                  </a:lnTo>
                  <a:lnTo>
                    <a:pt x="11810" y="21336"/>
                  </a:lnTo>
                  <a:lnTo>
                    <a:pt x="3428" y="21336"/>
                  </a:lnTo>
                  <a:lnTo>
                    <a:pt x="2019" y="20916"/>
                  </a:lnTo>
                  <a:lnTo>
                    <a:pt x="1003" y="19786"/>
                  </a:lnTo>
                  <a:lnTo>
                    <a:pt x="203" y="18389"/>
                  </a:lnTo>
                  <a:lnTo>
                    <a:pt x="0" y="16421"/>
                  </a:lnTo>
                  <a:lnTo>
                    <a:pt x="0" y="4775"/>
                  </a:lnTo>
                  <a:lnTo>
                    <a:pt x="203" y="2806"/>
                  </a:lnTo>
                  <a:lnTo>
                    <a:pt x="1003" y="1409"/>
                  </a:lnTo>
                  <a:lnTo>
                    <a:pt x="2019" y="279"/>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0" name="object 110"/>
            <p:cNvSpPr/>
            <p:nvPr/>
          </p:nvSpPr>
          <p:spPr>
            <a:xfrm>
              <a:off x="7965942" y="5411723"/>
              <a:ext cx="18415" cy="21590"/>
            </a:xfrm>
            <a:custGeom>
              <a:avLst/>
              <a:gdLst/>
              <a:ahLst/>
              <a:cxnLst/>
              <a:rect l="l" t="t" r="r" b="b"/>
              <a:pathLst>
                <a:path w="18415" h="21589">
                  <a:moveTo>
                    <a:pt x="14198" y="0"/>
                  </a:moveTo>
                  <a:lnTo>
                    <a:pt x="3975" y="0"/>
                  </a:lnTo>
                  <a:lnTo>
                    <a:pt x="2412" y="279"/>
                  </a:lnTo>
                  <a:lnTo>
                    <a:pt x="1206" y="1409"/>
                  </a:lnTo>
                  <a:lnTo>
                    <a:pt x="241" y="2806"/>
                  </a:lnTo>
                  <a:lnTo>
                    <a:pt x="0" y="4775"/>
                  </a:lnTo>
                  <a:lnTo>
                    <a:pt x="0" y="16421"/>
                  </a:lnTo>
                  <a:lnTo>
                    <a:pt x="241" y="18389"/>
                  </a:lnTo>
                  <a:lnTo>
                    <a:pt x="1206" y="19786"/>
                  </a:lnTo>
                  <a:lnTo>
                    <a:pt x="2412" y="20916"/>
                  </a:lnTo>
                  <a:lnTo>
                    <a:pt x="3975" y="21336"/>
                  </a:lnTo>
                  <a:lnTo>
                    <a:pt x="14198" y="21336"/>
                  </a:lnTo>
                  <a:lnTo>
                    <a:pt x="15887" y="20916"/>
                  </a:lnTo>
                  <a:lnTo>
                    <a:pt x="17094" y="19786"/>
                  </a:lnTo>
                  <a:lnTo>
                    <a:pt x="17932" y="18389"/>
                  </a:lnTo>
                  <a:lnTo>
                    <a:pt x="18287" y="16421"/>
                  </a:lnTo>
                  <a:lnTo>
                    <a:pt x="18287" y="4775"/>
                  </a:lnTo>
                  <a:lnTo>
                    <a:pt x="17932" y="2806"/>
                  </a:lnTo>
                  <a:lnTo>
                    <a:pt x="17094" y="1409"/>
                  </a:lnTo>
                  <a:lnTo>
                    <a:pt x="15887" y="279"/>
                  </a:lnTo>
                  <a:lnTo>
                    <a:pt x="14198"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1" name="object 111"/>
            <p:cNvSpPr/>
            <p:nvPr/>
          </p:nvSpPr>
          <p:spPr>
            <a:xfrm>
              <a:off x="7965942" y="5411723"/>
              <a:ext cx="18415" cy="21590"/>
            </a:xfrm>
            <a:custGeom>
              <a:avLst/>
              <a:gdLst/>
              <a:ahLst/>
              <a:cxnLst/>
              <a:rect l="l" t="t" r="r" b="b"/>
              <a:pathLst>
                <a:path w="18415" h="21589">
                  <a:moveTo>
                    <a:pt x="3975" y="0"/>
                  </a:moveTo>
                  <a:lnTo>
                    <a:pt x="14198" y="0"/>
                  </a:lnTo>
                  <a:lnTo>
                    <a:pt x="15887" y="279"/>
                  </a:lnTo>
                  <a:lnTo>
                    <a:pt x="17094" y="1409"/>
                  </a:lnTo>
                  <a:lnTo>
                    <a:pt x="17932" y="2806"/>
                  </a:lnTo>
                  <a:lnTo>
                    <a:pt x="18287" y="4775"/>
                  </a:lnTo>
                  <a:lnTo>
                    <a:pt x="18287" y="16421"/>
                  </a:lnTo>
                  <a:lnTo>
                    <a:pt x="17932" y="18389"/>
                  </a:lnTo>
                  <a:lnTo>
                    <a:pt x="17094" y="19786"/>
                  </a:lnTo>
                  <a:lnTo>
                    <a:pt x="15887" y="20916"/>
                  </a:lnTo>
                  <a:lnTo>
                    <a:pt x="14198" y="21336"/>
                  </a:lnTo>
                  <a:lnTo>
                    <a:pt x="3975" y="21336"/>
                  </a:lnTo>
                  <a:lnTo>
                    <a:pt x="2412" y="20916"/>
                  </a:lnTo>
                  <a:lnTo>
                    <a:pt x="1206" y="19786"/>
                  </a:lnTo>
                  <a:lnTo>
                    <a:pt x="241" y="18389"/>
                  </a:lnTo>
                  <a:lnTo>
                    <a:pt x="0" y="16421"/>
                  </a:lnTo>
                  <a:lnTo>
                    <a:pt x="0" y="4775"/>
                  </a:lnTo>
                  <a:lnTo>
                    <a:pt x="241" y="2806"/>
                  </a:lnTo>
                  <a:lnTo>
                    <a:pt x="1206" y="1409"/>
                  </a:lnTo>
                  <a:lnTo>
                    <a:pt x="2412" y="279"/>
                  </a:lnTo>
                  <a:lnTo>
                    <a:pt x="3975"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2" name="object 112"/>
            <p:cNvSpPr/>
            <p:nvPr/>
          </p:nvSpPr>
          <p:spPr>
            <a:xfrm>
              <a:off x="7999477" y="5411723"/>
              <a:ext cx="18415" cy="21590"/>
            </a:xfrm>
            <a:custGeom>
              <a:avLst/>
              <a:gdLst/>
              <a:ahLst/>
              <a:cxnLst/>
              <a:rect l="l" t="t" r="r" b="b"/>
              <a:pathLst>
                <a:path w="18415" h="21589">
                  <a:moveTo>
                    <a:pt x="14071" y="0"/>
                  </a:moveTo>
                  <a:lnTo>
                    <a:pt x="4089" y="0"/>
                  </a:lnTo>
                  <a:lnTo>
                    <a:pt x="2400" y="279"/>
                  </a:lnTo>
                  <a:lnTo>
                    <a:pt x="1206" y="1409"/>
                  </a:lnTo>
                  <a:lnTo>
                    <a:pt x="241" y="2806"/>
                  </a:lnTo>
                  <a:lnTo>
                    <a:pt x="0" y="4775"/>
                  </a:lnTo>
                  <a:lnTo>
                    <a:pt x="0" y="16421"/>
                  </a:lnTo>
                  <a:lnTo>
                    <a:pt x="241" y="18389"/>
                  </a:lnTo>
                  <a:lnTo>
                    <a:pt x="1206" y="19786"/>
                  </a:lnTo>
                  <a:lnTo>
                    <a:pt x="2400" y="20916"/>
                  </a:lnTo>
                  <a:lnTo>
                    <a:pt x="4089" y="21336"/>
                  </a:lnTo>
                  <a:lnTo>
                    <a:pt x="14071" y="21336"/>
                  </a:lnTo>
                  <a:lnTo>
                    <a:pt x="15760" y="20916"/>
                  </a:lnTo>
                  <a:lnTo>
                    <a:pt x="16967" y="19786"/>
                  </a:lnTo>
                  <a:lnTo>
                    <a:pt x="17919" y="18389"/>
                  </a:lnTo>
                  <a:lnTo>
                    <a:pt x="18288" y="16421"/>
                  </a:lnTo>
                  <a:lnTo>
                    <a:pt x="18288" y="4775"/>
                  </a:lnTo>
                  <a:lnTo>
                    <a:pt x="17919" y="2806"/>
                  </a:lnTo>
                  <a:lnTo>
                    <a:pt x="16967" y="1409"/>
                  </a:lnTo>
                  <a:lnTo>
                    <a:pt x="15760" y="279"/>
                  </a:lnTo>
                  <a:lnTo>
                    <a:pt x="14071"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3" name="object 113"/>
            <p:cNvSpPr/>
            <p:nvPr/>
          </p:nvSpPr>
          <p:spPr>
            <a:xfrm>
              <a:off x="7999477" y="5411723"/>
              <a:ext cx="18415" cy="21590"/>
            </a:xfrm>
            <a:custGeom>
              <a:avLst/>
              <a:gdLst/>
              <a:ahLst/>
              <a:cxnLst/>
              <a:rect l="l" t="t" r="r" b="b"/>
              <a:pathLst>
                <a:path w="18415" h="21589">
                  <a:moveTo>
                    <a:pt x="4089" y="0"/>
                  </a:moveTo>
                  <a:lnTo>
                    <a:pt x="14071" y="0"/>
                  </a:lnTo>
                  <a:lnTo>
                    <a:pt x="15760" y="279"/>
                  </a:lnTo>
                  <a:lnTo>
                    <a:pt x="16967" y="1409"/>
                  </a:lnTo>
                  <a:lnTo>
                    <a:pt x="17919" y="2806"/>
                  </a:lnTo>
                  <a:lnTo>
                    <a:pt x="18288" y="4775"/>
                  </a:lnTo>
                  <a:lnTo>
                    <a:pt x="18288" y="16421"/>
                  </a:lnTo>
                  <a:lnTo>
                    <a:pt x="17919" y="18389"/>
                  </a:lnTo>
                  <a:lnTo>
                    <a:pt x="16967" y="19786"/>
                  </a:lnTo>
                  <a:lnTo>
                    <a:pt x="15760" y="20916"/>
                  </a:lnTo>
                  <a:lnTo>
                    <a:pt x="14071" y="21336"/>
                  </a:lnTo>
                  <a:lnTo>
                    <a:pt x="4089" y="21336"/>
                  </a:lnTo>
                  <a:lnTo>
                    <a:pt x="2400" y="20916"/>
                  </a:lnTo>
                  <a:lnTo>
                    <a:pt x="1206" y="19786"/>
                  </a:lnTo>
                  <a:lnTo>
                    <a:pt x="241" y="18389"/>
                  </a:lnTo>
                  <a:lnTo>
                    <a:pt x="0" y="16421"/>
                  </a:lnTo>
                  <a:lnTo>
                    <a:pt x="0" y="4775"/>
                  </a:lnTo>
                  <a:lnTo>
                    <a:pt x="241" y="2806"/>
                  </a:lnTo>
                  <a:lnTo>
                    <a:pt x="1206" y="1409"/>
                  </a:lnTo>
                  <a:lnTo>
                    <a:pt x="2400" y="279"/>
                  </a:lnTo>
                  <a:lnTo>
                    <a:pt x="4089"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4" name="object 114"/>
            <p:cNvSpPr/>
            <p:nvPr/>
          </p:nvSpPr>
          <p:spPr>
            <a:xfrm>
              <a:off x="8034527" y="5425440"/>
              <a:ext cx="60960" cy="73660"/>
            </a:xfrm>
            <a:custGeom>
              <a:avLst/>
              <a:gdLst/>
              <a:ahLst/>
              <a:cxnLst/>
              <a:rect l="l" t="t" r="r" b="b"/>
              <a:pathLst>
                <a:path w="60959" h="73660">
                  <a:moveTo>
                    <a:pt x="30480" y="0"/>
                  </a:moveTo>
                  <a:lnTo>
                    <a:pt x="18618" y="2873"/>
                  </a:lnTo>
                  <a:lnTo>
                    <a:pt x="8929" y="10710"/>
                  </a:lnTo>
                  <a:lnTo>
                    <a:pt x="2396" y="22336"/>
                  </a:lnTo>
                  <a:lnTo>
                    <a:pt x="0" y="36576"/>
                  </a:lnTo>
                  <a:lnTo>
                    <a:pt x="2396" y="50815"/>
                  </a:lnTo>
                  <a:lnTo>
                    <a:pt x="8929" y="62441"/>
                  </a:lnTo>
                  <a:lnTo>
                    <a:pt x="18618" y="70278"/>
                  </a:lnTo>
                  <a:lnTo>
                    <a:pt x="30480" y="73152"/>
                  </a:lnTo>
                  <a:lnTo>
                    <a:pt x="42341" y="70278"/>
                  </a:lnTo>
                  <a:lnTo>
                    <a:pt x="52030" y="62441"/>
                  </a:lnTo>
                  <a:lnTo>
                    <a:pt x="58563" y="50815"/>
                  </a:lnTo>
                  <a:lnTo>
                    <a:pt x="60960" y="36576"/>
                  </a:lnTo>
                  <a:lnTo>
                    <a:pt x="58563" y="22336"/>
                  </a:lnTo>
                  <a:lnTo>
                    <a:pt x="52030" y="10710"/>
                  </a:lnTo>
                  <a:lnTo>
                    <a:pt x="42341" y="2873"/>
                  </a:lnTo>
                  <a:lnTo>
                    <a:pt x="30480" y="0"/>
                  </a:lnTo>
                  <a:close/>
                </a:path>
              </a:pathLst>
            </a:custGeom>
            <a:solidFill>
              <a:srgbClr val="808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5" name="object 115"/>
            <p:cNvSpPr/>
            <p:nvPr/>
          </p:nvSpPr>
          <p:spPr>
            <a:xfrm>
              <a:off x="8034527" y="5425440"/>
              <a:ext cx="60960" cy="73660"/>
            </a:xfrm>
            <a:custGeom>
              <a:avLst/>
              <a:gdLst/>
              <a:ahLst/>
              <a:cxnLst/>
              <a:rect l="l" t="t" r="r" b="b"/>
              <a:pathLst>
                <a:path w="60959" h="73660">
                  <a:moveTo>
                    <a:pt x="0" y="36576"/>
                  </a:moveTo>
                  <a:lnTo>
                    <a:pt x="2396" y="22336"/>
                  </a:lnTo>
                  <a:lnTo>
                    <a:pt x="8929" y="10710"/>
                  </a:lnTo>
                  <a:lnTo>
                    <a:pt x="18618" y="2873"/>
                  </a:lnTo>
                  <a:lnTo>
                    <a:pt x="30480" y="0"/>
                  </a:lnTo>
                  <a:lnTo>
                    <a:pt x="42341" y="2873"/>
                  </a:lnTo>
                  <a:lnTo>
                    <a:pt x="52030" y="10710"/>
                  </a:lnTo>
                  <a:lnTo>
                    <a:pt x="58563" y="22336"/>
                  </a:lnTo>
                  <a:lnTo>
                    <a:pt x="60960" y="36576"/>
                  </a:lnTo>
                  <a:lnTo>
                    <a:pt x="58563" y="50815"/>
                  </a:lnTo>
                  <a:lnTo>
                    <a:pt x="52030" y="62441"/>
                  </a:lnTo>
                  <a:lnTo>
                    <a:pt x="42341" y="70278"/>
                  </a:lnTo>
                  <a:lnTo>
                    <a:pt x="30480" y="73152"/>
                  </a:lnTo>
                  <a:lnTo>
                    <a:pt x="18618" y="70278"/>
                  </a:lnTo>
                  <a:lnTo>
                    <a:pt x="8929" y="62441"/>
                  </a:lnTo>
                  <a:lnTo>
                    <a:pt x="2396" y="50815"/>
                  </a:lnTo>
                  <a:lnTo>
                    <a:pt x="0" y="36576"/>
                  </a:lnTo>
                  <a:close/>
                </a:path>
              </a:pathLst>
            </a:custGeom>
            <a:ln w="6096">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6" name="object 116"/>
            <p:cNvSpPr/>
            <p:nvPr/>
          </p:nvSpPr>
          <p:spPr>
            <a:xfrm>
              <a:off x="5561076" y="5405628"/>
              <a:ext cx="350520" cy="180340"/>
            </a:xfrm>
            <a:custGeom>
              <a:avLst/>
              <a:gdLst/>
              <a:ahLst/>
              <a:cxnLst/>
              <a:rect l="l" t="t" r="r" b="b"/>
              <a:pathLst>
                <a:path w="350520" h="180339">
                  <a:moveTo>
                    <a:pt x="350520" y="0"/>
                  </a:moveTo>
                  <a:lnTo>
                    <a:pt x="0" y="0"/>
                  </a:lnTo>
                  <a:lnTo>
                    <a:pt x="0" y="179832"/>
                  </a:lnTo>
                  <a:lnTo>
                    <a:pt x="350520" y="179832"/>
                  </a:lnTo>
                  <a:lnTo>
                    <a:pt x="350520" y="0"/>
                  </a:lnTo>
                  <a:close/>
                </a:path>
              </a:pathLst>
            </a:custGeom>
            <a:solidFill>
              <a:srgbClr val="CC99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7" name="object 117"/>
            <p:cNvSpPr/>
            <p:nvPr/>
          </p:nvSpPr>
          <p:spPr>
            <a:xfrm>
              <a:off x="5561076" y="5405628"/>
              <a:ext cx="350520" cy="180340"/>
            </a:xfrm>
            <a:custGeom>
              <a:avLst/>
              <a:gdLst/>
              <a:ahLst/>
              <a:cxnLst/>
              <a:rect l="l" t="t" r="r" b="b"/>
              <a:pathLst>
                <a:path w="350520" h="180339">
                  <a:moveTo>
                    <a:pt x="0" y="0"/>
                  </a:moveTo>
                  <a:lnTo>
                    <a:pt x="350520" y="0"/>
                  </a:lnTo>
                  <a:lnTo>
                    <a:pt x="350520" y="179832"/>
                  </a:lnTo>
                  <a:lnTo>
                    <a:pt x="0" y="179832"/>
                  </a:lnTo>
                  <a:lnTo>
                    <a:pt x="0" y="0"/>
                  </a:lnTo>
                  <a:close/>
                </a:path>
              </a:pathLst>
            </a:custGeom>
            <a:ln w="3175">
              <a:solidFill>
                <a:srgbClr val="B8B8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8" name="object 118"/>
            <p:cNvSpPr/>
            <p:nvPr/>
          </p:nvSpPr>
          <p:spPr>
            <a:xfrm>
              <a:off x="5559552" y="5577840"/>
              <a:ext cx="350520" cy="12700"/>
            </a:xfrm>
            <a:custGeom>
              <a:avLst/>
              <a:gdLst/>
              <a:ahLst/>
              <a:cxnLst/>
              <a:rect l="l" t="t" r="r" b="b"/>
              <a:pathLst>
                <a:path w="350520" h="12700">
                  <a:moveTo>
                    <a:pt x="0" y="12192"/>
                  </a:moveTo>
                  <a:lnTo>
                    <a:pt x="350520" y="12192"/>
                  </a:lnTo>
                  <a:lnTo>
                    <a:pt x="350520"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19" name="object 119"/>
            <p:cNvSpPr/>
            <p:nvPr/>
          </p:nvSpPr>
          <p:spPr>
            <a:xfrm>
              <a:off x="5559552" y="5404103"/>
              <a:ext cx="0" cy="180340"/>
            </a:xfrm>
            <a:custGeom>
              <a:avLst/>
              <a:gdLst/>
              <a:ahLst/>
              <a:cxnLst/>
              <a:rect l="l" t="t" r="r" b="b"/>
              <a:pathLst>
                <a:path h="180339">
                  <a:moveTo>
                    <a:pt x="0" y="179832"/>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0" name="object 120"/>
            <p:cNvSpPr/>
            <p:nvPr/>
          </p:nvSpPr>
          <p:spPr>
            <a:xfrm>
              <a:off x="5559552" y="5398008"/>
              <a:ext cx="350520" cy="12700"/>
            </a:xfrm>
            <a:custGeom>
              <a:avLst/>
              <a:gdLst/>
              <a:ahLst/>
              <a:cxnLst/>
              <a:rect l="l" t="t" r="r" b="b"/>
              <a:pathLst>
                <a:path w="350520" h="12700">
                  <a:moveTo>
                    <a:pt x="0" y="12192"/>
                  </a:moveTo>
                  <a:lnTo>
                    <a:pt x="350520" y="12192"/>
                  </a:lnTo>
                  <a:lnTo>
                    <a:pt x="350520" y="0"/>
                  </a:lnTo>
                  <a:lnTo>
                    <a:pt x="0" y="0"/>
                  </a:lnTo>
                  <a:lnTo>
                    <a:pt x="0" y="12192"/>
                  </a:lnTo>
                  <a:close/>
                </a:path>
              </a:pathLst>
            </a:custGeom>
            <a:solidFill>
              <a:srgbClr val="0000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21" name="object 121"/>
            <p:cNvPicPr/>
            <p:nvPr/>
          </p:nvPicPr>
          <p:blipFill>
            <a:blip r:embed="rId9" cstate="print"/>
            <a:stretch>
              <a:fillRect/>
            </a:stretch>
          </p:blipFill>
          <p:spPr>
            <a:xfrm>
              <a:off x="5903976" y="5343144"/>
              <a:ext cx="88392" cy="246888"/>
            </a:xfrm>
            <a:prstGeom prst="rect">
              <a:avLst/>
            </a:prstGeom>
          </p:spPr>
        </p:pic>
        <p:sp>
          <p:nvSpPr>
            <p:cNvPr id="122" name="object 122"/>
            <p:cNvSpPr/>
            <p:nvPr/>
          </p:nvSpPr>
          <p:spPr>
            <a:xfrm>
              <a:off x="5561071" y="5350764"/>
              <a:ext cx="424180" cy="55244"/>
            </a:xfrm>
            <a:custGeom>
              <a:avLst/>
              <a:gdLst/>
              <a:ahLst/>
              <a:cxnLst/>
              <a:rect l="l" t="t" r="r" b="b"/>
              <a:pathLst>
                <a:path w="424179" h="55245">
                  <a:moveTo>
                    <a:pt x="423671" y="0"/>
                  </a:moveTo>
                  <a:lnTo>
                    <a:pt x="73913" y="0"/>
                  </a:lnTo>
                  <a:lnTo>
                    <a:pt x="0" y="54864"/>
                  </a:lnTo>
                  <a:lnTo>
                    <a:pt x="349872" y="54864"/>
                  </a:lnTo>
                  <a:lnTo>
                    <a:pt x="423671" y="0"/>
                  </a:lnTo>
                  <a:close/>
                </a:path>
              </a:pathLst>
            </a:custGeom>
            <a:solidFill>
              <a:srgbClr val="EEE9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3" name="object 123"/>
            <p:cNvSpPr/>
            <p:nvPr/>
          </p:nvSpPr>
          <p:spPr>
            <a:xfrm>
              <a:off x="5561071" y="5350764"/>
              <a:ext cx="424180" cy="55244"/>
            </a:xfrm>
            <a:custGeom>
              <a:avLst/>
              <a:gdLst/>
              <a:ahLst/>
              <a:cxnLst/>
              <a:rect l="l" t="t" r="r" b="b"/>
              <a:pathLst>
                <a:path w="424179" h="55245">
                  <a:moveTo>
                    <a:pt x="73913" y="0"/>
                  </a:moveTo>
                  <a:lnTo>
                    <a:pt x="423671" y="0"/>
                  </a:lnTo>
                  <a:lnTo>
                    <a:pt x="349872" y="54864"/>
                  </a:lnTo>
                  <a:lnTo>
                    <a:pt x="0" y="54864"/>
                  </a:lnTo>
                  <a:lnTo>
                    <a:pt x="73913" y="0"/>
                  </a:lnTo>
                  <a:close/>
                </a:path>
              </a:pathLst>
            </a:custGeom>
            <a:ln w="3175">
              <a:solidFill>
                <a:srgbClr val="EEE9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4" name="object 124"/>
            <p:cNvSpPr/>
            <p:nvPr/>
          </p:nvSpPr>
          <p:spPr>
            <a:xfrm>
              <a:off x="5629656" y="5355335"/>
              <a:ext cx="350520" cy="0"/>
            </a:xfrm>
            <a:custGeom>
              <a:avLst/>
              <a:gdLst/>
              <a:ahLst/>
              <a:cxnLst/>
              <a:rect l="l" t="t" r="r" b="b"/>
              <a:pathLst>
                <a:path w="350520">
                  <a:moveTo>
                    <a:pt x="350520" y="0"/>
                  </a:moveTo>
                  <a:lnTo>
                    <a:pt x="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5" name="object 125"/>
            <p:cNvSpPr/>
            <p:nvPr/>
          </p:nvSpPr>
          <p:spPr>
            <a:xfrm>
              <a:off x="5559552" y="5349240"/>
              <a:ext cx="73660" cy="55244"/>
            </a:xfrm>
            <a:custGeom>
              <a:avLst/>
              <a:gdLst/>
              <a:ahLst/>
              <a:cxnLst/>
              <a:rect l="l" t="t" r="r" b="b"/>
              <a:pathLst>
                <a:path w="73660" h="55245">
                  <a:moveTo>
                    <a:pt x="73151" y="0"/>
                  </a:moveTo>
                  <a:lnTo>
                    <a:pt x="0" y="54864"/>
                  </a:lnTo>
                </a:path>
              </a:pathLst>
            </a:custGeom>
            <a:ln w="12191">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6" name="object 126"/>
            <p:cNvSpPr/>
            <p:nvPr/>
          </p:nvSpPr>
          <p:spPr>
            <a:xfrm>
              <a:off x="5559552" y="5404103"/>
              <a:ext cx="350520" cy="0"/>
            </a:xfrm>
            <a:custGeom>
              <a:avLst/>
              <a:gdLst/>
              <a:ahLst/>
              <a:cxnLst/>
              <a:rect l="l" t="t" r="r" b="b"/>
              <a:pathLst>
                <a:path w="350520">
                  <a:moveTo>
                    <a:pt x="0" y="0"/>
                  </a:moveTo>
                  <a:lnTo>
                    <a:pt x="350520" y="0"/>
                  </a:lnTo>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7" name="object 127"/>
            <p:cNvSpPr/>
            <p:nvPr/>
          </p:nvSpPr>
          <p:spPr>
            <a:xfrm>
              <a:off x="5910071" y="5349240"/>
              <a:ext cx="73660" cy="55244"/>
            </a:xfrm>
            <a:custGeom>
              <a:avLst/>
              <a:gdLst/>
              <a:ahLst/>
              <a:cxnLst/>
              <a:rect l="l" t="t" r="r" b="b"/>
              <a:pathLst>
                <a:path w="73660" h="55245">
                  <a:moveTo>
                    <a:pt x="0" y="54864"/>
                  </a:moveTo>
                  <a:lnTo>
                    <a:pt x="73152" y="0"/>
                  </a:lnTo>
                </a:path>
              </a:pathLst>
            </a:custGeom>
            <a:ln w="12191">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8" name="object 128"/>
            <p:cNvSpPr/>
            <p:nvPr/>
          </p:nvSpPr>
          <p:spPr>
            <a:xfrm>
              <a:off x="5658617" y="5551932"/>
              <a:ext cx="15240" cy="12700"/>
            </a:xfrm>
            <a:custGeom>
              <a:avLst/>
              <a:gdLst/>
              <a:ahLst/>
              <a:cxnLst/>
              <a:rect l="l" t="t" r="r" b="b"/>
              <a:pathLst>
                <a:path w="15239" h="12700">
                  <a:moveTo>
                    <a:pt x="7607" y="0"/>
                  </a:moveTo>
                  <a:lnTo>
                    <a:pt x="0" y="6096"/>
                  </a:lnTo>
                  <a:lnTo>
                    <a:pt x="368" y="8001"/>
                  </a:lnTo>
                  <a:lnTo>
                    <a:pt x="1498" y="9791"/>
                  </a:lnTo>
                  <a:lnTo>
                    <a:pt x="3124" y="10998"/>
                  </a:lnTo>
                  <a:lnTo>
                    <a:pt x="5245" y="11899"/>
                  </a:lnTo>
                  <a:lnTo>
                    <a:pt x="7607" y="12192"/>
                  </a:lnTo>
                  <a:lnTo>
                    <a:pt x="9994" y="11899"/>
                  </a:lnTo>
                  <a:lnTo>
                    <a:pt x="11988" y="10998"/>
                  </a:lnTo>
                  <a:lnTo>
                    <a:pt x="13741" y="9791"/>
                  </a:lnTo>
                  <a:lnTo>
                    <a:pt x="14859" y="8001"/>
                  </a:lnTo>
                  <a:lnTo>
                    <a:pt x="15240" y="6096"/>
                  </a:lnTo>
                  <a:lnTo>
                    <a:pt x="14859" y="4203"/>
                  </a:lnTo>
                  <a:lnTo>
                    <a:pt x="13741" y="2603"/>
                  </a:lnTo>
                  <a:lnTo>
                    <a:pt x="11988" y="1193"/>
                  </a:lnTo>
                  <a:lnTo>
                    <a:pt x="9994" y="304"/>
                  </a:lnTo>
                  <a:lnTo>
                    <a:pt x="7607"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9" name="object 129"/>
            <p:cNvSpPr/>
            <p:nvPr/>
          </p:nvSpPr>
          <p:spPr>
            <a:xfrm>
              <a:off x="5658612" y="5551932"/>
              <a:ext cx="15240" cy="12700"/>
            </a:xfrm>
            <a:custGeom>
              <a:avLst/>
              <a:gdLst/>
              <a:ahLst/>
              <a:cxnLst/>
              <a:rect l="l" t="t" r="r" b="b"/>
              <a:pathLst>
                <a:path w="15239" h="12700">
                  <a:moveTo>
                    <a:pt x="7620" y="0"/>
                  </a:moveTo>
                  <a:lnTo>
                    <a:pt x="15240" y="6096"/>
                  </a:lnTo>
                  <a:lnTo>
                    <a:pt x="14859" y="8001"/>
                  </a:lnTo>
                  <a:lnTo>
                    <a:pt x="13741" y="9791"/>
                  </a:lnTo>
                  <a:lnTo>
                    <a:pt x="11988" y="10998"/>
                  </a:lnTo>
                  <a:lnTo>
                    <a:pt x="9994" y="11887"/>
                  </a:lnTo>
                  <a:lnTo>
                    <a:pt x="7620" y="12192"/>
                  </a:lnTo>
                  <a:lnTo>
                    <a:pt x="5245" y="11887"/>
                  </a:lnTo>
                  <a:lnTo>
                    <a:pt x="3124" y="10998"/>
                  </a:lnTo>
                  <a:lnTo>
                    <a:pt x="1498" y="9791"/>
                  </a:lnTo>
                  <a:lnTo>
                    <a:pt x="381" y="8001"/>
                  </a:lnTo>
                  <a:lnTo>
                    <a:pt x="0" y="6096"/>
                  </a:lnTo>
                  <a:lnTo>
                    <a:pt x="381" y="4191"/>
                  </a:lnTo>
                  <a:lnTo>
                    <a:pt x="1498" y="2603"/>
                  </a:lnTo>
                  <a:lnTo>
                    <a:pt x="3124" y="1193"/>
                  </a:lnTo>
                  <a:lnTo>
                    <a:pt x="5245" y="304"/>
                  </a:lnTo>
                  <a:lnTo>
                    <a:pt x="7620"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0" name="object 130"/>
            <p:cNvSpPr/>
            <p:nvPr/>
          </p:nvSpPr>
          <p:spPr>
            <a:xfrm>
              <a:off x="5811014" y="5430011"/>
              <a:ext cx="15240" cy="18415"/>
            </a:xfrm>
            <a:custGeom>
              <a:avLst/>
              <a:gdLst/>
              <a:ahLst/>
              <a:cxnLst/>
              <a:rect l="l" t="t" r="r" b="b"/>
              <a:pathLst>
                <a:path w="15239" h="18414">
                  <a:moveTo>
                    <a:pt x="11810" y="0"/>
                  </a:moveTo>
                  <a:lnTo>
                    <a:pt x="3428" y="0"/>
                  </a:lnTo>
                  <a:lnTo>
                    <a:pt x="2019" y="241"/>
                  </a:lnTo>
                  <a:lnTo>
                    <a:pt x="1003" y="1206"/>
                  </a:lnTo>
                  <a:lnTo>
                    <a:pt x="203" y="2400"/>
                  </a:lnTo>
                  <a:lnTo>
                    <a:pt x="0" y="4089"/>
                  </a:lnTo>
                  <a:lnTo>
                    <a:pt x="0" y="14071"/>
                  </a:lnTo>
                  <a:lnTo>
                    <a:pt x="203" y="15760"/>
                  </a:lnTo>
                  <a:lnTo>
                    <a:pt x="1003" y="16967"/>
                  </a:lnTo>
                  <a:lnTo>
                    <a:pt x="2019" y="17932"/>
                  </a:lnTo>
                  <a:lnTo>
                    <a:pt x="3428" y="18288"/>
                  </a:lnTo>
                  <a:lnTo>
                    <a:pt x="11810" y="18288"/>
                  </a:lnTo>
                  <a:lnTo>
                    <a:pt x="13220" y="17932"/>
                  </a:lnTo>
                  <a:lnTo>
                    <a:pt x="14223" y="16967"/>
                  </a:lnTo>
                  <a:lnTo>
                    <a:pt x="15036" y="15760"/>
                  </a:lnTo>
                  <a:lnTo>
                    <a:pt x="15239" y="14071"/>
                  </a:lnTo>
                  <a:lnTo>
                    <a:pt x="15239" y="4089"/>
                  </a:lnTo>
                  <a:lnTo>
                    <a:pt x="15036" y="2400"/>
                  </a:lnTo>
                  <a:lnTo>
                    <a:pt x="14223" y="1206"/>
                  </a:lnTo>
                  <a:lnTo>
                    <a:pt x="13220" y="241"/>
                  </a:lnTo>
                  <a:lnTo>
                    <a:pt x="11810"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1" name="object 131"/>
            <p:cNvSpPr/>
            <p:nvPr/>
          </p:nvSpPr>
          <p:spPr>
            <a:xfrm>
              <a:off x="5811014" y="5430011"/>
              <a:ext cx="15240" cy="18415"/>
            </a:xfrm>
            <a:custGeom>
              <a:avLst/>
              <a:gdLst/>
              <a:ahLst/>
              <a:cxnLst/>
              <a:rect l="l" t="t" r="r" b="b"/>
              <a:pathLst>
                <a:path w="15239" h="18414">
                  <a:moveTo>
                    <a:pt x="3428" y="0"/>
                  </a:moveTo>
                  <a:lnTo>
                    <a:pt x="11810" y="0"/>
                  </a:lnTo>
                  <a:lnTo>
                    <a:pt x="13220" y="241"/>
                  </a:lnTo>
                  <a:lnTo>
                    <a:pt x="14223" y="1206"/>
                  </a:lnTo>
                  <a:lnTo>
                    <a:pt x="15036" y="2400"/>
                  </a:lnTo>
                  <a:lnTo>
                    <a:pt x="15239" y="4089"/>
                  </a:lnTo>
                  <a:lnTo>
                    <a:pt x="15239" y="14071"/>
                  </a:lnTo>
                  <a:lnTo>
                    <a:pt x="15036" y="15760"/>
                  </a:lnTo>
                  <a:lnTo>
                    <a:pt x="14223" y="16967"/>
                  </a:lnTo>
                  <a:lnTo>
                    <a:pt x="13220" y="17932"/>
                  </a:lnTo>
                  <a:lnTo>
                    <a:pt x="11810" y="18288"/>
                  </a:lnTo>
                  <a:lnTo>
                    <a:pt x="3428" y="18288"/>
                  </a:lnTo>
                  <a:lnTo>
                    <a:pt x="2019" y="17932"/>
                  </a:lnTo>
                  <a:lnTo>
                    <a:pt x="1003" y="16967"/>
                  </a:lnTo>
                  <a:lnTo>
                    <a:pt x="203" y="15760"/>
                  </a:lnTo>
                  <a:lnTo>
                    <a:pt x="0" y="14071"/>
                  </a:lnTo>
                  <a:lnTo>
                    <a:pt x="0" y="4089"/>
                  </a:lnTo>
                  <a:lnTo>
                    <a:pt x="203" y="2400"/>
                  </a:lnTo>
                  <a:lnTo>
                    <a:pt x="1003" y="1206"/>
                  </a:lnTo>
                  <a:lnTo>
                    <a:pt x="2019" y="241"/>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2" name="object 132"/>
            <p:cNvSpPr/>
            <p:nvPr/>
          </p:nvSpPr>
          <p:spPr>
            <a:xfrm>
              <a:off x="5844533" y="5430011"/>
              <a:ext cx="15240" cy="18415"/>
            </a:xfrm>
            <a:custGeom>
              <a:avLst/>
              <a:gdLst/>
              <a:ahLst/>
              <a:cxnLst/>
              <a:rect l="l" t="t" r="r" b="b"/>
              <a:pathLst>
                <a:path w="15239" h="18414">
                  <a:moveTo>
                    <a:pt x="11836" y="0"/>
                  </a:moveTo>
                  <a:lnTo>
                    <a:pt x="3314" y="0"/>
                  </a:lnTo>
                  <a:lnTo>
                    <a:pt x="2006" y="241"/>
                  </a:lnTo>
                  <a:lnTo>
                    <a:pt x="1003" y="1206"/>
                  </a:lnTo>
                  <a:lnTo>
                    <a:pt x="203" y="2400"/>
                  </a:lnTo>
                  <a:lnTo>
                    <a:pt x="0" y="4089"/>
                  </a:lnTo>
                  <a:lnTo>
                    <a:pt x="0" y="14071"/>
                  </a:lnTo>
                  <a:lnTo>
                    <a:pt x="203" y="15760"/>
                  </a:lnTo>
                  <a:lnTo>
                    <a:pt x="1003" y="16967"/>
                  </a:lnTo>
                  <a:lnTo>
                    <a:pt x="2006" y="17932"/>
                  </a:lnTo>
                  <a:lnTo>
                    <a:pt x="3314" y="18288"/>
                  </a:lnTo>
                  <a:lnTo>
                    <a:pt x="11836" y="18288"/>
                  </a:lnTo>
                  <a:lnTo>
                    <a:pt x="13246" y="17932"/>
                  </a:lnTo>
                  <a:lnTo>
                    <a:pt x="14249" y="16967"/>
                  </a:lnTo>
                  <a:lnTo>
                    <a:pt x="14947" y="15760"/>
                  </a:lnTo>
                  <a:lnTo>
                    <a:pt x="15240" y="14071"/>
                  </a:lnTo>
                  <a:lnTo>
                    <a:pt x="15240" y="4089"/>
                  </a:lnTo>
                  <a:lnTo>
                    <a:pt x="14947" y="2400"/>
                  </a:lnTo>
                  <a:lnTo>
                    <a:pt x="14249" y="1206"/>
                  </a:lnTo>
                  <a:lnTo>
                    <a:pt x="13246" y="241"/>
                  </a:lnTo>
                  <a:lnTo>
                    <a:pt x="11836"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3" name="object 133"/>
            <p:cNvSpPr/>
            <p:nvPr/>
          </p:nvSpPr>
          <p:spPr>
            <a:xfrm>
              <a:off x="5844533" y="5430011"/>
              <a:ext cx="15240" cy="18415"/>
            </a:xfrm>
            <a:custGeom>
              <a:avLst/>
              <a:gdLst/>
              <a:ahLst/>
              <a:cxnLst/>
              <a:rect l="l" t="t" r="r" b="b"/>
              <a:pathLst>
                <a:path w="15239" h="18414">
                  <a:moveTo>
                    <a:pt x="3314" y="0"/>
                  </a:moveTo>
                  <a:lnTo>
                    <a:pt x="11836" y="0"/>
                  </a:lnTo>
                  <a:lnTo>
                    <a:pt x="13246" y="241"/>
                  </a:lnTo>
                  <a:lnTo>
                    <a:pt x="14249" y="1206"/>
                  </a:lnTo>
                  <a:lnTo>
                    <a:pt x="14947" y="2400"/>
                  </a:lnTo>
                  <a:lnTo>
                    <a:pt x="15240" y="4089"/>
                  </a:lnTo>
                  <a:lnTo>
                    <a:pt x="15240" y="14071"/>
                  </a:lnTo>
                  <a:lnTo>
                    <a:pt x="14947" y="15760"/>
                  </a:lnTo>
                  <a:lnTo>
                    <a:pt x="14249" y="16967"/>
                  </a:lnTo>
                  <a:lnTo>
                    <a:pt x="13246" y="17932"/>
                  </a:lnTo>
                  <a:lnTo>
                    <a:pt x="11836" y="18288"/>
                  </a:lnTo>
                  <a:lnTo>
                    <a:pt x="3314" y="18288"/>
                  </a:lnTo>
                  <a:lnTo>
                    <a:pt x="2006" y="17932"/>
                  </a:lnTo>
                  <a:lnTo>
                    <a:pt x="1003" y="16967"/>
                  </a:lnTo>
                  <a:lnTo>
                    <a:pt x="203" y="15760"/>
                  </a:lnTo>
                  <a:lnTo>
                    <a:pt x="0" y="14071"/>
                  </a:lnTo>
                  <a:lnTo>
                    <a:pt x="0" y="4089"/>
                  </a:lnTo>
                  <a:lnTo>
                    <a:pt x="203" y="2400"/>
                  </a:lnTo>
                  <a:lnTo>
                    <a:pt x="1003" y="1206"/>
                  </a:lnTo>
                  <a:lnTo>
                    <a:pt x="2006" y="241"/>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4" name="object 134"/>
            <p:cNvSpPr/>
            <p:nvPr/>
          </p:nvSpPr>
          <p:spPr>
            <a:xfrm>
              <a:off x="5878073" y="5430011"/>
              <a:ext cx="15240" cy="18415"/>
            </a:xfrm>
            <a:custGeom>
              <a:avLst/>
              <a:gdLst/>
              <a:ahLst/>
              <a:cxnLst/>
              <a:rect l="l" t="t" r="r" b="b"/>
              <a:pathLst>
                <a:path w="15239" h="18414">
                  <a:moveTo>
                    <a:pt x="11722" y="0"/>
                  </a:moveTo>
                  <a:lnTo>
                    <a:pt x="3403" y="0"/>
                  </a:lnTo>
                  <a:lnTo>
                    <a:pt x="1993" y="241"/>
                  </a:lnTo>
                  <a:lnTo>
                    <a:pt x="1003" y="1206"/>
                  </a:lnTo>
                  <a:lnTo>
                    <a:pt x="190" y="2400"/>
                  </a:lnTo>
                  <a:lnTo>
                    <a:pt x="0" y="4089"/>
                  </a:lnTo>
                  <a:lnTo>
                    <a:pt x="0" y="14071"/>
                  </a:lnTo>
                  <a:lnTo>
                    <a:pt x="190" y="15760"/>
                  </a:lnTo>
                  <a:lnTo>
                    <a:pt x="1003" y="16967"/>
                  </a:lnTo>
                  <a:lnTo>
                    <a:pt x="1993" y="17932"/>
                  </a:lnTo>
                  <a:lnTo>
                    <a:pt x="3403" y="18288"/>
                  </a:lnTo>
                  <a:lnTo>
                    <a:pt x="11722" y="18288"/>
                  </a:lnTo>
                  <a:lnTo>
                    <a:pt x="13131" y="17932"/>
                  </a:lnTo>
                  <a:lnTo>
                    <a:pt x="14135" y="16967"/>
                  </a:lnTo>
                  <a:lnTo>
                    <a:pt x="14935" y="15760"/>
                  </a:lnTo>
                  <a:lnTo>
                    <a:pt x="15239" y="14071"/>
                  </a:lnTo>
                  <a:lnTo>
                    <a:pt x="15239" y="4089"/>
                  </a:lnTo>
                  <a:lnTo>
                    <a:pt x="14935" y="2400"/>
                  </a:lnTo>
                  <a:lnTo>
                    <a:pt x="14135" y="1206"/>
                  </a:lnTo>
                  <a:lnTo>
                    <a:pt x="13131" y="241"/>
                  </a:lnTo>
                  <a:lnTo>
                    <a:pt x="11722"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5" name="object 135"/>
            <p:cNvSpPr/>
            <p:nvPr/>
          </p:nvSpPr>
          <p:spPr>
            <a:xfrm>
              <a:off x="5878073" y="5430011"/>
              <a:ext cx="15240" cy="18415"/>
            </a:xfrm>
            <a:custGeom>
              <a:avLst/>
              <a:gdLst/>
              <a:ahLst/>
              <a:cxnLst/>
              <a:rect l="l" t="t" r="r" b="b"/>
              <a:pathLst>
                <a:path w="15239" h="18414">
                  <a:moveTo>
                    <a:pt x="3403" y="0"/>
                  </a:moveTo>
                  <a:lnTo>
                    <a:pt x="11722" y="0"/>
                  </a:lnTo>
                  <a:lnTo>
                    <a:pt x="13131" y="241"/>
                  </a:lnTo>
                  <a:lnTo>
                    <a:pt x="14135" y="1206"/>
                  </a:lnTo>
                  <a:lnTo>
                    <a:pt x="14935" y="2400"/>
                  </a:lnTo>
                  <a:lnTo>
                    <a:pt x="15239" y="4089"/>
                  </a:lnTo>
                  <a:lnTo>
                    <a:pt x="15239" y="14071"/>
                  </a:lnTo>
                  <a:lnTo>
                    <a:pt x="14935" y="15760"/>
                  </a:lnTo>
                  <a:lnTo>
                    <a:pt x="14135" y="16967"/>
                  </a:lnTo>
                  <a:lnTo>
                    <a:pt x="13131" y="17932"/>
                  </a:lnTo>
                  <a:lnTo>
                    <a:pt x="11722" y="18288"/>
                  </a:lnTo>
                  <a:lnTo>
                    <a:pt x="3403" y="18288"/>
                  </a:lnTo>
                  <a:lnTo>
                    <a:pt x="1993" y="17932"/>
                  </a:lnTo>
                  <a:lnTo>
                    <a:pt x="1003" y="16967"/>
                  </a:lnTo>
                  <a:lnTo>
                    <a:pt x="190" y="15760"/>
                  </a:lnTo>
                  <a:lnTo>
                    <a:pt x="0" y="14071"/>
                  </a:lnTo>
                  <a:lnTo>
                    <a:pt x="0" y="4089"/>
                  </a:lnTo>
                  <a:lnTo>
                    <a:pt x="190" y="2400"/>
                  </a:lnTo>
                  <a:lnTo>
                    <a:pt x="1003" y="1206"/>
                  </a:lnTo>
                  <a:lnTo>
                    <a:pt x="1993" y="241"/>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6" name="object 136"/>
            <p:cNvSpPr/>
            <p:nvPr/>
          </p:nvSpPr>
          <p:spPr>
            <a:xfrm>
              <a:off x="5811014" y="5469635"/>
              <a:ext cx="15240" cy="18415"/>
            </a:xfrm>
            <a:custGeom>
              <a:avLst/>
              <a:gdLst/>
              <a:ahLst/>
              <a:cxnLst/>
              <a:rect l="l" t="t" r="r" b="b"/>
              <a:pathLst>
                <a:path w="15239" h="18414">
                  <a:moveTo>
                    <a:pt x="11810" y="0"/>
                  </a:moveTo>
                  <a:lnTo>
                    <a:pt x="3428" y="0"/>
                  </a:lnTo>
                  <a:lnTo>
                    <a:pt x="2019" y="241"/>
                  </a:lnTo>
                  <a:lnTo>
                    <a:pt x="1003" y="1206"/>
                  </a:lnTo>
                  <a:lnTo>
                    <a:pt x="203" y="2400"/>
                  </a:lnTo>
                  <a:lnTo>
                    <a:pt x="0" y="4089"/>
                  </a:lnTo>
                  <a:lnTo>
                    <a:pt x="0" y="14071"/>
                  </a:lnTo>
                  <a:lnTo>
                    <a:pt x="203" y="15760"/>
                  </a:lnTo>
                  <a:lnTo>
                    <a:pt x="1003" y="16967"/>
                  </a:lnTo>
                  <a:lnTo>
                    <a:pt x="2019" y="17932"/>
                  </a:lnTo>
                  <a:lnTo>
                    <a:pt x="3428" y="18288"/>
                  </a:lnTo>
                  <a:lnTo>
                    <a:pt x="11810" y="18288"/>
                  </a:lnTo>
                  <a:lnTo>
                    <a:pt x="13220" y="17932"/>
                  </a:lnTo>
                  <a:lnTo>
                    <a:pt x="14223" y="16967"/>
                  </a:lnTo>
                  <a:lnTo>
                    <a:pt x="15036" y="15760"/>
                  </a:lnTo>
                  <a:lnTo>
                    <a:pt x="15239" y="14071"/>
                  </a:lnTo>
                  <a:lnTo>
                    <a:pt x="15239" y="4089"/>
                  </a:lnTo>
                  <a:lnTo>
                    <a:pt x="15036" y="2400"/>
                  </a:lnTo>
                  <a:lnTo>
                    <a:pt x="14223" y="1206"/>
                  </a:lnTo>
                  <a:lnTo>
                    <a:pt x="13220" y="241"/>
                  </a:lnTo>
                  <a:lnTo>
                    <a:pt x="11810"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7" name="object 137"/>
            <p:cNvSpPr/>
            <p:nvPr/>
          </p:nvSpPr>
          <p:spPr>
            <a:xfrm>
              <a:off x="5811014" y="5469635"/>
              <a:ext cx="15240" cy="18415"/>
            </a:xfrm>
            <a:custGeom>
              <a:avLst/>
              <a:gdLst/>
              <a:ahLst/>
              <a:cxnLst/>
              <a:rect l="l" t="t" r="r" b="b"/>
              <a:pathLst>
                <a:path w="15239" h="18414">
                  <a:moveTo>
                    <a:pt x="3428" y="0"/>
                  </a:moveTo>
                  <a:lnTo>
                    <a:pt x="11810" y="0"/>
                  </a:lnTo>
                  <a:lnTo>
                    <a:pt x="13220" y="241"/>
                  </a:lnTo>
                  <a:lnTo>
                    <a:pt x="14223" y="1206"/>
                  </a:lnTo>
                  <a:lnTo>
                    <a:pt x="15036" y="2400"/>
                  </a:lnTo>
                  <a:lnTo>
                    <a:pt x="15239" y="4089"/>
                  </a:lnTo>
                  <a:lnTo>
                    <a:pt x="15239" y="14071"/>
                  </a:lnTo>
                  <a:lnTo>
                    <a:pt x="15036" y="15760"/>
                  </a:lnTo>
                  <a:lnTo>
                    <a:pt x="14223" y="16967"/>
                  </a:lnTo>
                  <a:lnTo>
                    <a:pt x="13220" y="17932"/>
                  </a:lnTo>
                  <a:lnTo>
                    <a:pt x="11810" y="18288"/>
                  </a:lnTo>
                  <a:lnTo>
                    <a:pt x="3428" y="18288"/>
                  </a:lnTo>
                  <a:lnTo>
                    <a:pt x="2019" y="17932"/>
                  </a:lnTo>
                  <a:lnTo>
                    <a:pt x="1003" y="16967"/>
                  </a:lnTo>
                  <a:lnTo>
                    <a:pt x="203" y="15760"/>
                  </a:lnTo>
                  <a:lnTo>
                    <a:pt x="0" y="14071"/>
                  </a:lnTo>
                  <a:lnTo>
                    <a:pt x="0" y="4089"/>
                  </a:lnTo>
                  <a:lnTo>
                    <a:pt x="203" y="2400"/>
                  </a:lnTo>
                  <a:lnTo>
                    <a:pt x="1003" y="1206"/>
                  </a:lnTo>
                  <a:lnTo>
                    <a:pt x="2019" y="241"/>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8" name="object 138"/>
            <p:cNvSpPr/>
            <p:nvPr/>
          </p:nvSpPr>
          <p:spPr>
            <a:xfrm>
              <a:off x="5844533" y="5469635"/>
              <a:ext cx="15240" cy="18415"/>
            </a:xfrm>
            <a:custGeom>
              <a:avLst/>
              <a:gdLst/>
              <a:ahLst/>
              <a:cxnLst/>
              <a:rect l="l" t="t" r="r" b="b"/>
              <a:pathLst>
                <a:path w="15239" h="18414">
                  <a:moveTo>
                    <a:pt x="11836" y="0"/>
                  </a:moveTo>
                  <a:lnTo>
                    <a:pt x="3314" y="0"/>
                  </a:lnTo>
                  <a:lnTo>
                    <a:pt x="2006" y="241"/>
                  </a:lnTo>
                  <a:lnTo>
                    <a:pt x="1003" y="1206"/>
                  </a:lnTo>
                  <a:lnTo>
                    <a:pt x="203" y="2400"/>
                  </a:lnTo>
                  <a:lnTo>
                    <a:pt x="0" y="4089"/>
                  </a:lnTo>
                  <a:lnTo>
                    <a:pt x="0" y="14071"/>
                  </a:lnTo>
                  <a:lnTo>
                    <a:pt x="203" y="15760"/>
                  </a:lnTo>
                  <a:lnTo>
                    <a:pt x="1003" y="16967"/>
                  </a:lnTo>
                  <a:lnTo>
                    <a:pt x="2006" y="17932"/>
                  </a:lnTo>
                  <a:lnTo>
                    <a:pt x="3314" y="18288"/>
                  </a:lnTo>
                  <a:lnTo>
                    <a:pt x="11836" y="18288"/>
                  </a:lnTo>
                  <a:lnTo>
                    <a:pt x="13246" y="17932"/>
                  </a:lnTo>
                  <a:lnTo>
                    <a:pt x="14249" y="16967"/>
                  </a:lnTo>
                  <a:lnTo>
                    <a:pt x="14947" y="15760"/>
                  </a:lnTo>
                  <a:lnTo>
                    <a:pt x="15240" y="14071"/>
                  </a:lnTo>
                  <a:lnTo>
                    <a:pt x="15240" y="4089"/>
                  </a:lnTo>
                  <a:lnTo>
                    <a:pt x="14947" y="2400"/>
                  </a:lnTo>
                  <a:lnTo>
                    <a:pt x="14249" y="1206"/>
                  </a:lnTo>
                  <a:lnTo>
                    <a:pt x="13246" y="241"/>
                  </a:lnTo>
                  <a:lnTo>
                    <a:pt x="11836" y="0"/>
                  </a:lnTo>
                  <a:close/>
                </a:path>
              </a:pathLst>
            </a:custGeom>
            <a:solidFill>
              <a:srgbClr val="FFCC9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39" name="object 139"/>
            <p:cNvSpPr/>
            <p:nvPr/>
          </p:nvSpPr>
          <p:spPr>
            <a:xfrm>
              <a:off x="5844533" y="5469635"/>
              <a:ext cx="15240" cy="18415"/>
            </a:xfrm>
            <a:custGeom>
              <a:avLst/>
              <a:gdLst/>
              <a:ahLst/>
              <a:cxnLst/>
              <a:rect l="l" t="t" r="r" b="b"/>
              <a:pathLst>
                <a:path w="15239" h="18414">
                  <a:moveTo>
                    <a:pt x="3314" y="0"/>
                  </a:moveTo>
                  <a:lnTo>
                    <a:pt x="11836" y="0"/>
                  </a:lnTo>
                  <a:lnTo>
                    <a:pt x="13246" y="241"/>
                  </a:lnTo>
                  <a:lnTo>
                    <a:pt x="14249" y="1206"/>
                  </a:lnTo>
                  <a:lnTo>
                    <a:pt x="14947" y="2400"/>
                  </a:lnTo>
                  <a:lnTo>
                    <a:pt x="15240" y="4089"/>
                  </a:lnTo>
                  <a:lnTo>
                    <a:pt x="15240" y="14071"/>
                  </a:lnTo>
                  <a:lnTo>
                    <a:pt x="14947" y="15760"/>
                  </a:lnTo>
                  <a:lnTo>
                    <a:pt x="14249" y="16967"/>
                  </a:lnTo>
                  <a:lnTo>
                    <a:pt x="13246" y="17932"/>
                  </a:lnTo>
                  <a:lnTo>
                    <a:pt x="11836" y="18288"/>
                  </a:lnTo>
                  <a:lnTo>
                    <a:pt x="3314" y="18288"/>
                  </a:lnTo>
                  <a:lnTo>
                    <a:pt x="2006" y="17932"/>
                  </a:lnTo>
                  <a:lnTo>
                    <a:pt x="1003" y="16967"/>
                  </a:lnTo>
                  <a:lnTo>
                    <a:pt x="203" y="15760"/>
                  </a:lnTo>
                  <a:lnTo>
                    <a:pt x="0" y="14071"/>
                  </a:lnTo>
                  <a:lnTo>
                    <a:pt x="0" y="4089"/>
                  </a:lnTo>
                  <a:lnTo>
                    <a:pt x="203" y="2400"/>
                  </a:lnTo>
                  <a:lnTo>
                    <a:pt x="1003" y="1206"/>
                  </a:lnTo>
                  <a:lnTo>
                    <a:pt x="2006" y="241"/>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0" name="object 140"/>
            <p:cNvSpPr/>
            <p:nvPr/>
          </p:nvSpPr>
          <p:spPr>
            <a:xfrm>
              <a:off x="5878073" y="5469635"/>
              <a:ext cx="15240" cy="18415"/>
            </a:xfrm>
            <a:custGeom>
              <a:avLst/>
              <a:gdLst/>
              <a:ahLst/>
              <a:cxnLst/>
              <a:rect l="l" t="t" r="r" b="b"/>
              <a:pathLst>
                <a:path w="15239" h="18414">
                  <a:moveTo>
                    <a:pt x="11722" y="0"/>
                  </a:moveTo>
                  <a:lnTo>
                    <a:pt x="3403" y="0"/>
                  </a:lnTo>
                  <a:lnTo>
                    <a:pt x="1993" y="241"/>
                  </a:lnTo>
                  <a:lnTo>
                    <a:pt x="1003" y="1206"/>
                  </a:lnTo>
                  <a:lnTo>
                    <a:pt x="190" y="2400"/>
                  </a:lnTo>
                  <a:lnTo>
                    <a:pt x="0" y="4089"/>
                  </a:lnTo>
                  <a:lnTo>
                    <a:pt x="0" y="14071"/>
                  </a:lnTo>
                  <a:lnTo>
                    <a:pt x="190" y="15760"/>
                  </a:lnTo>
                  <a:lnTo>
                    <a:pt x="1003" y="16967"/>
                  </a:lnTo>
                  <a:lnTo>
                    <a:pt x="1993" y="17932"/>
                  </a:lnTo>
                  <a:lnTo>
                    <a:pt x="3403" y="18288"/>
                  </a:lnTo>
                  <a:lnTo>
                    <a:pt x="11722" y="18288"/>
                  </a:lnTo>
                  <a:lnTo>
                    <a:pt x="13131" y="17932"/>
                  </a:lnTo>
                  <a:lnTo>
                    <a:pt x="14135" y="16967"/>
                  </a:lnTo>
                  <a:lnTo>
                    <a:pt x="14935" y="15760"/>
                  </a:lnTo>
                  <a:lnTo>
                    <a:pt x="15239" y="14071"/>
                  </a:lnTo>
                  <a:lnTo>
                    <a:pt x="15239" y="4089"/>
                  </a:lnTo>
                  <a:lnTo>
                    <a:pt x="14935" y="2400"/>
                  </a:lnTo>
                  <a:lnTo>
                    <a:pt x="14135" y="1206"/>
                  </a:lnTo>
                  <a:lnTo>
                    <a:pt x="13131" y="241"/>
                  </a:lnTo>
                  <a:lnTo>
                    <a:pt x="11722"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1" name="object 141"/>
            <p:cNvSpPr/>
            <p:nvPr/>
          </p:nvSpPr>
          <p:spPr>
            <a:xfrm>
              <a:off x="5878073" y="5469635"/>
              <a:ext cx="15240" cy="18415"/>
            </a:xfrm>
            <a:custGeom>
              <a:avLst/>
              <a:gdLst/>
              <a:ahLst/>
              <a:cxnLst/>
              <a:rect l="l" t="t" r="r" b="b"/>
              <a:pathLst>
                <a:path w="15239" h="18414">
                  <a:moveTo>
                    <a:pt x="3403" y="0"/>
                  </a:moveTo>
                  <a:lnTo>
                    <a:pt x="11722" y="0"/>
                  </a:lnTo>
                  <a:lnTo>
                    <a:pt x="13131" y="241"/>
                  </a:lnTo>
                  <a:lnTo>
                    <a:pt x="14135" y="1206"/>
                  </a:lnTo>
                  <a:lnTo>
                    <a:pt x="14935" y="2400"/>
                  </a:lnTo>
                  <a:lnTo>
                    <a:pt x="15239" y="4089"/>
                  </a:lnTo>
                  <a:lnTo>
                    <a:pt x="15239" y="14071"/>
                  </a:lnTo>
                  <a:lnTo>
                    <a:pt x="14935" y="15760"/>
                  </a:lnTo>
                  <a:lnTo>
                    <a:pt x="14135" y="16967"/>
                  </a:lnTo>
                  <a:lnTo>
                    <a:pt x="13131" y="17932"/>
                  </a:lnTo>
                  <a:lnTo>
                    <a:pt x="11722" y="18288"/>
                  </a:lnTo>
                  <a:lnTo>
                    <a:pt x="3403" y="18288"/>
                  </a:lnTo>
                  <a:lnTo>
                    <a:pt x="1993" y="17932"/>
                  </a:lnTo>
                  <a:lnTo>
                    <a:pt x="1003" y="16967"/>
                  </a:lnTo>
                  <a:lnTo>
                    <a:pt x="190" y="15760"/>
                  </a:lnTo>
                  <a:lnTo>
                    <a:pt x="0" y="14071"/>
                  </a:lnTo>
                  <a:lnTo>
                    <a:pt x="0" y="4089"/>
                  </a:lnTo>
                  <a:lnTo>
                    <a:pt x="190" y="2400"/>
                  </a:lnTo>
                  <a:lnTo>
                    <a:pt x="1003" y="1206"/>
                  </a:lnTo>
                  <a:lnTo>
                    <a:pt x="1993" y="241"/>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42" name="object 142"/>
            <p:cNvPicPr/>
            <p:nvPr/>
          </p:nvPicPr>
          <p:blipFill>
            <a:blip r:embed="rId13" cstate="print"/>
            <a:stretch>
              <a:fillRect/>
            </a:stretch>
          </p:blipFill>
          <p:spPr>
            <a:xfrm>
              <a:off x="5649468" y="5426964"/>
              <a:ext cx="85343" cy="100583"/>
            </a:xfrm>
            <a:prstGeom prst="rect">
              <a:avLst/>
            </a:prstGeom>
          </p:spPr>
        </p:pic>
        <p:sp>
          <p:nvSpPr>
            <p:cNvPr id="143" name="object 143"/>
            <p:cNvSpPr/>
            <p:nvPr/>
          </p:nvSpPr>
          <p:spPr>
            <a:xfrm>
              <a:off x="5649468" y="5426965"/>
              <a:ext cx="85725" cy="100965"/>
            </a:xfrm>
            <a:custGeom>
              <a:avLst/>
              <a:gdLst/>
              <a:ahLst/>
              <a:cxnLst/>
              <a:rect l="l" t="t" r="r" b="b"/>
              <a:pathLst>
                <a:path w="85725" h="100964">
                  <a:moveTo>
                    <a:pt x="0" y="24993"/>
                  </a:moveTo>
                  <a:lnTo>
                    <a:pt x="24993" y="0"/>
                  </a:lnTo>
                  <a:lnTo>
                    <a:pt x="60350" y="0"/>
                  </a:lnTo>
                  <a:lnTo>
                    <a:pt x="85344" y="24993"/>
                  </a:lnTo>
                  <a:lnTo>
                    <a:pt x="85344" y="75590"/>
                  </a:lnTo>
                  <a:lnTo>
                    <a:pt x="60350" y="100583"/>
                  </a:lnTo>
                  <a:lnTo>
                    <a:pt x="24993" y="100583"/>
                  </a:lnTo>
                  <a:lnTo>
                    <a:pt x="0" y="75590"/>
                  </a:lnTo>
                  <a:lnTo>
                    <a:pt x="0" y="24993"/>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4" name="object 144"/>
            <p:cNvSpPr/>
            <p:nvPr/>
          </p:nvSpPr>
          <p:spPr>
            <a:xfrm>
              <a:off x="5753100" y="5484874"/>
              <a:ext cx="30480" cy="40005"/>
            </a:xfrm>
            <a:custGeom>
              <a:avLst/>
              <a:gdLst/>
              <a:ahLst/>
              <a:cxnLst/>
              <a:rect l="l" t="t" r="r" b="b"/>
              <a:pathLst>
                <a:path w="30479" h="40004">
                  <a:moveTo>
                    <a:pt x="21551" y="0"/>
                  </a:moveTo>
                  <a:lnTo>
                    <a:pt x="8928" y="0"/>
                  </a:lnTo>
                  <a:lnTo>
                    <a:pt x="0" y="8928"/>
                  </a:lnTo>
                  <a:lnTo>
                    <a:pt x="0" y="30695"/>
                  </a:lnTo>
                  <a:lnTo>
                    <a:pt x="8928" y="39623"/>
                  </a:lnTo>
                  <a:lnTo>
                    <a:pt x="21551" y="39623"/>
                  </a:lnTo>
                  <a:lnTo>
                    <a:pt x="30480" y="30695"/>
                  </a:lnTo>
                  <a:lnTo>
                    <a:pt x="30480" y="8928"/>
                  </a:lnTo>
                  <a:lnTo>
                    <a:pt x="21551" y="0"/>
                  </a:lnTo>
                  <a:close/>
                </a:path>
              </a:pathLst>
            </a:custGeom>
            <a:solidFill>
              <a:srgbClr val="4F81B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5" name="object 145"/>
            <p:cNvSpPr/>
            <p:nvPr/>
          </p:nvSpPr>
          <p:spPr>
            <a:xfrm>
              <a:off x="5753100" y="5484874"/>
              <a:ext cx="30480" cy="40005"/>
            </a:xfrm>
            <a:custGeom>
              <a:avLst/>
              <a:gdLst/>
              <a:ahLst/>
              <a:cxnLst/>
              <a:rect l="l" t="t" r="r" b="b"/>
              <a:pathLst>
                <a:path w="30479" h="40004">
                  <a:moveTo>
                    <a:pt x="0" y="8928"/>
                  </a:moveTo>
                  <a:lnTo>
                    <a:pt x="8928" y="0"/>
                  </a:lnTo>
                  <a:lnTo>
                    <a:pt x="21551" y="0"/>
                  </a:lnTo>
                  <a:lnTo>
                    <a:pt x="30480" y="8928"/>
                  </a:lnTo>
                  <a:lnTo>
                    <a:pt x="30480" y="30695"/>
                  </a:lnTo>
                  <a:lnTo>
                    <a:pt x="21551" y="39623"/>
                  </a:lnTo>
                  <a:lnTo>
                    <a:pt x="8928" y="39623"/>
                  </a:lnTo>
                  <a:lnTo>
                    <a:pt x="0" y="30695"/>
                  </a:lnTo>
                  <a:lnTo>
                    <a:pt x="0" y="892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6" name="object 146"/>
            <p:cNvSpPr/>
            <p:nvPr/>
          </p:nvSpPr>
          <p:spPr>
            <a:xfrm>
              <a:off x="5682999" y="5551932"/>
              <a:ext cx="12700" cy="12700"/>
            </a:xfrm>
            <a:custGeom>
              <a:avLst/>
              <a:gdLst/>
              <a:ahLst/>
              <a:cxnLst/>
              <a:rect l="l" t="t" r="r" b="b"/>
              <a:pathLst>
                <a:path w="12700" h="12700">
                  <a:moveTo>
                    <a:pt x="6083" y="0"/>
                  </a:moveTo>
                  <a:lnTo>
                    <a:pt x="0" y="6096"/>
                  </a:lnTo>
                  <a:lnTo>
                    <a:pt x="292" y="8001"/>
                  </a:lnTo>
                  <a:lnTo>
                    <a:pt x="1193" y="9791"/>
                  </a:lnTo>
                  <a:lnTo>
                    <a:pt x="2501" y="10998"/>
                  </a:lnTo>
                  <a:lnTo>
                    <a:pt x="4190" y="11899"/>
                  </a:lnTo>
                  <a:lnTo>
                    <a:pt x="6083" y="12192"/>
                  </a:lnTo>
                  <a:lnTo>
                    <a:pt x="7988" y="11899"/>
                  </a:lnTo>
                  <a:lnTo>
                    <a:pt x="9588" y="10998"/>
                  </a:lnTo>
                  <a:lnTo>
                    <a:pt x="10985" y="9791"/>
                  </a:lnTo>
                  <a:lnTo>
                    <a:pt x="11887" y="8001"/>
                  </a:lnTo>
                  <a:lnTo>
                    <a:pt x="12191" y="6096"/>
                  </a:lnTo>
                  <a:lnTo>
                    <a:pt x="11887" y="4203"/>
                  </a:lnTo>
                  <a:lnTo>
                    <a:pt x="10985" y="2603"/>
                  </a:lnTo>
                  <a:lnTo>
                    <a:pt x="9588" y="1193"/>
                  </a:lnTo>
                  <a:lnTo>
                    <a:pt x="7988" y="304"/>
                  </a:lnTo>
                  <a:lnTo>
                    <a:pt x="6083"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7" name="object 147"/>
            <p:cNvSpPr/>
            <p:nvPr/>
          </p:nvSpPr>
          <p:spPr>
            <a:xfrm>
              <a:off x="5682996" y="5551932"/>
              <a:ext cx="12700" cy="12700"/>
            </a:xfrm>
            <a:custGeom>
              <a:avLst/>
              <a:gdLst/>
              <a:ahLst/>
              <a:cxnLst/>
              <a:rect l="l" t="t" r="r" b="b"/>
              <a:pathLst>
                <a:path w="12700" h="12700">
                  <a:moveTo>
                    <a:pt x="6096" y="0"/>
                  </a:moveTo>
                  <a:lnTo>
                    <a:pt x="12192" y="6096"/>
                  </a:lnTo>
                  <a:lnTo>
                    <a:pt x="11887" y="8001"/>
                  </a:lnTo>
                  <a:lnTo>
                    <a:pt x="10998" y="9791"/>
                  </a:lnTo>
                  <a:lnTo>
                    <a:pt x="9588" y="10998"/>
                  </a:lnTo>
                  <a:lnTo>
                    <a:pt x="8001" y="11887"/>
                  </a:lnTo>
                  <a:lnTo>
                    <a:pt x="6096" y="12192"/>
                  </a:lnTo>
                  <a:lnTo>
                    <a:pt x="4191" y="11887"/>
                  </a:lnTo>
                  <a:lnTo>
                    <a:pt x="2501" y="10998"/>
                  </a:lnTo>
                  <a:lnTo>
                    <a:pt x="1193" y="9791"/>
                  </a:lnTo>
                  <a:lnTo>
                    <a:pt x="304" y="8001"/>
                  </a:lnTo>
                  <a:lnTo>
                    <a:pt x="0" y="6096"/>
                  </a:lnTo>
                  <a:lnTo>
                    <a:pt x="304" y="4191"/>
                  </a:lnTo>
                  <a:lnTo>
                    <a:pt x="1193" y="2603"/>
                  </a:lnTo>
                  <a:lnTo>
                    <a:pt x="2501" y="1193"/>
                  </a:lnTo>
                  <a:lnTo>
                    <a:pt x="4191" y="304"/>
                  </a:lnTo>
                  <a:lnTo>
                    <a:pt x="6096"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8" name="object 148"/>
            <p:cNvSpPr/>
            <p:nvPr/>
          </p:nvSpPr>
          <p:spPr>
            <a:xfrm>
              <a:off x="5704339" y="5551932"/>
              <a:ext cx="12700" cy="12700"/>
            </a:xfrm>
            <a:custGeom>
              <a:avLst/>
              <a:gdLst/>
              <a:ahLst/>
              <a:cxnLst/>
              <a:rect l="l" t="t" r="r" b="b"/>
              <a:pathLst>
                <a:path w="12700" h="12700">
                  <a:moveTo>
                    <a:pt x="6083" y="0"/>
                  </a:moveTo>
                  <a:lnTo>
                    <a:pt x="0" y="6096"/>
                  </a:lnTo>
                  <a:lnTo>
                    <a:pt x="292" y="8001"/>
                  </a:lnTo>
                  <a:lnTo>
                    <a:pt x="1193" y="9791"/>
                  </a:lnTo>
                  <a:lnTo>
                    <a:pt x="2489" y="10998"/>
                  </a:lnTo>
                  <a:lnTo>
                    <a:pt x="4190" y="11899"/>
                  </a:lnTo>
                  <a:lnTo>
                    <a:pt x="6083" y="12192"/>
                  </a:lnTo>
                  <a:lnTo>
                    <a:pt x="7988" y="11899"/>
                  </a:lnTo>
                  <a:lnTo>
                    <a:pt x="9588" y="10998"/>
                  </a:lnTo>
                  <a:lnTo>
                    <a:pt x="10985" y="9791"/>
                  </a:lnTo>
                  <a:lnTo>
                    <a:pt x="11887" y="8001"/>
                  </a:lnTo>
                  <a:lnTo>
                    <a:pt x="12179" y="6096"/>
                  </a:lnTo>
                  <a:lnTo>
                    <a:pt x="11887" y="4203"/>
                  </a:lnTo>
                  <a:lnTo>
                    <a:pt x="10985" y="2603"/>
                  </a:lnTo>
                  <a:lnTo>
                    <a:pt x="9588" y="1193"/>
                  </a:lnTo>
                  <a:lnTo>
                    <a:pt x="7988" y="304"/>
                  </a:lnTo>
                  <a:lnTo>
                    <a:pt x="6083" y="0"/>
                  </a:lnTo>
                  <a:close/>
                </a:path>
              </a:pathLst>
            </a:custGeom>
            <a:solidFill>
              <a:srgbClr val="979A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49" name="object 149"/>
            <p:cNvSpPr/>
            <p:nvPr/>
          </p:nvSpPr>
          <p:spPr>
            <a:xfrm>
              <a:off x="5704332" y="5551932"/>
              <a:ext cx="12700" cy="12700"/>
            </a:xfrm>
            <a:custGeom>
              <a:avLst/>
              <a:gdLst/>
              <a:ahLst/>
              <a:cxnLst/>
              <a:rect l="l" t="t" r="r" b="b"/>
              <a:pathLst>
                <a:path w="12700" h="12700">
                  <a:moveTo>
                    <a:pt x="6096" y="0"/>
                  </a:moveTo>
                  <a:lnTo>
                    <a:pt x="12192" y="6096"/>
                  </a:lnTo>
                  <a:lnTo>
                    <a:pt x="11887" y="8001"/>
                  </a:lnTo>
                  <a:lnTo>
                    <a:pt x="10998" y="9791"/>
                  </a:lnTo>
                  <a:lnTo>
                    <a:pt x="9588" y="10998"/>
                  </a:lnTo>
                  <a:lnTo>
                    <a:pt x="8001" y="11887"/>
                  </a:lnTo>
                  <a:lnTo>
                    <a:pt x="6096" y="12192"/>
                  </a:lnTo>
                  <a:lnTo>
                    <a:pt x="4191" y="11887"/>
                  </a:lnTo>
                  <a:lnTo>
                    <a:pt x="2501" y="10998"/>
                  </a:lnTo>
                  <a:lnTo>
                    <a:pt x="1193" y="9791"/>
                  </a:lnTo>
                  <a:lnTo>
                    <a:pt x="304" y="8001"/>
                  </a:lnTo>
                  <a:lnTo>
                    <a:pt x="0" y="6096"/>
                  </a:lnTo>
                  <a:lnTo>
                    <a:pt x="304" y="4191"/>
                  </a:lnTo>
                  <a:lnTo>
                    <a:pt x="1193" y="2603"/>
                  </a:lnTo>
                  <a:lnTo>
                    <a:pt x="2501" y="1193"/>
                  </a:lnTo>
                  <a:lnTo>
                    <a:pt x="4191" y="304"/>
                  </a:lnTo>
                  <a:lnTo>
                    <a:pt x="6096"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0" name="object 150"/>
            <p:cNvSpPr/>
            <p:nvPr/>
          </p:nvSpPr>
          <p:spPr>
            <a:xfrm>
              <a:off x="5739051"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1" name="object 151"/>
            <p:cNvSpPr/>
            <p:nvPr/>
          </p:nvSpPr>
          <p:spPr>
            <a:xfrm>
              <a:off x="5739051"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2" name="object 152"/>
            <p:cNvSpPr/>
            <p:nvPr/>
          </p:nvSpPr>
          <p:spPr>
            <a:xfrm>
              <a:off x="5779094"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3" name="object 153"/>
            <p:cNvSpPr/>
            <p:nvPr/>
          </p:nvSpPr>
          <p:spPr>
            <a:xfrm>
              <a:off x="5779094" y="5544083"/>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4" name="object 154"/>
            <p:cNvSpPr/>
            <p:nvPr/>
          </p:nvSpPr>
          <p:spPr>
            <a:xfrm>
              <a:off x="5819139"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5" name="object 155"/>
            <p:cNvSpPr/>
            <p:nvPr/>
          </p:nvSpPr>
          <p:spPr>
            <a:xfrm>
              <a:off x="5819139" y="5544082"/>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6" name="object 156"/>
            <p:cNvSpPr/>
            <p:nvPr/>
          </p:nvSpPr>
          <p:spPr>
            <a:xfrm>
              <a:off x="5859184" y="5544083"/>
              <a:ext cx="29845" cy="29845"/>
            </a:xfrm>
            <a:custGeom>
              <a:avLst/>
              <a:gdLst/>
              <a:ahLst/>
              <a:cxnLst/>
              <a:rect l="l" t="t" r="r" b="b"/>
              <a:pathLst>
                <a:path w="29845" h="29845">
                  <a:moveTo>
                    <a:pt x="13398" y="0"/>
                  </a:moveTo>
                  <a:lnTo>
                    <a:pt x="0" y="13398"/>
                  </a:lnTo>
                  <a:lnTo>
                    <a:pt x="16040" y="29438"/>
                  </a:lnTo>
                  <a:lnTo>
                    <a:pt x="29438" y="16040"/>
                  </a:lnTo>
                  <a:lnTo>
                    <a:pt x="13398" y="0"/>
                  </a:lnTo>
                  <a:close/>
                </a:path>
              </a:pathLst>
            </a:custGeom>
            <a:solidFill>
              <a:srgbClr val="80008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7" name="object 157"/>
            <p:cNvSpPr/>
            <p:nvPr/>
          </p:nvSpPr>
          <p:spPr>
            <a:xfrm>
              <a:off x="5859184" y="5544082"/>
              <a:ext cx="29845" cy="29845"/>
            </a:xfrm>
            <a:custGeom>
              <a:avLst/>
              <a:gdLst/>
              <a:ahLst/>
              <a:cxnLst/>
              <a:rect l="l" t="t" r="r" b="b"/>
              <a:pathLst>
                <a:path w="29845" h="29845">
                  <a:moveTo>
                    <a:pt x="0" y="13398"/>
                  </a:moveTo>
                  <a:lnTo>
                    <a:pt x="13398" y="0"/>
                  </a:lnTo>
                  <a:lnTo>
                    <a:pt x="29438" y="16040"/>
                  </a:lnTo>
                  <a:lnTo>
                    <a:pt x="16040" y="29438"/>
                  </a:lnTo>
                  <a:lnTo>
                    <a:pt x="0" y="13398"/>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8" name="object 158"/>
            <p:cNvSpPr/>
            <p:nvPr/>
          </p:nvSpPr>
          <p:spPr>
            <a:xfrm>
              <a:off x="5576315" y="5423915"/>
              <a:ext cx="52069" cy="149860"/>
            </a:xfrm>
            <a:custGeom>
              <a:avLst/>
              <a:gdLst/>
              <a:ahLst/>
              <a:cxnLst/>
              <a:rect l="l" t="t" r="r" b="b"/>
              <a:pathLst>
                <a:path w="52070" h="149860">
                  <a:moveTo>
                    <a:pt x="51815" y="0"/>
                  </a:moveTo>
                  <a:lnTo>
                    <a:pt x="0" y="0"/>
                  </a:lnTo>
                  <a:lnTo>
                    <a:pt x="0" y="149352"/>
                  </a:lnTo>
                  <a:lnTo>
                    <a:pt x="51815" y="149352"/>
                  </a:lnTo>
                  <a:lnTo>
                    <a:pt x="51815" y="0"/>
                  </a:lnTo>
                  <a:close/>
                </a:path>
              </a:pathLst>
            </a:custGeom>
            <a:solidFill>
              <a:srgbClr val="4F81B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59" name="object 159"/>
            <p:cNvSpPr/>
            <p:nvPr/>
          </p:nvSpPr>
          <p:spPr>
            <a:xfrm>
              <a:off x="5576315" y="5423915"/>
              <a:ext cx="52069" cy="149860"/>
            </a:xfrm>
            <a:custGeom>
              <a:avLst/>
              <a:gdLst/>
              <a:ahLst/>
              <a:cxnLst/>
              <a:rect l="l" t="t" r="r" b="b"/>
              <a:pathLst>
                <a:path w="52070" h="149860">
                  <a:moveTo>
                    <a:pt x="0" y="0"/>
                  </a:moveTo>
                  <a:lnTo>
                    <a:pt x="51815" y="0"/>
                  </a:lnTo>
                  <a:lnTo>
                    <a:pt x="51815" y="149352"/>
                  </a:lnTo>
                  <a:lnTo>
                    <a:pt x="0" y="149352"/>
                  </a:lnTo>
                  <a:lnTo>
                    <a:pt x="0" y="0"/>
                  </a:lnTo>
                  <a:close/>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0" name="object 160"/>
            <p:cNvSpPr/>
            <p:nvPr/>
          </p:nvSpPr>
          <p:spPr>
            <a:xfrm>
              <a:off x="5588508" y="5426964"/>
              <a:ext cx="0" cy="146685"/>
            </a:xfrm>
            <a:custGeom>
              <a:avLst/>
              <a:gdLst/>
              <a:ahLst/>
              <a:cxnLst/>
              <a:rect l="l" t="t" r="r" b="b"/>
              <a:pathLst>
                <a:path h="146685">
                  <a:moveTo>
                    <a:pt x="0" y="146304"/>
                  </a:moveTo>
                  <a:lnTo>
                    <a:pt x="0" y="0"/>
                  </a:lnTo>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1" name="object 161"/>
            <p:cNvSpPr/>
            <p:nvPr/>
          </p:nvSpPr>
          <p:spPr>
            <a:xfrm>
              <a:off x="5606796" y="5426964"/>
              <a:ext cx="0" cy="146685"/>
            </a:xfrm>
            <a:custGeom>
              <a:avLst/>
              <a:gdLst/>
              <a:ahLst/>
              <a:cxnLst/>
              <a:rect l="l" t="t" r="r" b="b"/>
              <a:pathLst>
                <a:path h="146685">
                  <a:moveTo>
                    <a:pt x="0" y="146304"/>
                  </a:moveTo>
                  <a:lnTo>
                    <a:pt x="0" y="0"/>
                  </a:lnTo>
                </a:path>
              </a:pathLst>
            </a:custGeom>
            <a:ln w="3175">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2" name="object 162"/>
            <p:cNvSpPr/>
            <p:nvPr/>
          </p:nvSpPr>
          <p:spPr>
            <a:xfrm>
              <a:off x="5811014" y="5509259"/>
              <a:ext cx="15240" cy="21590"/>
            </a:xfrm>
            <a:custGeom>
              <a:avLst/>
              <a:gdLst/>
              <a:ahLst/>
              <a:cxnLst/>
              <a:rect l="l" t="t" r="r" b="b"/>
              <a:pathLst>
                <a:path w="15239" h="21589">
                  <a:moveTo>
                    <a:pt x="11810" y="0"/>
                  </a:moveTo>
                  <a:lnTo>
                    <a:pt x="3428" y="0"/>
                  </a:lnTo>
                  <a:lnTo>
                    <a:pt x="2019" y="279"/>
                  </a:lnTo>
                  <a:lnTo>
                    <a:pt x="1003" y="1409"/>
                  </a:lnTo>
                  <a:lnTo>
                    <a:pt x="203" y="2806"/>
                  </a:lnTo>
                  <a:lnTo>
                    <a:pt x="0" y="4775"/>
                  </a:lnTo>
                  <a:lnTo>
                    <a:pt x="0" y="16421"/>
                  </a:lnTo>
                  <a:lnTo>
                    <a:pt x="203" y="18389"/>
                  </a:lnTo>
                  <a:lnTo>
                    <a:pt x="1003" y="19786"/>
                  </a:lnTo>
                  <a:lnTo>
                    <a:pt x="2019" y="20916"/>
                  </a:lnTo>
                  <a:lnTo>
                    <a:pt x="3428" y="21335"/>
                  </a:lnTo>
                  <a:lnTo>
                    <a:pt x="11810" y="21335"/>
                  </a:lnTo>
                  <a:lnTo>
                    <a:pt x="13220" y="20916"/>
                  </a:lnTo>
                  <a:lnTo>
                    <a:pt x="14223" y="19786"/>
                  </a:lnTo>
                  <a:lnTo>
                    <a:pt x="15036" y="18389"/>
                  </a:lnTo>
                  <a:lnTo>
                    <a:pt x="15239" y="16421"/>
                  </a:lnTo>
                  <a:lnTo>
                    <a:pt x="15239" y="4775"/>
                  </a:lnTo>
                  <a:lnTo>
                    <a:pt x="15036" y="2806"/>
                  </a:lnTo>
                  <a:lnTo>
                    <a:pt x="14223" y="1409"/>
                  </a:lnTo>
                  <a:lnTo>
                    <a:pt x="13220" y="279"/>
                  </a:lnTo>
                  <a:lnTo>
                    <a:pt x="11810" y="0"/>
                  </a:lnTo>
                  <a:close/>
                </a:path>
              </a:pathLst>
            </a:custGeom>
            <a:solidFill>
              <a:srgbClr val="CC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3" name="object 163"/>
            <p:cNvSpPr/>
            <p:nvPr/>
          </p:nvSpPr>
          <p:spPr>
            <a:xfrm>
              <a:off x="5811014" y="5509259"/>
              <a:ext cx="15240" cy="21590"/>
            </a:xfrm>
            <a:custGeom>
              <a:avLst/>
              <a:gdLst/>
              <a:ahLst/>
              <a:cxnLst/>
              <a:rect l="l" t="t" r="r" b="b"/>
              <a:pathLst>
                <a:path w="15239" h="21589">
                  <a:moveTo>
                    <a:pt x="3428" y="0"/>
                  </a:moveTo>
                  <a:lnTo>
                    <a:pt x="11810" y="0"/>
                  </a:lnTo>
                  <a:lnTo>
                    <a:pt x="13220" y="279"/>
                  </a:lnTo>
                  <a:lnTo>
                    <a:pt x="14223" y="1409"/>
                  </a:lnTo>
                  <a:lnTo>
                    <a:pt x="15036" y="2806"/>
                  </a:lnTo>
                  <a:lnTo>
                    <a:pt x="15239" y="4775"/>
                  </a:lnTo>
                  <a:lnTo>
                    <a:pt x="15239" y="16421"/>
                  </a:lnTo>
                  <a:lnTo>
                    <a:pt x="15036" y="18389"/>
                  </a:lnTo>
                  <a:lnTo>
                    <a:pt x="14223" y="19786"/>
                  </a:lnTo>
                  <a:lnTo>
                    <a:pt x="13220" y="20916"/>
                  </a:lnTo>
                  <a:lnTo>
                    <a:pt x="11810" y="21335"/>
                  </a:lnTo>
                  <a:lnTo>
                    <a:pt x="3428" y="21335"/>
                  </a:lnTo>
                  <a:lnTo>
                    <a:pt x="2019" y="20916"/>
                  </a:lnTo>
                  <a:lnTo>
                    <a:pt x="1003" y="19786"/>
                  </a:lnTo>
                  <a:lnTo>
                    <a:pt x="203" y="18389"/>
                  </a:lnTo>
                  <a:lnTo>
                    <a:pt x="0" y="16421"/>
                  </a:lnTo>
                  <a:lnTo>
                    <a:pt x="0" y="4775"/>
                  </a:lnTo>
                  <a:lnTo>
                    <a:pt x="203" y="2806"/>
                  </a:lnTo>
                  <a:lnTo>
                    <a:pt x="1003" y="1409"/>
                  </a:lnTo>
                  <a:lnTo>
                    <a:pt x="2019" y="279"/>
                  </a:lnTo>
                  <a:lnTo>
                    <a:pt x="3428"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4" name="object 164"/>
            <p:cNvSpPr/>
            <p:nvPr/>
          </p:nvSpPr>
          <p:spPr>
            <a:xfrm>
              <a:off x="5844533" y="5509259"/>
              <a:ext cx="15240" cy="21590"/>
            </a:xfrm>
            <a:custGeom>
              <a:avLst/>
              <a:gdLst/>
              <a:ahLst/>
              <a:cxnLst/>
              <a:rect l="l" t="t" r="r" b="b"/>
              <a:pathLst>
                <a:path w="15239" h="21589">
                  <a:moveTo>
                    <a:pt x="11836" y="0"/>
                  </a:moveTo>
                  <a:lnTo>
                    <a:pt x="3314" y="0"/>
                  </a:lnTo>
                  <a:lnTo>
                    <a:pt x="2006" y="279"/>
                  </a:lnTo>
                  <a:lnTo>
                    <a:pt x="1003" y="1409"/>
                  </a:lnTo>
                  <a:lnTo>
                    <a:pt x="203" y="2806"/>
                  </a:lnTo>
                  <a:lnTo>
                    <a:pt x="0" y="4775"/>
                  </a:lnTo>
                  <a:lnTo>
                    <a:pt x="0" y="16421"/>
                  </a:lnTo>
                  <a:lnTo>
                    <a:pt x="203" y="18389"/>
                  </a:lnTo>
                  <a:lnTo>
                    <a:pt x="1003" y="19786"/>
                  </a:lnTo>
                  <a:lnTo>
                    <a:pt x="2006" y="20916"/>
                  </a:lnTo>
                  <a:lnTo>
                    <a:pt x="3314" y="21335"/>
                  </a:lnTo>
                  <a:lnTo>
                    <a:pt x="11836" y="21335"/>
                  </a:lnTo>
                  <a:lnTo>
                    <a:pt x="13246" y="20916"/>
                  </a:lnTo>
                  <a:lnTo>
                    <a:pt x="14249" y="19786"/>
                  </a:lnTo>
                  <a:lnTo>
                    <a:pt x="14947" y="18389"/>
                  </a:lnTo>
                  <a:lnTo>
                    <a:pt x="15240" y="16421"/>
                  </a:lnTo>
                  <a:lnTo>
                    <a:pt x="15240" y="4775"/>
                  </a:lnTo>
                  <a:lnTo>
                    <a:pt x="14947" y="2806"/>
                  </a:lnTo>
                  <a:lnTo>
                    <a:pt x="14249" y="1409"/>
                  </a:lnTo>
                  <a:lnTo>
                    <a:pt x="13246" y="279"/>
                  </a:lnTo>
                  <a:lnTo>
                    <a:pt x="11836"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5" name="object 165"/>
            <p:cNvSpPr/>
            <p:nvPr/>
          </p:nvSpPr>
          <p:spPr>
            <a:xfrm>
              <a:off x="5844533" y="5509259"/>
              <a:ext cx="15240" cy="21590"/>
            </a:xfrm>
            <a:custGeom>
              <a:avLst/>
              <a:gdLst/>
              <a:ahLst/>
              <a:cxnLst/>
              <a:rect l="l" t="t" r="r" b="b"/>
              <a:pathLst>
                <a:path w="15239" h="21589">
                  <a:moveTo>
                    <a:pt x="3314" y="0"/>
                  </a:moveTo>
                  <a:lnTo>
                    <a:pt x="11836" y="0"/>
                  </a:lnTo>
                  <a:lnTo>
                    <a:pt x="13246" y="279"/>
                  </a:lnTo>
                  <a:lnTo>
                    <a:pt x="14249" y="1409"/>
                  </a:lnTo>
                  <a:lnTo>
                    <a:pt x="14947" y="2806"/>
                  </a:lnTo>
                  <a:lnTo>
                    <a:pt x="15240" y="4775"/>
                  </a:lnTo>
                  <a:lnTo>
                    <a:pt x="15240" y="16421"/>
                  </a:lnTo>
                  <a:lnTo>
                    <a:pt x="14947" y="18389"/>
                  </a:lnTo>
                  <a:lnTo>
                    <a:pt x="14249" y="19786"/>
                  </a:lnTo>
                  <a:lnTo>
                    <a:pt x="13246" y="20916"/>
                  </a:lnTo>
                  <a:lnTo>
                    <a:pt x="11836" y="21335"/>
                  </a:lnTo>
                  <a:lnTo>
                    <a:pt x="3314" y="21335"/>
                  </a:lnTo>
                  <a:lnTo>
                    <a:pt x="2006" y="20916"/>
                  </a:lnTo>
                  <a:lnTo>
                    <a:pt x="1003" y="19786"/>
                  </a:lnTo>
                  <a:lnTo>
                    <a:pt x="203" y="18389"/>
                  </a:lnTo>
                  <a:lnTo>
                    <a:pt x="0" y="16421"/>
                  </a:lnTo>
                  <a:lnTo>
                    <a:pt x="0" y="4775"/>
                  </a:lnTo>
                  <a:lnTo>
                    <a:pt x="203" y="2806"/>
                  </a:lnTo>
                  <a:lnTo>
                    <a:pt x="1003" y="1409"/>
                  </a:lnTo>
                  <a:lnTo>
                    <a:pt x="2006" y="279"/>
                  </a:lnTo>
                  <a:lnTo>
                    <a:pt x="3314"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6" name="object 166"/>
            <p:cNvSpPr/>
            <p:nvPr/>
          </p:nvSpPr>
          <p:spPr>
            <a:xfrm>
              <a:off x="5878073" y="5509259"/>
              <a:ext cx="15240" cy="21590"/>
            </a:xfrm>
            <a:custGeom>
              <a:avLst/>
              <a:gdLst/>
              <a:ahLst/>
              <a:cxnLst/>
              <a:rect l="l" t="t" r="r" b="b"/>
              <a:pathLst>
                <a:path w="15239" h="21589">
                  <a:moveTo>
                    <a:pt x="11722" y="0"/>
                  </a:moveTo>
                  <a:lnTo>
                    <a:pt x="3403" y="0"/>
                  </a:lnTo>
                  <a:lnTo>
                    <a:pt x="1993" y="279"/>
                  </a:lnTo>
                  <a:lnTo>
                    <a:pt x="1003" y="1409"/>
                  </a:lnTo>
                  <a:lnTo>
                    <a:pt x="190" y="2806"/>
                  </a:lnTo>
                  <a:lnTo>
                    <a:pt x="0" y="4775"/>
                  </a:lnTo>
                  <a:lnTo>
                    <a:pt x="0" y="16421"/>
                  </a:lnTo>
                  <a:lnTo>
                    <a:pt x="190" y="18389"/>
                  </a:lnTo>
                  <a:lnTo>
                    <a:pt x="1003" y="19786"/>
                  </a:lnTo>
                  <a:lnTo>
                    <a:pt x="1993" y="20916"/>
                  </a:lnTo>
                  <a:lnTo>
                    <a:pt x="3403" y="21335"/>
                  </a:lnTo>
                  <a:lnTo>
                    <a:pt x="11722" y="21335"/>
                  </a:lnTo>
                  <a:lnTo>
                    <a:pt x="13131" y="20916"/>
                  </a:lnTo>
                  <a:lnTo>
                    <a:pt x="14135" y="19786"/>
                  </a:lnTo>
                  <a:lnTo>
                    <a:pt x="14935" y="18389"/>
                  </a:lnTo>
                  <a:lnTo>
                    <a:pt x="15239" y="16421"/>
                  </a:lnTo>
                  <a:lnTo>
                    <a:pt x="15239" y="4775"/>
                  </a:lnTo>
                  <a:lnTo>
                    <a:pt x="14935" y="2806"/>
                  </a:lnTo>
                  <a:lnTo>
                    <a:pt x="14135" y="1409"/>
                  </a:lnTo>
                  <a:lnTo>
                    <a:pt x="13131" y="279"/>
                  </a:lnTo>
                  <a:lnTo>
                    <a:pt x="11722" y="0"/>
                  </a:lnTo>
                  <a:close/>
                </a:path>
              </a:pathLst>
            </a:custGeom>
            <a:solidFill>
              <a:srgbClr val="6A6B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7" name="object 167"/>
            <p:cNvSpPr/>
            <p:nvPr/>
          </p:nvSpPr>
          <p:spPr>
            <a:xfrm>
              <a:off x="5878073" y="5509259"/>
              <a:ext cx="15240" cy="21590"/>
            </a:xfrm>
            <a:custGeom>
              <a:avLst/>
              <a:gdLst/>
              <a:ahLst/>
              <a:cxnLst/>
              <a:rect l="l" t="t" r="r" b="b"/>
              <a:pathLst>
                <a:path w="15239" h="21589">
                  <a:moveTo>
                    <a:pt x="3403" y="0"/>
                  </a:moveTo>
                  <a:lnTo>
                    <a:pt x="11722" y="0"/>
                  </a:lnTo>
                  <a:lnTo>
                    <a:pt x="13131" y="279"/>
                  </a:lnTo>
                  <a:lnTo>
                    <a:pt x="14135" y="1409"/>
                  </a:lnTo>
                  <a:lnTo>
                    <a:pt x="14935" y="2806"/>
                  </a:lnTo>
                  <a:lnTo>
                    <a:pt x="15239" y="4775"/>
                  </a:lnTo>
                  <a:lnTo>
                    <a:pt x="15239" y="16421"/>
                  </a:lnTo>
                  <a:lnTo>
                    <a:pt x="14935" y="18389"/>
                  </a:lnTo>
                  <a:lnTo>
                    <a:pt x="14135" y="19786"/>
                  </a:lnTo>
                  <a:lnTo>
                    <a:pt x="13131" y="20916"/>
                  </a:lnTo>
                  <a:lnTo>
                    <a:pt x="11722" y="21335"/>
                  </a:lnTo>
                  <a:lnTo>
                    <a:pt x="3403" y="21335"/>
                  </a:lnTo>
                  <a:lnTo>
                    <a:pt x="1993" y="20916"/>
                  </a:lnTo>
                  <a:lnTo>
                    <a:pt x="1003" y="19786"/>
                  </a:lnTo>
                  <a:lnTo>
                    <a:pt x="190" y="18389"/>
                  </a:lnTo>
                  <a:lnTo>
                    <a:pt x="0" y="16421"/>
                  </a:lnTo>
                  <a:lnTo>
                    <a:pt x="0" y="4775"/>
                  </a:lnTo>
                  <a:lnTo>
                    <a:pt x="190" y="2806"/>
                  </a:lnTo>
                  <a:lnTo>
                    <a:pt x="1003" y="1409"/>
                  </a:lnTo>
                  <a:lnTo>
                    <a:pt x="1993" y="279"/>
                  </a:lnTo>
                  <a:lnTo>
                    <a:pt x="3403" y="0"/>
                  </a:lnTo>
                  <a:close/>
                </a:path>
              </a:pathLst>
            </a:custGeom>
            <a:ln w="3175">
              <a:solidFill>
                <a:srgbClr val="6A6B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8" name="object 168"/>
            <p:cNvSpPr/>
            <p:nvPr/>
          </p:nvSpPr>
          <p:spPr>
            <a:xfrm>
              <a:off x="5978652" y="5490971"/>
              <a:ext cx="1764030" cy="0"/>
            </a:xfrm>
            <a:custGeom>
              <a:avLst/>
              <a:gdLst/>
              <a:ahLst/>
              <a:cxnLst/>
              <a:rect l="l" t="t" r="r" b="b"/>
              <a:pathLst>
                <a:path w="1764029">
                  <a:moveTo>
                    <a:pt x="0" y="0"/>
                  </a:moveTo>
                  <a:lnTo>
                    <a:pt x="1764004" y="0"/>
                  </a:lnTo>
                </a:path>
              </a:pathLst>
            </a:custGeom>
            <a:ln w="3962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69" name="object 169"/>
            <p:cNvSpPr/>
            <p:nvPr/>
          </p:nvSpPr>
          <p:spPr>
            <a:xfrm>
              <a:off x="2648712" y="5367528"/>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0" name="object 170"/>
            <p:cNvSpPr/>
            <p:nvPr/>
          </p:nvSpPr>
          <p:spPr>
            <a:xfrm>
              <a:off x="2648712" y="5334000"/>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1" name="object 171"/>
            <p:cNvSpPr/>
            <p:nvPr/>
          </p:nvSpPr>
          <p:spPr>
            <a:xfrm>
              <a:off x="2612135" y="5404103"/>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2" name="object 172"/>
            <p:cNvSpPr/>
            <p:nvPr/>
          </p:nvSpPr>
          <p:spPr>
            <a:xfrm>
              <a:off x="2612135" y="5294376"/>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73" name="object 173"/>
            <p:cNvPicPr/>
            <p:nvPr/>
          </p:nvPicPr>
          <p:blipFill>
            <a:blip r:embed="rId14" cstate="print"/>
            <a:stretch>
              <a:fillRect/>
            </a:stretch>
          </p:blipFill>
          <p:spPr>
            <a:xfrm>
              <a:off x="2487168" y="5276088"/>
              <a:ext cx="146304" cy="143256"/>
            </a:xfrm>
            <a:prstGeom prst="rect">
              <a:avLst/>
            </a:prstGeom>
          </p:spPr>
        </p:pic>
        <p:sp>
          <p:nvSpPr>
            <p:cNvPr id="174" name="object 174"/>
            <p:cNvSpPr/>
            <p:nvPr/>
          </p:nvSpPr>
          <p:spPr>
            <a:xfrm>
              <a:off x="2487168" y="5276088"/>
              <a:ext cx="146685" cy="143510"/>
            </a:xfrm>
            <a:custGeom>
              <a:avLst/>
              <a:gdLst/>
              <a:ahLst/>
              <a:cxnLst/>
              <a:rect l="l" t="t" r="r" b="b"/>
              <a:pathLst>
                <a:path w="146685" h="143510">
                  <a:moveTo>
                    <a:pt x="146304" y="71628"/>
                  </a:moveTo>
                  <a:lnTo>
                    <a:pt x="140555" y="43746"/>
                  </a:lnTo>
                  <a:lnTo>
                    <a:pt x="124877" y="20978"/>
                  </a:lnTo>
                  <a:lnTo>
                    <a:pt x="101625" y="5628"/>
                  </a:lnTo>
                  <a:lnTo>
                    <a:pt x="73152" y="0"/>
                  </a:lnTo>
                  <a:lnTo>
                    <a:pt x="44678" y="5628"/>
                  </a:lnTo>
                  <a:lnTo>
                    <a:pt x="21426" y="20978"/>
                  </a:lnTo>
                  <a:lnTo>
                    <a:pt x="5748" y="43746"/>
                  </a:lnTo>
                  <a:lnTo>
                    <a:pt x="0" y="71628"/>
                  </a:lnTo>
                  <a:lnTo>
                    <a:pt x="5748" y="99509"/>
                  </a:lnTo>
                  <a:lnTo>
                    <a:pt x="21426" y="122277"/>
                  </a:lnTo>
                  <a:lnTo>
                    <a:pt x="44678" y="137627"/>
                  </a:lnTo>
                  <a:lnTo>
                    <a:pt x="73152" y="143256"/>
                  </a:lnTo>
                  <a:lnTo>
                    <a:pt x="101625" y="137627"/>
                  </a:lnTo>
                  <a:lnTo>
                    <a:pt x="124877" y="122277"/>
                  </a:lnTo>
                  <a:lnTo>
                    <a:pt x="140555" y="99509"/>
                  </a:lnTo>
                  <a:lnTo>
                    <a:pt x="146304" y="71628"/>
                  </a:lnTo>
                  <a:close/>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5" name="object 175"/>
            <p:cNvSpPr/>
            <p:nvPr/>
          </p:nvSpPr>
          <p:spPr>
            <a:xfrm>
              <a:off x="3252216" y="5367528"/>
              <a:ext cx="216535" cy="0"/>
            </a:xfrm>
            <a:custGeom>
              <a:avLst/>
              <a:gdLst/>
              <a:ahLst/>
              <a:cxnLst/>
              <a:rect l="l" t="t" r="r" b="b"/>
              <a:pathLst>
                <a:path w="216535">
                  <a:moveTo>
                    <a:pt x="216408"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6" name="object 176"/>
            <p:cNvSpPr/>
            <p:nvPr/>
          </p:nvSpPr>
          <p:spPr>
            <a:xfrm>
              <a:off x="3252216" y="5334000"/>
              <a:ext cx="216535" cy="0"/>
            </a:xfrm>
            <a:custGeom>
              <a:avLst/>
              <a:gdLst/>
              <a:ahLst/>
              <a:cxnLst/>
              <a:rect l="l" t="t" r="r" b="b"/>
              <a:pathLst>
                <a:path w="216535">
                  <a:moveTo>
                    <a:pt x="216408"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7" name="object 177"/>
            <p:cNvSpPr/>
            <p:nvPr/>
          </p:nvSpPr>
          <p:spPr>
            <a:xfrm>
              <a:off x="3215640" y="5404103"/>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78" name="object 178"/>
            <p:cNvSpPr/>
            <p:nvPr/>
          </p:nvSpPr>
          <p:spPr>
            <a:xfrm>
              <a:off x="3215640" y="5294376"/>
              <a:ext cx="216535" cy="0"/>
            </a:xfrm>
            <a:custGeom>
              <a:avLst/>
              <a:gdLst/>
              <a:ahLst/>
              <a:cxnLst/>
              <a:rect l="l" t="t" r="r" b="b"/>
              <a:pathLst>
                <a:path w="216535">
                  <a:moveTo>
                    <a:pt x="216407" y="0"/>
                  </a:moveTo>
                  <a:lnTo>
                    <a:pt x="0"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79" name="object 179"/>
            <p:cNvPicPr/>
            <p:nvPr/>
          </p:nvPicPr>
          <p:blipFill>
            <a:blip r:embed="rId15" cstate="print"/>
            <a:stretch>
              <a:fillRect/>
            </a:stretch>
          </p:blipFill>
          <p:spPr>
            <a:xfrm>
              <a:off x="3090672" y="5276088"/>
              <a:ext cx="143256" cy="143256"/>
            </a:xfrm>
            <a:prstGeom prst="rect">
              <a:avLst/>
            </a:prstGeom>
          </p:spPr>
        </p:pic>
        <p:sp>
          <p:nvSpPr>
            <p:cNvPr id="180" name="object 180"/>
            <p:cNvSpPr/>
            <p:nvPr/>
          </p:nvSpPr>
          <p:spPr>
            <a:xfrm>
              <a:off x="3090672" y="5276088"/>
              <a:ext cx="143510" cy="143510"/>
            </a:xfrm>
            <a:custGeom>
              <a:avLst/>
              <a:gdLst/>
              <a:ahLst/>
              <a:cxnLst/>
              <a:rect l="l" t="t" r="r" b="b"/>
              <a:pathLst>
                <a:path w="143510" h="143510">
                  <a:moveTo>
                    <a:pt x="143256" y="71628"/>
                  </a:moveTo>
                  <a:lnTo>
                    <a:pt x="137627" y="43746"/>
                  </a:lnTo>
                  <a:lnTo>
                    <a:pt x="122277" y="20978"/>
                  </a:lnTo>
                  <a:lnTo>
                    <a:pt x="99509" y="5628"/>
                  </a:lnTo>
                  <a:lnTo>
                    <a:pt x="71628" y="0"/>
                  </a:lnTo>
                  <a:lnTo>
                    <a:pt x="43746" y="5628"/>
                  </a:lnTo>
                  <a:lnTo>
                    <a:pt x="20978" y="20978"/>
                  </a:lnTo>
                  <a:lnTo>
                    <a:pt x="5628" y="43746"/>
                  </a:lnTo>
                  <a:lnTo>
                    <a:pt x="0" y="71628"/>
                  </a:lnTo>
                  <a:lnTo>
                    <a:pt x="5628" y="99509"/>
                  </a:lnTo>
                  <a:lnTo>
                    <a:pt x="20978" y="122277"/>
                  </a:lnTo>
                  <a:lnTo>
                    <a:pt x="43746" y="137627"/>
                  </a:lnTo>
                  <a:lnTo>
                    <a:pt x="71628" y="143256"/>
                  </a:lnTo>
                  <a:lnTo>
                    <a:pt x="99509" y="137627"/>
                  </a:lnTo>
                  <a:lnTo>
                    <a:pt x="122277" y="122277"/>
                  </a:lnTo>
                  <a:lnTo>
                    <a:pt x="137627" y="99509"/>
                  </a:lnTo>
                  <a:lnTo>
                    <a:pt x="143256" y="71628"/>
                  </a:lnTo>
                  <a:close/>
                </a:path>
              </a:pathLst>
            </a:custGeom>
            <a:ln w="12192">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1" name="object 181"/>
            <p:cNvSpPr/>
            <p:nvPr/>
          </p:nvSpPr>
          <p:spPr>
            <a:xfrm>
              <a:off x="6336791" y="5394959"/>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2" name="object 182"/>
            <p:cNvSpPr/>
            <p:nvPr/>
          </p:nvSpPr>
          <p:spPr>
            <a:xfrm>
              <a:off x="6336791" y="5361432"/>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3" name="object 183"/>
            <p:cNvSpPr/>
            <p:nvPr/>
          </p:nvSpPr>
          <p:spPr>
            <a:xfrm>
              <a:off x="6373368" y="5428488"/>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4" name="object 184"/>
            <p:cNvSpPr/>
            <p:nvPr/>
          </p:nvSpPr>
          <p:spPr>
            <a:xfrm>
              <a:off x="6373368" y="5321808"/>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85" name="object 185"/>
            <p:cNvPicPr/>
            <p:nvPr/>
          </p:nvPicPr>
          <p:blipFill>
            <a:blip r:embed="rId16" cstate="print"/>
            <a:stretch>
              <a:fillRect/>
            </a:stretch>
          </p:blipFill>
          <p:spPr>
            <a:xfrm>
              <a:off x="6568439" y="5300471"/>
              <a:ext cx="143255" cy="146304"/>
            </a:xfrm>
            <a:prstGeom prst="rect">
              <a:avLst/>
            </a:prstGeom>
          </p:spPr>
        </p:pic>
        <p:sp>
          <p:nvSpPr>
            <p:cNvPr id="186" name="object 186"/>
            <p:cNvSpPr/>
            <p:nvPr/>
          </p:nvSpPr>
          <p:spPr>
            <a:xfrm>
              <a:off x="6568439" y="5300471"/>
              <a:ext cx="143510" cy="146685"/>
            </a:xfrm>
            <a:custGeom>
              <a:avLst/>
              <a:gdLst/>
              <a:ahLst/>
              <a:cxnLst/>
              <a:rect l="l" t="t" r="r" b="b"/>
              <a:pathLst>
                <a:path w="143509" h="146685">
                  <a:moveTo>
                    <a:pt x="0" y="73151"/>
                  </a:moveTo>
                  <a:lnTo>
                    <a:pt x="5628" y="44678"/>
                  </a:lnTo>
                  <a:lnTo>
                    <a:pt x="20978" y="21426"/>
                  </a:lnTo>
                  <a:lnTo>
                    <a:pt x="43746" y="5748"/>
                  </a:lnTo>
                  <a:lnTo>
                    <a:pt x="71628" y="0"/>
                  </a:lnTo>
                  <a:lnTo>
                    <a:pt x="99509" y="5748"/>
                  </a:lnTo>
                  <a:lnTo>
                    <a:pt x="122277" y="21426"/>
                  </a:lnTo>
                  <a:lnTo>
                    <a:pt x="137627" y="44678"/>
                  </a:lnTo>
                  <a:lnTo>
                    <a:pt x="143256" y="73151"/>
                  </a:lnTo>
                  <a:lnTo>
                    <a:pt x="137627" y="101625"/>
                  </a:lnTo>
                  <a:lnTo>
                    <a:pt x="122277" y="124877"/>
                  </a:lnTo>
                  <a:lnTo>
                    <a:pt x="99509" y="140555"/>
                  </a:lnTo>
                  <a:lnTo>
                    <a:pt x="71628" y="146303"/>
                  </a:lnTo>
                  <a:lnTo>
                    <a:pt x="43746" y="140555"/>
                  </a:lnTo>
                  <a:lnTo>
                    <a:pt x="20978" y="124877"/>
                  </a:lnTo>
                  <a:lnTo>
                    <a:pt x="5628" y="101625"/>
                  </a:lnTo>
                  <a:lnTo>
                    <a:pt x="0" y="73151"/>
                  </a:lnTo>
                  <a:close/>
                </a:path>
              </a:pathLst>
            </a:custGeom>
            <a:ln w="12191">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7" name="object 187"/>
            <p:cNvSpPr/>
            <p:nvPr/>
          </p:nvSpPr>
          <p:spPr>
            <a:xfrm>
              <a:off x="7040879" y="5394959"/>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8" name="object 188"/>
            <p:cNvSpPr/>
            <p:nvPr/>
          </p:nvSpPr>
          <p:spPr>
            <a:xfrm>
              <a:off x="7040879" y="5361432"/>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89" name="object 189"/>
            <p:cNvSpPr/>
            <p:nvPr/>
          </p:nvSpPr>
          <p:spPr>
            <a:xfrm>
              <a:off x="7077456" y="5428488"/>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0" name="object 190"/>
            <p:cNvSpPr/>
            <p:nvPr/>
          </p:nvSpPr>
          <p:spPr>
            <a:xfrm>
              <a:off x="7077456" y="5321808"/>
              <a:ext cx="216535" cy="0"/>
            </a:xfrm>
            <a:custGeom>
              <a:avLst/>
              <a:gdLst/>
              <a:ahLst/>
              <a:cxnLst/>
              <a:rect l="l" t="t" r="r" b="b"/>
              <a:pathLst>
                <a:path w="216534">
                  <a:moveTo>
                    <a:pt x="0" y="0"/>
                  </a:moveTo>
                  <a:lnTo>
                    <a:pt x="216408" y="0"/>
                  </a:lnTo>
                </a:path>
              </a:pathLst>
            </a:custGeom>
            <a:ln w="18288">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91" name="object 191"/>
            <p:cNvPicPr/>
            <p:nvPr/>
          </p:nvPicPr>
          <p:blipFill>
            <a:blip r:embed="rId17" cstate="print"/>
            <a:stretch>
              <a:fillRect/>
            </a:stretch>
          </p:blipFill>
          <p:spPr>
            <a:xfrm>
              <a:off x="7275575" y="5300471"/>
              <a:ext cx="143255" cy="146304"/>
            </a:xfrm>
            <a:prstGeom prst="rect">
              <a:avLst/>
            </a:prstGeom>
          </p:spPr>
        </p:pic>
        <p:sp>
          <p:nvSpPr>
            <p:cNvPr id="192" name="object 192"/>
            <p:cNvSpPr/>
            <p:nvPr/>
          </p:nvSpPr>
          <p:spPr>
            <a:xfrm>
              <a:off x="7275575" y="5300471"/>
              <a:ext cx="143510" cy="146685"/>
            </a:xfrm>
            <a:custGeom>
              <a:avLst/>
              <a:gdLst/>
              <a:ahLst/>
              <a:cxnLst/>
              <a:rect l="l" t="t" r="r" b="b"/>
              <a:pathLst>
                <a:path w="143509" h="146685">
                  <a:moveTo>
                    <a:pt x="0" y="73151"/>
                  </a:moveTo>
                  <a:lnTo>
                    <a:pt x="5628" y="44678"/>
                  </a:lnTo>
                  <a:lnTo>
                    <a:pt x="20978" y="21426"/>
                  </a:lnTo>
                  <a:lnTo>
                    <a:pt x="43746" y="5748"/>
                  </a:lnTo>
                  <a:lnTo>
                    <a:pt x="71628" y="0"/>
                  </a:lnTo>
                  <a:lnTo>
                    <a:pt x="99509" y="5748"/>
                  </a:lnTo>
                  <a:lnTo>
                    <a:pt x="122277" y="21426"/>
                  </a:lnTo>
                  <a:lnTo>
                    <a:pt x="137627" y="44678"/>
                  </a:lnTo>
                  <a:lnTo>
                    <a:pt x="143256" y="73151"/>
                  </a:lnTo>
                  <a:lnTo>
                    <a:pt x="137627" y="101625"/>
                  </a:lnTo>
                  <a:lnTo>
                    <a:pt x="122277" y="124877"/>
                  </a:lnTo>
                  <a:lnTo>
                    <a:pt x="99509" y="140555"/>
                  </a:lnTo>
                  <a:lnTo>
                    <a:pt x="71628" y="146303"/>
                  </a:lnTo>
                  <a:lnTo>
                    <a:pt x="43746" y="140555"/>
                  </a:lnTo>
                  <a:lnTo>
                    <a:pt x="20978" y="124877"/>
                  </a:lnTo>
                  <a:lnTo>
                    <a:pt x="5628" y="101625"/>
                  </a:lnTo>
                  <a:lnTo>
                    <a:pt x="0" y="73151"/>
                  </a:lnTo>
                  <a:close/>
                </a:path>
              </a:pathLst>
            </a:custGeom>
            <a:ln w="12191">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3" name="object 193"/>
            <p:cNvSpPr/>
            <p:nvPr/>
          </p:nvSpPr>
          <p:spPr>
            <a:xfrm>
              <a:off x="1426462" y="5650991"/>
              <a:ext cx="2987040" cy="116205"/>
            </a:xfrm>
            <a:custGeom>
              <a:avLst/>
              <a:gdLst/>
              <a:ahLst/>
              <a:cxnLst/>
              <a:rect l="l" t="t" r="r" b="b"/>
              <a:pathLst>
                <a:path w="2987040" h="116204">
                  <a:moveTo>
                    <a:pt x="2967736" y="0"/>
                  </a:moveTo>
                  <a:lnTo>
                    <a:pt x="19303" y="0"/>
                  </a:lnTo>
                  <a:lnTo>
                    <a:pt x="0" y="19304"/>
                  </a:lnTo>
                  <a:lnTo>
                    <a:pt x="0" y="115824"/>
                  </a:lnTo>
                  <a:lnTo>
                    <a:pt x="2987040" y="115824"/>
                  </a:lnTo>
                  <a:lnTo>
                    <a:pt x="2987040" y="19304"/>
                  </a:lnTo>
                  <a:lnTo>
                    <a:pt x="2967736" y="0"/>
                  </a:lnTo>
                  <a:close/>
                </a:path>
              </a:pathLst>
            </a:custGeom>
            <a:solidFill>
              <a:srgbClr val="639B3E"/>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4" name="object 194"/>
            <p:cNvSpPr/>
            <p:nvPr/>
          </p:nvSpPr>
          <p:spPr>
            <a:xfrm>
              <a:off x="1426462" y="5650991"/>
              <a:ext cx="2987040" cy="116205"/>
            </a:xfrm>
            <a:custGeom>
              <a:avLst/>
              <a:gdLst/>
              <a:ahLst/>
              <a:cxnLst/>
              <a:rect l="l" t="t" r="r" b="b"/>
              <a:pathLst>
                <a:path w="2987040" h="116204">
                  <a:moveTo>
                    <a:pt x="19303" y="0"/>
                  </a:moveTo>
                  <a:lnTo>
                    <a:pt x="2967736" y="0"/>
                  </a:lnTo>
                  <a:lnTo>
                    <a:pt x="2987040" y="19304"/>
                  </a:lnTo>
                  <a:lnTo>
                    <a:pt x="2987040" y="115824"/>
                  </a:lnTo>
                  <a:lnTo>
                    <a:pt x="0" y="115824"/>
                  </a:lnTo>
                  <a:lnTo>
                    <a:pt x="0" y="19304"/>
                  </a:lnTo>
                  <a:lnTo>
                    <a:pt x="19303" y="0"/>
                  </a:lnTo>
                  <a:close/>
                </a:path>
              </a:pathLst>
            </a:custGeom>
            <a:ln w="24384">
              <a:solidFill>
                <a:srgbClr val="639B3E"/>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5" name="object 195"/>
            <p:cNvSpPr/>
            <p:nvPr/>
          </p:nvSpPr>
          <p:spPr>
            <a:xfrm>
              <a:off x="5367527" y="5650991"/>
              <a:ext cx="3167380" cy="116205"/>
            </a:xfrm>
            <a:custGeom>
              <a:avLst/>
              <a:gdLst/>
              <a:ahLst/>
              <a:cxnLst/>
              <a:rect l="l" t="t" r="r" b="b"/>
              <a:pathLst>
                <a:path w="3167379" h="116204">
                  <a:moveTo>
                    <a:pt x="3147567" y="0"/>
                  </a:moveTo>
                  <a:lnTo>
                    <a:pt x="19303" y="0"/>
                  </a:lnTo>
                  <a:lnTo>
                    <a:pt x="0" y="19304"/>
                  </a:lnTo>
                  <a:lnTo>
                    <a:pt x="0" y="115824"/>
                  </a:lnTo>
                  <a:lnTo>
                    <a:pt x="3166872" y="115824"/>
                  </a:lnTo>
                  <a:lnTo>
                    <a:pt x="3166872" y="19304"/>
                  </a:lnTo>
                  <a:lnTo>
                    <a:pt x="3147567" y="0"/>
                  </a:lnTo>
                  <a:close/>
                </a:path>
              </a:pathLst>
            </a:custGeom>
            <a:solidFill>
              <a:srgbClr val="639B3E"/>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6" name="object 196"/>
            <p:cNvSpPr/>
            <p:nvPr/>
          </p:nvSpPr>
          <p:spPr>
            <a:xfrm>
              <a:off x="5367529" y="5650991"/>
              <a:ext cx="3167380" cy="116205"/>
            </a:xfrm>
            <a:custGeom>
              <a:avLst/>
              <a:gdLst/>
              <a:ahLst/>
              <a:cxnLst/>
              <a:rect l="l" t="t" r="r" b="b"/>
              <a:pathLst>
                <a:path w="3167379" h="116204">
                  <a:moveTo>
                    <a:pt x="19303" y="0"/>
                  </a:moveTo>
                  <a:lnTo>
                    <a:pt x="3147567" y="0"/>
                  </a:lnTo>
                  <a:lnTo>
                    <a:pt x="3166872" y="19304"/>
                  </a:lnTo>
                  <a:lnTo>
                    <a:pt x="3166872" y="115824"/>
                  </a:lnTo>
                  <a:lnTo>
                    <a:pt x="0" y="115824"/>
                  </a:lnTo>
                  <a:lnTo>
                    <a:pt x="0" y="19304"/>
                  </a:lnTo>
                  <a:lnTo>
                    <a:pt x="19303" y="0"/>
                  </a:lnTo>
                  <a:close/>
                </a:path>
              </a:pathLst>
            </a:custGeom>
            <a:ln w="24384">
              <a:solidFill>
                <a:srgbClr val="639B3E"/>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7" name="object 197"/>
            <p:cNvSpPr/>
            <p:nvPr/>
          </p:nvSpPr>
          <p:spPr>
            <a:xfrm>
              <a:off x="4039891" y="2795016"/>
              <a:ext cx="765810" cy="2007235"/>
            </a:xfrm>
            <a:custGeom>
              <a:avLst/>
              <a:gdLst/>
              <a:ahLst/>
              <a:cxnLst/>
              <a:rect l="l" t="t" r="r" b="b"/>
              <a:pathLst>
                <a:path w="765810" h="2007235">
                  <a:moveTo>
                    <a:pt x="765301" y="0"/>
                  </a:moveTo>
                  <a:lnTo>
                    <a:pt x="0" y="2006904"/>
                  </a:lnTo>
                </a:path>
              </a:pathLst>
            </a:custGeom>
            <a:ln w="18288">
              <a:solidFill>
                <a:srgbClr val="CC00CC"/>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8" name="object 198"/>
            <p:cNvSpPr/>
            <p:nvPr/>
          </p:nvSpPr>
          <p:spPr>
            <a:xfrm>
              <a:off x="4008810" y="4776473"/>
              <a:ext cx="71755" cy="85090"/>
            </a:xfrm>
            <a:custGeom>
              <a:avLst/>
              <a:gdLst/>
              <a:ahLst/>
              <a:cxnLst/>
              <a:rect l="l" t="t" r="r" b="b"/>
              <a:pathLst>
                <a:path w="71754" h="85089">
                  <a:moveTo>
                    <a:pt x="0" y="0"/>
                  </a:moveTo>
                  <a:lnTo>
                    <a:pt x="8458" y="84772"/>
                  </a:lnTo>
                  <a:lnTo>
                    <a:pt x="71196" y="27152"/>
                  </a:lnTo>
                  <a:lnTo>
                    <a:pt x="0" y="0"/>
                  </a:lnTo>
                  <a:close/>
                </a:path>
              </a:pathLst>
            </a:custGeom>
            <a:solidFill>
              <a:srgbClr val="CC00C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9" name="object 199"/>
            <p:cNvSpPr/>
            <p:nvPr/>
          </p:nvSpPr>
          <p:spPr>
            <a:xfrm>
              <a:off x="5001768" y="2990088"/>
              <a:ext cx="662305" cy="1812925"/>
            </a:xfrm>
            <a:custGeom>
              <a:avLst/>
              <a:gdLst/>
              <a:ahLst/>
              <a:cxnLst/>
              <a:rect l="l" t="t" r="r" b="b"/>
              <a:pathLst>
                <a:path w="662304" h="1812925">
                  <a:moveTo>
                    <a:pt x="0" y="0"/>
                  </a:moveTo>
                  <a:lnTo>
                    <a:pt x="662279" y="1812569"/>
                  </a:lnTo>
                </a:path>
              </a:pathLst>
            </a:custGeom>
            <a:ln w="18288">
              <a:solidFill>
                <a:srgbClr val="CC00CC"/>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0" name="object 200"/>
            <p:cNvSpPr/>
            <p:nvPr/>
          </p:nvSpPr>
          <p:spPr>
            <a:xfrm>
              <a:off x="5623905" y="4777648"/>
              <a:ext cx="71755" cy="85090"/>
            </a:xfrm>
            <a:custGeom>
              <a:avLst/>
              <a:gdLst/>
              <a:ahLst/>
              <a:cxnLst/>
              <a:rect l="l" t="t" r="r" b="b"/>
              <a:pathLst>
                <a:path w="71754" h="85089">
                  <a:moveTo>
                    <a:pt x="71577" y="0"/>
                  </a:moveTo>
                  <a:lnTo>
                    <a:pt x="0" y="26149"/>
                  </a:lnTo>
                  <a:lnTo>
                    <a:pt x="61937" y="84645"/>
                  </a:lnTo>
                  <a:lnTo>
                    <a:pt x="71577" y="0"/>
                  </a:lnTo>
                  <a:close/>
                </a:path>
              </a:pathLst>
            </a:custGeom>
            <a:solidFill>
              <a:srgbClr val="CC00C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01" name="object 201"/>
            <p:cNvPicPr/>
            <p:nvPr/>
          </p:nvPicPr>
          <p:blipFill>
            <a:blip r:embed="rId18" cstate="print"/>
            <a:stretch>
              <a:fillRect/>
            </a:stretch>
          </p:blipFill>
          <p:spPr>
            <a:xfrm>
              <a:off x="5916168" y="4956048"/>
              <a:ext cx="615696" cy="252983"/>
            </a:xfrm>
            <a:prstGeom prst="rect">
              <a:avLst/>
            </a:prstGeom>
          </p:spPr>
        </p:pic>
        <p:pic>
          <p:nvPicPr>
            <p:cNvPr id="202" name="object 202"/>
            <p:cNvPicPr/>
            <p:nvPr/>
          </p:nvPicPr>
          <p:blipFill>
            <a:blip r:embed="rId19" cstate="print"/>
            <a:stretch>
              <a:fillRect/>
            </a:stretch>
          </p:blipFill>
          <p:spPr>
            <a:xfrm>
              <a:off x="6126479" y="4852416"/>
              <a:ext cx="207263" cy="114604"/>
            </a:xfrm>
            <a:prstGeom prst="rect">
              <a:avLst/>
            </a:prstGeom>
          </p:spPr>
        </p:pic>
        <p:pic>
          <p:nvPicPr>
            <p:cNvPr id="203" name="object 203"/>
            <p:cNvPicPr/>
            <p:nvPr/>
          </p:nvPicPr>
          <p:blipFill>
            <a:blip r:embed="rId20" cstate="print"/>
            <a:stretch>
              <a:fillRect/>
            </a:stretch>
          </p:blipFill>
          <p:spPr>
            <a:xfrm>
              <a:off x="6425184" y="4916423"/>
              <a:ext cx="24371" cy="36557"/>
            </a:xfrm>
            <a:prstGeom prst="rect">
              <a:avLst/>
            </a:prstGeom>
          </p:spPr>
        </p:pic>
        <p:sp>
          <p:nvSpPr>
            <p:cNvPr id="204" name="object 204"/>
            <p:cNvSpPr/>
            <p:nvPr/>
          </p:nvSpPr>
          <p:spPr>
            <a:xfrm>
              <a:off x="6425183" y="4916423"/>
              <a:ext cx="24765" cy="36830"/>
            </a:xfrm>
            <a:custGeom>
              <a:avLst/>
              <a:gdLst/>
              <a:ahLst/>
              <a:cxnLst/>
              <a:rect l="l" t="t" r="r" b="b"/>
              <a:pathLst>
                <a:path w="24764" h="36829">
                  <a:moveTo>
                    <a:pt x="0" y="0"/>
                  </a:moveTo>
                  <a:lnTo>
                    <a:pt x="24384" y="0"/>
                  </a:lnTo>
                  <a:lnTo>
                    <a:pt x="24384" y="36575"/>
                  </a:lnTo>
                  <a:lnTo>
                    <a:pt x="0" y="36575"/>
                  </a:lnTo>
                  <a:lnTo>
                    <a:pt x="0" y="0"/>
                  </a:lnTo>
                  <a:close/>
                </a:path>
              </a:pathLst>
            </a:custGeom>
            <a:ln w="6096">
              <a:solidFill>
                <a:srgbClr val="585858"/>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5" name="object 205"/>
            <p:cNvSpPr/>
            <p:nvPr/>
          </p:nvSpPr>
          <p:spPr>
            <a:xfrm>
              <a:off x="6391035" y="4855519"/>
              <a:ext cx="83820" cy="83185"/>
            </a:xfrm>
            <a:custGeom>
              <a:avLst/>
              <a:gdLst/>
              <a:ahLst/>
              <a:cxnLst/>
              <a:rect l="l" t="t" r="r" b="b"/>
              <a:pathLst>
                <a:path w="83820" h="83185">
                  <a:moveTo>
                    <a:pt x="46631" y="0"/>
                  </a:moveTo>
                  <a:lnTo>
                    <a:pt x="30597" y="1030"/>
                  </a:lnTo>
                  <a:lnTo>
                    <a:pt x="16183" y="7968"/>
                  </a:lnTo>
                  <a:lnTo>
                    <a:pt x="5229" y="20332"/>
                  </a:lnTo>
                  <a:lnTo>
                    <a:pt x="0" y="36002"/>
                  </a:lnTo>
                  <a:lnTo>
                    <a:pt x="1197" y="51955"/>
                  </a:lnTo>
                  <a:lnTo>
                    <a:pt x="8319" y="66356"/>
                  </a:lnTo>
                  <a:lnTo>
                    <a:pt x="20863" y="77368"/>
                  </a:lnTo>
                  <a:lnTo>
                    <a:pt x="36682" y="82728"/>
                  </a:lnTo>
                  <a:lnTo>
                    <a:pt x="52719" y="81697"/>
                  </a:lnTo>
                  <a:lnTo>
                    <a:pt x="67135" y="74759"/>
                  </a:lnTo>
                  <a:lnTo>
                    <a:pt x="78089" y="62395"/>
                  </a:lnTo>
                  <a:lnTo>
                    <a:pt x="83317" y="46727"/>
                  </a:lnTo>
                  <a:lnTo>
                    <a:pt x="82115" y="30777"/>
                  </a:lnTo>
                  <a:lnTo>
                    <a:pt x="74989" y="16377"/>
                  </a:lnTo>
                  <a:lnTo>
                    <a:pt x="62443" y="5359"/>
                  </a:lnTo>
                  <a:lnTo>
                    <a:pt x="46631"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6" name="object 206"/>
            <p:cNvSpPr/>
            <p:nvPr/>
          </p:nvSpPr>
          <p:spPr>
            <a:xfrm>
              <a:off x="6391035" y="4855518"/>
              <a:ext cx="83820" cy="83185"/>
            </a:xfrm>
            <a:custGeom>
              <a:avLst/>
              <a:gdLst/>
              <a:ahLst/>
              <a:cxnLst/>
              <a:rect l="l" t="t" r="r" b="b"/>
              <a:pathLst>
                <a:path w="83820" h="83185">
                  <a:moveTo>
                    <a:pt x="5229" y="20332"/>
                  </a:moveTo>
                  <a:lnTo>
                    <a:pt x="16183" y="7968"/>
                  </a:lnTo>
                  <a:lnTo>
                    <a:pt x="30597" y="1030"/>
                  </a:lnTo>
                  <a:lnTo>
                    <a:pt x="46631" y="0"/>
                  </a:lnTo>
                  <a:lnTo>
                    <a:pt x="62443" y="5359"/>
                  </a:lnTo>
                  <a:lnTo>
                    <a:pt x="74989" y="16377"/>
                  </a:lnTo>
                  <a:lnTo>
                    <a:pt x="82115" y="30777"/>
                  </a:lnTo>
                  <a:lnTo>
                    <a:pt x="83317" y="46727"/>
                  </a:lnTo>
                  <a:lnTo>
                    <a:pt x="78089" y="62395"/>
                  </a:lnTo>
                  <a:lnTo>
                    <a:pt x="67135" y="74759"/>
                  </a:lnTo>
                  <a:lnTo>
                    <a:pt x="52719" y="81697"/>
                  </a:lnTo>
                  <a:lnTo>
                    <a:pt x="36682" y="82728"/>
                  </a:lnTo>
                  <a:lnTo>
                    <a:pt x="20863" y="77368"/>
                  </a:lnTo>
                  <a:lnTo>
                    <a:pt x="8319" y="66356"/>
                  </a:lnTo>
                  <a:lnTo>
                    <a:pt x="1197" y="51955"/>
                  </a:lnTo>
                  <a:lnTo>
                    <a:pt x="0" y="36002"/>
                  </a:lnTo>
                  <a:lnTo>
                    <a:pt x="5229" y="20332"/>
                  </a:lnTo>
                  <a:close/>
                </a:path>
              </a:pathLst>
            </a:custGeom>
            <a:ln w="6350">
              <a:solidFill>
                <a:srgbClr val="A6A6A6"/>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07" name="object 207"/>
            <p:cNvPicPr/>
            <p:nvPr/>
          </p:nvPicPr>
          <p:blipFill>
            <a:blip r:embed="rId21" cstate="print"/>
            <a:stretch>
              <a:fillRect/>
            </a:stretch>
          </p:blipFill>
          <p:spPr>
            <a:xfrm>
              <a:off x="6394949" y="4859633"/>
              <a:ext cx="69914" cy="72367"/>
            </a:xfrm>
            <a:prstGeom prst="rect">
              <a:avLst/>
            </a:prstGeom>
          </p:spPr>
        </p:pic>
        <p:sp>
          <p:nvSpPr>
            <p:cNvPr id="208" name="object 208"/>
            <p:cNvSpPr/>
            <p:nvPr/>
          </p:nvSpPr>
          <p:spPr>
            <a:xfrm>
              <a:off x="6394949" y="4859633"/>
              <a:ext cx="70485" cy="72390"/>
            </a:xfrm>
            <a:custGeom>
              <a:avLst/>
              <a:gdLst/>
              <a:ahLst/>
              <a:cxnLst/>
              <a:rect l="l" t="t" r="r" b="b"/>
              <a:pathLst>
                <a:path w="70485" h="72389">
                  <a:moveTo>
                    <a:pt x="4801" y="18771"/>
                  </a:moveTo>
                  <a:lnTo>
                    <a:pt x="14341" y="7717"/>
                  </a:lnTo>
                  <a:lnTo>
                    <a:pt x="26661" y="1304"/>
                  </a:lnTo>
                  <a:lnTo>
                    <a:pt x="40194" y="0"/>
                  </a:lnTo>
                  <a:lnTo>
                    <a:pt x="53378" y="4268"/>
                  </a:lnTo>
                  <a:lnTo>
                    <a:pt x="63672" y="13552"/>
                  </a:lnTo>
                  <a:lnTo>
                    <a:pt x="69309" y="25926"/>
                  </a:lnTo>
                  <a:lnTo>
                    <a:pt x="69914" y="39803"/>
                  </a:lnTo>
                  <a:lnTo>
                    <a:pt x="65113" y="53595"/>
                  </a:lnTo>
                  <a:lnTo>
                    <a:pt x="55573" y="64650"/>
                  </a:lnTo>
                  <a:lnTo>
                    <a:pt x="43253" y="71062"/>
                  </a:lnTo>
                  <a:lnTo>
                    <a:pt x="29719" y="72367"/>
                  </a:lnTo>
                  <a:lnTo>
                    <a:pt x="16535" y="68098"/>
                  </a:lnTo>
                  <a:lnTo>
                    <a:pt x="6242" y="58809"/>
                  </a:lnTo>
                  <a:lnTo>
                    <a:pt x="605" y="46435"/>
                  </a:lnTo>
                  <a:lnTo>
                    <a:pt x="0" y="32562"/>
                  </a:lnTo>
                  <a:lnTo>
                    <a:pt x="4801" y="18771"/>
                  </a:lnTo>
                  <a:close/>
                </a:path>
              </a:pathLst>
            </a:custGeom>
            <a:ln w="6350">
              <a:solidFill>
                <a:srgbClr val="585858"/>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9" name="object 209"/>
            <p:cNvSpPr/>
            <p:nvPr/>
          </p:nvSpPr>
          <p:spPr>
            <a:xfrm>
              <a:off x="6384506" y="4871549"/>
              <a:ext cx="45720" cy="29845"/>
            </a:xfrm>
            <a:custGeom>
              <a:avLst/>
              <a:gdLst/>
              <a:ahLst/>
              <a:cxnLst/>
              <a:rect l="l" t="t" r="r" b="b"/>
              <a:pathLst>
                <a:path w="45720" h="29845">
                  <a:moveTo>
                    <a:pt x="4076" y="0"/>
                  </a:moveTo>
                  <a:lnTo>
                    <a:pt x="1930" y="571"/>
                  </a:lnTo>
                  <a:lnTo>
                    <a:pt x="0" y="3937"/>
                  </a:lnTo>
                  <a:lnTo>
                    <a:pt x="571" y="6083"/>
                  </a:lnTo>
                  <a:lnTo>
                    <a:pt x="41592" y="29768"/>
                  </a:lnTo>
                  <a:lnTo>
                    <a:pt x="43738" y="29184"/>
                  </a:lnTo>
                  <a:lnTo>
                    <a:pt x="45681" y="25831"/>
                  </a:lnTo>
                  <a:lnTo>
                    <a:pt x="45097" y="23685"/>
                  </a:lnTo>
                  <a:lnTo>
                    <a:pt x="4076" y="0"/>
                  </a:lnTo>
                  <a:close/>
                </a:path>
              </a:pathLst>
            </a:custGeom>
            <a:solidFill>
              <a:srgbClr val="C0C0C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0" name="object 210"/>
            <p:cNvSpPr/>
            <p:nvPr/>
          </p:nvSpPr>
          <p:spPr>
            <a:xfrm>
              <a:off x="6384506" y="4871548"/>
              <a:ext cx="45720" cy="29845"/>
            </a:xfrm>
            <a:custGeom>
              <a:avLst/>
              <a:gdLst/>
              <a:ahLst/>
              <a:cxnLst/>
              <a:rect l="l" t="t" r="r" b="b"/>
              <a:pathLst>
                <a:path w="45720" h="29845">
                  <a:moveTo>
                    <a:pt x="2247" y="7048"/>
                  </a:moveTo>
                  <a:lnTo>
                    <a:pt x="571" y="6083"/>
                  </a:lnTo>
                  <a:lnTo>
                    <a:pt x="0" y="3937"/>
                  </a:lnTo>
                  <a:lnTo>
                    <a:pt x="965" y="2260"/>
                  </a:lnTo>
                  <a:lnTo>
                    <a:pt x="1930" y="571"/>
                  </a:lnTo>
                  <a:lnTo>
                    <a:pt x="4076" y="0"/>
                  </a:lnTo>
                  <a:lnTo>
                    <a:pt x="5753" y="965"/>
                  </a:lnTo>
                  <a:lnTo>
                    <a:pt x="43421" y="22720"/>
                  </a:lnTo>
                  <a:lnTo>
                    <a:pt x="45097" y="23685"/>
                  </a:lnTo>
                  <a:lnTo>
                    <a:pt x="45681" y="25831"/>
                  </a:lnTo>
                  <a:lnTo>
                    <a:pt x="44704" y="27508"/>
                  </a:lnTo>
                  <a:lnTo>
                    <a:pt x="43738" y="29184"/>
                  </a:lnTo>
                  <a:lnTo>
                    <a:pt x="41592" y="29768"/>
                  </a:lnTo>
                  <a:lnTo>
                    <a:pt x="39916" y="28790"/>
                  </a:lnTo>
                  <a:lnTo>
                    <a:pt x="2247" y="7048"/>
                  </a:lnTo>
                  <a:close/>
                </a:path>
              </a:pathLst>
            </a:custGeom>
            <a:ln w="6350">
              <a:solidFill>
                <a:srgbClr val="7E7E7E"/>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1" name="object 211"/>
            <p:cNvSpPr/>
            <p:nvPr/>
          </p:nvSpPr>
          <p:spPr>
            <a:xfrm>
              <a:off x="6416039" y="4943855"/>
              <a:ext cx="43180" cy="15240"/>
            </a:xfrm>
            <a:custGeom>
              <a:avLst/>
              <a:gdLst/>
              <a:ahLst/>
              <a:cxnLst/>
              <a:rect l="l" t="t" r="r" b="b"/>
              <a:pathLst>
                <a:path w="43179" h="15239">
                  <a:moveTo>
                    <a:pt x="42672" y="0"/>
                  </a:moveTo>
                  <a:lnTo>
                    <a:pt x="0" y="0"/>
                  </a:lnTo>
                  <a:lnTo>
                    <a:pt x="0" y="15240"/>
                  </a:lnTo>
                  <a:lnTo>
                    <a:pt x="42672" y="15240"/>
                  </a:lnTo>
                  <a:lnTo>
                    <a:pt x="42672"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2" name="object 212"/>
            <p:cNvSpPr/>
            <p:nvPr/>
          </p:nvSpPr>
          <p:spPr>
            <a:xfrm>
              <a:off x="6416039" y="4943855"/>
              <a:ext cx="43180" cy="15240"/>
            </a:xfrm>
            <a:custGeom>
              <a:avLst/>
              <a:gdLst/>
              <a:ahLst/>
              <a:cxnLst/>
              <a:rect l="l" t="t" r="r" b="b"/>
              <a:pathLst>
                <a:path w="43179" h="15239">
                  <a:moveTo>
                    <a:pt x="0" y="0"/>
                  </a:moveTo>
                  <a:lnTo>
                    <a:pt x="42672" y="0"/>
                  </a:lnTo>
                  <a:lnTo>
                    <a:pt x="42672" y="15240"/>
                  </a:lnTo>
                  <a:lnTo>
                    <a:pt x="0" y="15240"/>
                  </a:lnTo>
                  <a:lnTo>
                    <a:pt x="0" y="0"/>
                  </a:lnTo>
                  <a:close/>
                </a:path>
              </a:pathLst>
            </a:custGeom>
            <a:ln w="6096">
              <a:solidFill>
                <a:srgbClr val="BEBEBE"/>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3" name="object 213"/>
            <p:cNvSpPr/>
            <p:nvPr/>
          </p:nvSpPr>
          <p:spPr>
            <a:xfrm>
              <a:off x="6406896" y="4953000"/>
              <a:ext cx="61594" cy="12700"/>
            </a:xfrm>
            <a:custGeom>
              <a:avLst/>
              <a:gdLst/>
              <a:ahLst/>
              <a:cxnLst/>
              <a:rect l="l" t="t" r="r" b="b"/>
              <a:pathLst>
                <a:path w="61595" h="12700">
                  <a:moveTo>
                    <a:pt x="60972" y="0"/>
                  </a:moveTo>
                  <a:lnTo>
                    <a:pt x="0" y="0"/>
                  </a:lnTo>
                  <a:lnTo>
                    <a:pt x="0" y="12192"/>
                  </a:lnTo>
                  <a:lnTo>
                    <a:pt x="60972" y="12192"/>
                  </a:lnTo>
                  <a:lnTo>
                    <a:pt x="60972"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4" name="object 214"/>
            <p:cNvSpPr/>
            <p:nvPr/>
          </p:nvSpPr>
          <p:spPr>
            <a:xfrm>
              <a:off x="6406896" y="4953000"/>
              <a:ext cx="60960" cy="12700"/>
            </a:xfrm>
            <a:custGeom>
              <a:avLst/>
              <a:gdLst/>
              <a:ahLst/>
              <a:cxnLst/>
              <a:rect l="l" t="t" r="r" b="b"/>
              <a:pathLst>
                <a:path w="60960" h="12700">
                  <a:moveTo>
                    <a:pt x="0" y="0"/>
                  </a:moveTo>
                  <a:lnTo>
                    <a:pt x="60960" y="0"/>
                  </a:lnTo>
                  <a:lnTo>
                    <a:pt x="60960" y="12192"/>
                  </a:lnTo>
                  <a:lnTo>
                    <a:pt x="0" y="12192"/>
                  </a:lnTo>
                  <a:lnTo>
                    <a:pt x="0" y="0"/>
                  </a:lnTo>
                  <a:close/>
                </a:path>
              </a:pathLst>
            </a:custGeom>
            <a:ln w="6096">
              <a:solidFill>
                <a:srgbClr val="BEBEBE"/>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5" name="object 215"/>
            <p:cNvSpPr/>
            <p:nvPr/>
          </p:nvSpPr>
          <p:spPr>
            <a:xfrm>
              <a:off x="4031602" y="4283298"/>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6" name="object 216"/>
            <p:cNvSpPr/>
            <p:nvPr/>
          </p:nvSpPr>
          <p:spPr>
            <a:xfrm>
              <a:off x="4001998" y="4270180"/>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7" name="object 217"/>
            <p:cNvSpPr/>
            <p:nvPr/>
          </p:nvSpPr>
          <p:spPr>
            <a:xfrm>
              <a:off x="4049932" y="4330804"/>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8" name="object 218"/>
            <p:cNvSpPr/>
            <p:nvPr/>
          </p:nvSpPr>
          <p:spPr>
            <a:xfrm>
              <a:off x="3951192" y="4287019"/>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19" name="object 219"/>
            <p:cNvPicPr/>
            <p:nvPr/>
          </p:nvPicPr>
          <p:blipFill>
            <a:blip r:embed="rId22" cstate="print"/>
            <a:stretch>
              <a:fillRect/>
            </a:stretch>
          </p:blipFill>
          <p:spPr>
            <a:xfrm>
              <a:off x="3905401" y="4481385"/>
              <a:ext cx="144017" cy="144017"/>
            </a:xfrm>
            <a:prstGeom prst="rect">
              <a:avLst/>
            </a:prstGeom>
          </p:spPr>
        </p:pic>
        <p:sp>
          <p:nvSpPr>
            <p:cNvPr id="220" name="object 220"/>
            <p:cNvSpPr/>
            <p:nvPr/>
          </p:nvSpPr>
          <p:spPr>
            <a:xfrm>
              <a:off x="3905401" y="4481385"/>
              <a:ext cx="144145" cy="144145"/>
            </a:xfrm>
            <a:custGeom>
              <a:avLst/>
              <a:gdLst/>
              <a:ahLst/>
              <a:cxnLst/>
              <a:rect l="l" t="t" r="r" b="b"/>
              <a:pathLst>
                <a:path w="144145" h="144145">
                  <a:moveTo>
                    <a:pt x="101179" y="6183"/>
                  </a:moveTo>
                  <a:lnTo>
                    <a:pt x="73261" y="0"/>
                  </a:lnTo>
                  <a:lnTo>
                    <a:pt x="46085" y="4835"/>
                  </a:lnTo>
                  <a:lnTo>
                    <a:pt x="22707" y="19508"/>
                  </a:lnTo>
                  <a:lnTo>
                    <a:pt x="6183" y="42835"/>
                  </a:lnTo>
                  <a:lnTo>
                    <a:pt x="0" y="70753"/>
                  </a:lnTo>
                  <a:lnTo>
                    <a:pt x="4835" y="97929"/>
                  </a:lnTo>
                  <a:lnTo>
                    <a:pt x="19508" y="121308"/>
                  </a:lnTo>
                  <a:lnTo>
                    <a:pt x="42835" y="137831"/>
                  </a:lnTo>
                  <a:lnTo>
                    <a:pt x="70753" y="144017"/>
                  </a:lnTo>
                  <a:lnTo>
                    <a:pt x="97929" y="139184"/>
                  </a:lnTo>
                  <a:lnTo>
                    <a:pt x="121308" y="124512"/>
                  </a:lnTo>
                  <a:lnTo>
                    <a:pt x="137831" y="101179"/>
                  </a:lnTo>
                  <a:lnTo>
                    <a:pt x="144017" y="73268"/>
                  </a:lnTo>
                  <a:lnTo>
                    <a:pt x="139184" y="46094"/>
                  </a:lnTo>
                  <a:lnTo>
                    <a:pt x="124512" y="22714"/>
                  </a:lnTo>
                  <a:lnTo>
                    <a:pt x="101179"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1" name="object 221"/>
            <p:cNvSpPr/>
            <p:nvPr/>
          </p:nvSpPr>
          <p:spPr>
            <a:xfrm>
              <a:off x="4232802" y="3701122"/>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2" name="object 222"/>
            <p:cNvSpPr/>
            <p:nvPr/>
          </p:nvSpPr>
          <p:spPr>
            <a:xfrm>
              <a:off x="4203198" y="3688005"/>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3" name="object 223"/>
            <p:cNvSpPr/>
            <p:nvPr/>
          </p:nvSpPr>
          <p:spPr>
            <a:xfrm>
              <a:off x="4251130" y="3748628"/>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4" name="object 224"/>
            <p:cNvSpPr/>
            <p:nvPr/>
          </p:nvSpPr>
          <p:spPr>
            <a:xfrm>
              <a:off x="4152390" y="3704844"/>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25" name="object 225"/>
            <p:cNvPicPr/>
            <p:nvPr/>
          </p:nvPicPr>
          <p:blipFill>
            <a:blip r:embed="rId23" cstate="print"/>
            <a:stretch>
              <a:fillRect/>
            </a:stretch>
          </p:blipFill>
          <p:spPr>
            <a:xfrm>
              <a:off x="4106600" y="3899208"/>
              <a:ext cx="144017" cy="144017"/>
            </a:xfrm>
            <a:prstGeom prst="rect">
              <a:avLst/>
            </a:prstGeom>
          </p:spPr>
        </p:pic>
        <p:sp>
          <p:nvSpPr>
            <p:cNvPr id="226" name="object 226"/>
            <p:cNvSpPr/>
            <p:nvPr/>
          </p:nvSpPr>
          <p:spPr>
            <a:xfrm>
              <a:off x="4106600" y="3899208"/>
              <a:ext cx="144145" cy="144145"/>
            </a:xfrm>
            <a:custGeom>
              <a:avLst/>
              <a:gdLst/>
              <a:ahLst/>
              <a:cxnLst/>
              <a:rect l="l" t="t" r="r" b="b"/>
              <a:pathLst>
                <a:path w="144145" h="144145">
                  <a:moveTo>
                    <a:pt x="101179" y="6183"/>
                  </a:moveTo>
                  <a:lnTo>
                    <a:pt x="73261" y="0"/>
                  </a:lnTo>
                  <a:lnTo>
                    <a:pt x="46085" y="4835"/>
                  </a:lnTo>
                  <a:lnTo>
                    <a:pt x="22707" y="19508"/>
                  </a:lnTo>
                  <a:lnTo>
                    <a:pt x="6183" y="42835"/>
                  </a:lnTo>
                  <a:lnTo>
                    <a:pt x="0" y="70753"/>
                  </a:lnTo>
                  <a:lnTo>
                    <a:pt x="4835" y="97929"/>
                  </a:lnTo>
                  <a:lnTo>
                    <a:pt x="19508" y="121308"/>
                  </a:lnTo>
                  <a:lnTo>
                    <a:pt x="42835" y="137831"/>
                  </a:lnTo>
                  <a:lnTo>
                    <a:pt x="70753" y="144017"/>
                  </a:lnTo>
                  <a:lnTo>
                    <a:pt x="97929" y="139184"/>
                  </a:lnTo>
                  <a:lnTo>
                    <a:pt x="121308" y="124512"/>
                  </a:lnTo>
                  <a:lnTo>
                    <a:pt x="137831" y="101179"/>
                  </a:lnTo>
                  <a:lnTo>
                    <a:pt x="144017" y="73268"/>
                  </a:lnTo>
                  <a:lnTo>
                    <a:pt x="139184" y="46094"/>
                  </a:lnTo>
                  <a:lnTo>
                    <a:pt x="124512" y="22714"/>
                  </a:lnTo>
                  <a:lnTo>
                    <a:pt x="101179"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7" name="object 227"/>
            <p:cNvSpPr/>
            <p:nvPr/>
          </p:nvSpPr>
          <p:spPr>
            <a:xfrm>
              <a:off x="4463811" y="3081875"/>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8" name="object 228"/>
            <p:cNvSpPr/>
            <p:nvPr/>
          </p:nvSpPr>
          <p:spPr>
            <a:xfrm>
              <a:off x="4434207" y="3068758"/>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9" name="object 229"/>
            <p:cNvSpPr/>
            <p:nvPr/>
          </p:nvSpPr>
          <p:spPr>
            <a:xfrm>
              <a:off x="4482140" y="3129381"/>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0" name="object 230"/>
            <p:cNvSpPr/>
            <p:nvPr/>
          </p:nvSpPr>
          <p:spPr>
            <a:xfrm>
              <a:off x="4383399" y="3085597"/>
              <a:ext cx="87630" cy="197485"/>
            </a:xfrm>
            <a:custGeom>
              <a:avLst/>
              <a:gdLst/>
              <a:ahLst/>
              <a:cxnLst/>
              <a:rect l="l" t="t" r="r" b="b"/>
              <a:pathLst>
                <a:path w="87629" h="197485">
                  <a:moveTo>
                    <a:pt x="87515" y="0"/>
                  </a:moveTo>
                  <a:lnTo>
                    <a:pt x="0"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31" name="object 231"/>
            <p:cNvPicPr/>
            <p:nvPr/>
          </p:nvPicPr>
          <p:blipFill>
            <a:blip r:embed="rId24" cstate="print"/>
            <a:stretch>
              <a:fillRect/>
            </a:stretch>
          </p:blipFill>
          <p:spPr>
            <a:xfrm>
              <a:off x="4337610" y="3279963"/>
              <a:ext cx="144017" cy="144017"/>
            </a:xfrm>
            <a:prstGeom prst="rect">
              <a:avLst/>
            </a:prstGeom>
          </p:spPr>
        </p:pic>
        <p:sp>
          <p:nvSpPr>
            <p:cNvPr id="232" name="object 232"/>
            <p:cNvSpPr/>
            <p:nvPr/>
          </p:nvSpPr>
          <p:spPr>
            <a:xfrm>
              <a:off x="4337610" y="3279963"/>
              <a:ext cx="144145" cy="144145"/>
            </a:xfrm>
            <a:custGeom>
              <a:avLst/>
              <a:gdLst/>
              <a:ahLst/>
              <a:cxnLst/>
              <a:rect l="l" t="t" r="r" b="b"/>
              <a:pathLst>
                <a:path w="144145" h="144145">
                  <a:moveTo>
                    <a:pt x="101179" y="6183"/>
                  </a:moveTo>
                  <a:lnTo>
                    <a:pt x="73261" y="0"/>
                  </a:lnTo>
                  <a:lnTo>
                    <a:pt x="46085" y="4835"/>
                  </a:lnTo>
                  <a:lnTo>
                    <a:pt x="22707" y="19508"/>
                  </a:lnTo>
                  <a:lnTo>
                    <a:pt x="6183" y="42835"/>
                  </a:lnTo>
                  <a:lnTo>
                    <a:pt x="0" y="70753"/>
                  </a:lnTo>
                  <a:lnTo>
                    <a:pt x="4835" y="97929"/>
                  </a:lnTo>
                  <a:lnTo>
                    <a:pt x="19508" y="121308"/>
                  </a:lnTo>
                  <a:lnTo>
                    <a:pt x="42835" y="137831"/>
                  </a:lnTo>
                  <a:lnTo>
                    <a:pt x="70753" y="144017"/>
                  </a:lnTo>
                  <a:lnTo>
                    <a:pt x="97929" y="139184"/>
                  </a:lnTo>
                  <a:lnTo>
                    <a:pt x="121308" y="124512"/>
                  </a:lnTo>
                  <a:lnTo>
                    <a:pt x="137831" y="101179"/>
                  </a:lnTo>
                  <a:lnTo>
                    <a:pt x="144017" y="73268"/>
                  </a:lnTo>
                  <a:lnTo>
                    <a:pt x="139184" y="46094"/>
                  </a:lnTo>
                  <a:lnTo>
                    <a:pt x="124512" y="22714"/>
                  </a:lnTo>
                  <a:lnTo>
                    <a:pt x="101179"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3" name="object 233"/>
            <p:cNvSpPr/>
            <p:nvPr/>
          </p:nvSpPr>
          <p:spPr>
            <a:xfrm>
              <a:off x="5176137" y="3115468"/>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4" name="object 234"/>
            <p:cNvSpPr/>
            <p:nvPr/>
          </p:nvSpPr>
          <p:spPr>
            <a:xfrm>
              <a:off x="5205741" y="3102350"/>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5" name="object 235"/>
            <p:cNvSpPr/>
            <p:nvPr/>
          </p:nvSpPr>
          <p:spPr>
            <a:xfrm>
              <a:off x="5157809" y="3162974"/>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6" name="object 236"/>
            <p:cNvSpPr/>
            <p:nvPr/>
          </p:nvSpPr>
          <p:spPr>
            <a:xfrm>
              <a:off x="5256548" y="3119189"/>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37" name="object 237"/>
            <p:cNvPicPr/>
            <p:nvPr/>
          </p:nvPicPr>
          <p:blipFill>
            <a:blip r:embed="rId25" cstate="print"/>
            <a:stretch>
              <a:fillRect/>
            </a:stretch>
          </p:blipFill>
          <p:spPr>
            <a:xfrm>
              <a:off x="5245838" y="3313555"/>
              <a:ext cx="144017" cy="144017"/>
            </a:xfrm>
            <a:prstGeom prst="rect">
              <a:avLst/>
            </a:prstGeom>
          </p:spPr>
        </p:pic>
        <p:sp>
          <p:nvSpPr>
            <p:cNvPr id="238" name="object 238"/>
            <p:cNvSpPr/>
            <p:nvPr/>
          </p:nvSpPr>
          <p:spPr>
            <a:xfrm>
              <a:off x="5245838" y="3313555"/>
              <a:ext cx="144145" cy="144145"/>
            </a:xfrm>
            <a:custGeom>
              <a:avLst/>
              <a:gdLst/>
              <a:ahLst/>
              <a:cxnLst/>
              <a:rect l="l" t="t" r="r" b="b"/>
              <a:pathLst>
                <a:path w="144145" h="144145">
                  <a:moveTo>
                    <a:pt x="42837" y="6183"/>
                  </a:moveTo>
                  <a:lnTo>
                    <a:pt x="70755" y="0"/>
                  </a:lnTo>
                  <a:lnTo>
                    <a:pt x="97931" y="4835"/>
                  </a:lnTo>
                  <a:lnTo>
                    <a:pt x="121309" y="19508"/>
                  </a:lnTo>
                  <a:lnTo>
                    <a:pt x="137833" y="42835"/>
                  </a:lnTo>
                  <a:lnTo>
                    <a:pt x="144017" y="70753"/>
                  </a:lnTo>
                  <a:lnTo>
                    <a:pt x="139181" y="97929"/>
                  </a:lnTo>
                  <a:lnTo>
                    <a:pt x="124508" y="121308"/>
                  </a:lnTo>
                  <a:lnTo>
                    <a:pt x="101181" y="137831"/>
                  </a:lnTo>
                  <a:lnTo>
                    <a:pt x="73263" y="144017"/>
                  </a:lnTo>
                  <a:lnTo>
                    <a:pt x="46087" y="139184"/>
                  </a:lnTo>
                  <a:lnTo>
                    <a:pt x="22708" y="124512"/>
                  </a:lnTo>
                  <a:lnTo>
                    <a:pt x="6185" y="101179"/>
                  </a:lnTo>
                  <a:lnTo>
                    <a:pt x="0" y="73268"/>
                  </a:lnTo>
                  <a:lnTo>
                    <a:pt x="4832" y="46094"/>
                  </a:lnTo>
                  <a:lnTo>
                    <a:pt x="19504" y="22714"/>
                  </a:lnTo>
                  <a:lnTo>
                    <a:pt x="42837"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9" name="object 239"/>
            <p:cNvSpPr/>
            <p:nvPr/>
          </p:nvSpPr>
          <p:spPr>
            <a:xfrm>
              <a:off x="5410695" y="3746677"/>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0" name="object 240"/>
            <p:cNvSpPr/>
            <p:nvPr/>
          </p:nvSpPr>
          <p:spPr>
            <a:xfrm>
              <a:off x="5440298" y="3733559"/>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1" name="object 241"/>
            <p:cNvSpPr/>
            <p:nvPr/>
          </p:nvSpPr>
          <p:spPr>
            <a:xfrm>
              <a:off x="5392366" y="3794183"/>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2" name="object 242"/>
            <p:cNvSpPr/>
            <p:nvPr/>
          </p:nvSpPr>
          <p:spPr>
            <a:xfrm>
              <a:off x="5491106" y="3750398"/>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43" name="object 243"/>
            <p:cNvPicPr/>
            <p:nvPr/>
          </p:nvPicPr>
          <p:blipFill>
            <a:blip r:embed="rId26" cstate="print"/>
            <a:stretch>
              <a:fillRect/>
            </a:stretch>
          </p:blipFill>
          <p:spPr>
            <a:xfrm>
              <a:off x="5480394" y="3944764"/>
              <a:ext cx="144017" cy="144017"/>
            </a:xfrm>
            <a:prstGeom prst="rect">
              <a:avLst/>
            </a:prstGeom>
          </p:spPr>
        </p:pic>
        <p:sp>
          <p:nvSpPr>
            <p:cNvPr id="244" name="object 244"/>
            <p:cNvSpPr/>
            <p:nvPr/>
          </p:nvSpPr>
          <p:spPr>
            <a:xfrm>
              <a:off x="5480394" y="3944764"/>
              <a:ext cx="144145" cy="144145"/>
            </a:xfrm>
            <a:custGeom>
              <a:avLst/>
              <a:gdLst/>
              <a:ahLst/>
              <a:cxnLst/>
              <a:rect l="l" t="t" r="r" b="b"/>
              <a:pathLst>
                <a:path w="144145" h="144145">
                  <a:moveTo>
                    <a:pt x="42837" y="6183"/>
                  </a:moveTo>
                  <a:lnTo>
                    <a:pt x="70755" y="0"/>
                  </a:lnTo>
                  <a:lnTo>
                    <a:pt x="97931" y="4835"/>
                  </a:lnTo>
                  <a:lnTo>
                    <a:pt x="121309" y="19508"/>
                  </a:lnTo>
                  <a:lnTo>
                    <a:pt x="137833" y="42835"/>
                  </a:lnTo>
                  <a:lnTo>
                    <a:pt x="144017" y="70753"/>
                  </a:lnTo>
                  <a:lnTo>
                    <a:pt x="139181" y="97929"/>
                  </a:lnTo>
                  <a:lnTo>
                    <a:pt x="124508" y="121308"/>
                  </a:lnTo>
                  <a:lnTo>
                    <a:pt x="101181" y="137831"/>
                  </a:lnTo>
                  <a:lnTo>
                    <a:pt x="73263" y="144017"/>
                  </a:lnTo>
                  <a:lnTo>
                    <a:pt x="46087" y="139184"/>
                  </a:lnTo>
                  <a:lnTo>
                    <a:pt x="22708" y="124512"/>
                  </a:lnTo>
                  <a:lnTo>
                    <a:pt x="6185" y="101179"/>
                  </a:lnTo>
                  <a:lnTo>
                    <a:pt x="0" y="73268"/>
                  </a:lnTo>
                  <a:lnTo>
                    <a:pt x="4832" y="46094"/>
                  </a:lnTo>
                  <a:lnTo>
                    <a:pt x="19504" y="22714"/>
                  </a:lnTo>
                  <a:lnTo>
                    <a:pt x="42837"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5" name="object 245"/>
            <p:cNvSpPr/>
            <p:nvPr/>
          </p:nvSpPr>
          <p:spPr>
            <a:xfrm>
              <a:off x="5617306" y="4314519"/>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6" name="object 246"/>
            <p:cNvSpPr/>
            <p:nvPr/>
          </p:nvSpPr>
          <p:spPr>
            <a:xfrm>
              <a:off x="5646910" y="4301399"/>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7" name="object 247"/>
            <p:cNvSpPr/>
            <p:nvPr/>
          </p:nvSpPr>
          <p:spPr>
            <a:xfrm>
              <a:off x="5598976" y="4362023"/>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8" name="object 248"/>
            <p:cNvSpPr/>
            <p:nvPr/>
          </p:nvSpPr>
          <p:spPr>
            <a:xfrm>
              <a:off x="5697717" y="4318238"/>
              <a:ext cx="87630" cy="197485"/>
            </a:xfrm>
            <a:custGeom>
              <a:avLst/>
              <a:gdLst/>
              <a:ahLst/>
              <a:cxnLst/>
              <a:rect l="l" t="t" r="r" b="b"/>
              <a:pathLst>
                <a:path w="87629" h="197485">
                  <a:moveTo>
                    <a:pt x="0" y="0"/>
                  </a:moveTo>
                  <a:lnTo>
                    <a:pt x="87515" y="197472"/>
                  </a:lnTo>
                </a:path>
              </a:pathLst>
            </a:custGeom>
            <a:ln w="19050">
              <a:solidFill>
                <a:srgbClr val="FF99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49" name="object 249"/>
            <p:cNvPicPr/>
            <p:nvPr/>
          </p:nvPicPr>
          <p:blipFill>
            <a:blip r:embed="rId27" cstate="print"/>
            <a:stretch>
              <a:fillRect/>
            </a:stretch>
          </p:blipFill>
          <p:spPr>
            <a:xfrm>
              <a:off x="5687006" y="4512604"/>
              <a:ext cx="144017" cy="144017"/>
            </a:xfrm>
            <a:prstGeom prst="rect">
              <a:avLst/>
            </a:prstGeom>
          </p:spPr>
        </p:pic>
        <p:sp>
          <p:nvSpPr>
            <p:cNvPr id="250" name="object 250"/>
            <p:cNvSpPr/>
            <p:nvPr/>
          </p:nvSpPr>
          <p:spPr>
            <a:xfrm>
              <a:off x="5687006" y="4512604"/>
              <a:ext cx="144145" cy="144145"/>
            </a:xfrm>
            <a:custGeom>
              <a:avLst/>
              <a:gdLst/>
              <a:ahLst/>
              <a:cxnLst/>
              <a:rect l="l" t="t" r="r" b="b"/>
              <a:pathLst>
                <a:path w="144145" h="144145">
                  <a:moveTo>
                    <a:pt x="42837" y="6183"/>
                  </a:moveTo>
                  <a:lnTo>
                    <a:pt x="70755" y="0"/>
                  </a:lnTo>
                  <a:lnTo>
                    <a:pt x="97931" y="4835"/>
                  </a:lnTo>
                  <a:lnTo>
                    <a:pt x="121309" y="19508"/>
                  </a:lnTo>
                  <a:lnTo>
                    <a:pt x="137833" y="42835"/>
                  </a:lnTo>
                  <a:lnTo>
                    <a:pt x="144017" y="70753"/>
                  </a:lnTo>
                  <a:lnTo>
                    <a:pt x="139181" y="97929"/>
                  </a:lnTo>
                  <a:lnTo>
                    <a:pt x="124508" y="121308"/>
                  </a:lnTo>
                  <a:lnTo>
                    <a:pt x="101181" y="137831"/>
                  </a:lnTo>
                  <a:lnTo>
                    <a:pt x="73263" y="144017"/>
                  </a:lnTo>
                  <a:lnTo>
                    <a:pt x="46087" y="139184"/>
                  </a:lnTo>
                  <a:lnTo>
                    <a:pt x="22708" y="124512"/>
                  </a:lnTo>
                  <a:lnTo>
                    <a:pt x="6185" y="101179"/>
                  </a:lnTo>
                  <a:lnTo>
                    <a:pt x="0" y="73268"/>
                  </a:lnTo>
                  <a:lnTo>
                    <a:pt x="4832" y="46094"/>
                  </a:lnTo>
                  <a:lnTo>
                    <a:pt x="19504" y="22714"/>
                  </a:lnTo>
                  <a:lnTo>
                    <a:pt x="42837" y="6183"/>
                  </a:lnTo>
                  <a:close/>
                </a:path>
              </a:pathLst>
            </a:custGeom>
            <a:ln w="12699">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51" name="object 251"/>
            <p:cNvPicPr/>
            <p:nvPr/>
          </p:nvPicPr>
          <p:blipFill>
            <a:blip r:embed="rId28" cstate="print"/>
            <a:stretch>
              <a:fillRect/>
            </a:stretch>
          </p:blipFill>
          <p:spPr>
            <a:xfrm>
              <a:off x="4267200" y="1944624"/>
              <a:ext cx="1024127" cy="990599"/>
            </a:xfrm>
            <a:prstGeom prst="rect">
              <a:avLst/>
            </a:prstGeom>
          </p:spPr>
        </p:pic>
        <p:sp>
          <p:nvSpPr>
            <p:cNvPr id="252" name="object 252"/>
            <p:cNvSpPr/>
            <p:nvPr/>
          </p:nvSpPr>
          <p:spPr>
            <a:xfrm>
              <a:off x="780288" y="2545080"/>
              <a:ext cx="4008754" cy="917575"/>
            </a:xfrm>
            <a:custGeom>
              <a:avLst/>
              <a:gdLst/>
              <a:ahLst/>
              <a:cxnLst/>
              <a:rect l="l" t="t" r="r" b="b"/>
              <a:pathLst>
                <a:path w="4008754" h="917575">
                  <a:moveTo>
                    <a:pt x="2953512" y="0"/>
                  </a:moveTo>
                  <a:lnTo>
                    <a:pt x="0" y="0"/>
                  </a:lnTo>
                  <a:lnTo>
                    <a:pt x="0" y="917447"/>
                  </a:lnTo>
                  <a:lnTo>
                    <a:pt x="2953512" y="917447"/>
                  </a:lnTo>
                  <a:lnTo>
                    <a:pt x="2953512" y="382270"/>
                  </a:lnTo>
                  <a:lnTo>
                    <a:pt x="4008297" y="124510"/>
                  </a:lnTo>
                  <a:lnTo>
                    <a:pt x="2953512" y="152908"/>
                  </a:lnTo>
                  <a:lnTo>
                    <a:pt x="2953512"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53" name="object 253"/>
            <p:cNvSpPr/>
            <p:nvPr/>
          </p:nvSpPr>
          <p:spPr>
            <a:xfrm>
              <a:off x="780288" y="2545080"/>
              <a:ext cx="4008754" cy="917575"/>
            </a:xfrm>
            <a:custGeom>
              <a:avLst/>
              <a:gdLst/>
              <a:ahLst/>
              <a:cxnLst/>
              <a:rect l="l" t="t" r="r" b="b"/>
              <a:pathLst>
                <a:path w="4008754" h="917575">
                  <a:moveTo>
                    <a:pt x="0" y="0"/>
                  </a:moveTo>
                  <a:lnTo>
                    <a:pt x="1722882" y="0"/>
                  </a:lnTo>
                  <a:lnTo>
                    <a:pt x="2461260" y="0"/>
                  </a:lnTo>
                  <a:lnTo>
                    <a:pt x="2953512" y="0"/>
                  </a:lnTo>
                  <a:lnTo>
                    <a:pt x="2953512" y="152908"/>
                  </a:lnTo>
                  <a:lnTo>
                    <a:pt x="4008297" y="124510"/>
                  </a:lnTo>
                  <a:lnTo>
                    <a:pt x="2953512" y="382270"/>
                  </a:lnTo>
                  <a:lnTo>
                    <a:pt x="2953512" y="917447"/>
                  </a:lnTo>
                  <a:lnTo>
                    <a:pt x="2461260" y="917447"/>
                  </a:lnTo>
                  <a:lnTo>
                    <a:pt x="1722882" y="917447"/>
                  </a:lnTo>
                  <a:lnTo>
                    <a:pt x="0" y="917447"/>
                  </a:lnTo>
                  <a:lnTo>
                    <a:pt x="0" y="382270"/>
                  </a:lnTo>
                  <a:lnTo>
                    <a:pt x="0" y="152908"/>
                  </a:lnTo>
                  <a:lnTo>
                    <a:pt x="0" y="0"/>
                  </a:lnTo>
                  <a:close/>
                </a:path>
              </a:pathLst>
            </a:custGeom>
            <a:ln w="18288">
              <a:solidFill>
                <a:srgbClr val="0000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254" name="object 254"/>
          <p:cNvSpPr txBox="1"/>
          <p:nvPr/>
        </p:nvSpPr>
        <p:spPr>
          <a:xfrm>
            <a:off x="1973053" y="2655678"/>
            <a:ext cx="2868653" cy="625811"/>
          </a:xfrm>
          <a:prstGeom prst="rect">
            <a:avLst/>
          </a:prstGeom>
        </p:spPr>
        <p:txBody>
          <a:bodyPr vert="horz" wrap="square" lIns="0" tIns="104139" rIns="0" bIns="0" rtlCol="0">
            <a:spAutoFit/>
          </a:bodyPr>
          <a:lstStyle/>
          <a:p>
            <a:pPr marL="12700">
              <a:spcBef>
                <a:spcPts val="819"/>
              </a:spcBef>
            </a:pPr>
            <a:r>
              <a:rPr sz="1400" spc="-5" dirty="0" err="1">
                <a:latin typeface="BIZ UDP明朝 Medium" panose="02020500000000000000" pitchFamily="18" charset="-128"/>
                <a:ea typeface="BIZ UDP明朝 Medium" panose="02020500000000000000" pitchFamily="18" charset="-128"/>
                <a:cs typeface="ＭＳ Ｐゴシック"/>
              </a:rPr>
              <a:t>衛星搭載用量子暗号装置の開発</a:t>
            </a:r>
            <a:endParaRPr sz="1400" dirty="0">
              <a:latin typeface="BIZ UDP明朝 Medium" panose="02020500000000000000" pitchFamily="18" charset="-128"/>
              <a:ea typeface="BIZ UDP明朝 Medium" panose="02020500000000000000" pitchFamily="18" charset="-128"/>
              <a:cs typeface="ＭＳ Ｐゴシック"/>
            </a:endParaRPr>
          </a:p>
          <a:p>
            <a:pPr marL="12700">
              <a:spcBef>
                <a:spcPts val="720"/>
              </a:spcBef>
            </a:pPr>
            <a:r>
              <a:rPr sz="1400" spc="-15" dirty="0" err="1">
                <a:latin typeface="BIZ UDP明朝 Medium" panose="02020500000000000000" pitchFamily="18" charset="-128"/>
                <a:ea typeface="BIZ UDP明朝 Medium" panose="02020500000000000000" pitchFamily="18" charset="-128"/>
                <a:cs typeface="ＭＳ Ｐゴシック"/>
              </a:rPr>
              <a:t>衛星搭載用光データリンク技術の開発</a:t>
            </a:r>
            <a:endParaRPr sz="1400" dirty="0">
              <a:latin typeface="BIZ UDP明朝 Medium" panose="02020500000000000000" pitchFamily="18" charset="-128"/>
              <a:ea typeface="BIZ UDP明朝 Medium" panose="02020500000000000000" pitchFamily="18" charset="-128"/>
              <a:cs typeface="ＭＳ Ｐゴシック"/>
            </a:endParaRPr>
          </a:p>
        </p:txBody>
      </p:sp>
      <p:grpSp>
        <p:nvGrpSpPr>
          <p:cNvPr id="255" name="object 255"/>
          <p:cNvGrpSpPr/>
          <p:nvPr/>
        </p:nvGrpSpPr>
        <p:grpSpPr>
          <a:xfrm>
            <a:off x="7084453" y="2840672"/>
            <a:ext cx="2937510" cy="2030730"/>
            <a:chOff x="5941453" y="2840672"/>
            <a:chExt cx="2937510" cy="2030730"/>
          </a:xfrm>
        </p:grpSpPr>
        <p:sp>
          <p:nvSpPr>
            <p:cNvPr id="256" name="object 256"/>
            <p:cNvSpPr/>
            <p:nvPr/>
          </p:nvSpPr>
          <p:spPr>
            <a:xfrm>
              <a:off x="5950661" y="2849880"/>
              <a:ext cx="2919095" cy="2012314"/>
            </a:xfrm>
            <a:custGeom>
              <a:avLst/>
              <a:gdLst/>
              <a:ahLst/>
              <a:cxnLst/>
              <a:rect l="l" t="t" r="r" b="b"/>
              <a:pathLst>
                <a:path w="2919095" h="2012314">
                  <a:moveTo>
                    <a:pt x="2919018" y="0"/>
                  </a:moveTo>
                  <a:lnTo>
                    <a:pt x="26466" y="0"/>
                  </a:lnTo>
                  <a:lnTo>
                    <a:pt x="26466" y="710184"/>
                  </a:lnTo>
                  <a:lnTo>
                    <a:pt x="508558" y="710184"/>
                  </a:lnTo>
                  <a:lnTo>
                    <a:pt x="0" y="2011781"/>
                  </a:lnTo>
                  <a:lnTo>
                    <a:pt x="1231696" y="710184"/>
                  </a:lnTo>
                  <a:lnTo>
                    <a:pt x="2919018" y="710184"/>
                  </a:lnTo>
                  <a:lnTo>
                    <a:pt x="2919018"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57" name="object 257"/>
            <p:cNvSpPr/>
            <p:nvPr/>
          </p:nvSpPr>
          <p:spPr>
            <a:xfrm>
              <a:off x="5950661" y="2849880"/>
              <a:ext cx="2919095" cy="2012314"/>
            </a:xfrm>
            <a:custGeom>
              <a:avLst/>
              <a:gdLst/>
              <a:ahLst/>
              <a:cxnLst/>
              <a:rect l="l" t="t" r="r" b="b"/>
              <a:pathLst>
                <a:path w="2919095" h="2012314">
                  <a:moveTo>
                    <a:pt x="26466" y="0"/>
                  </a:moveTo>
                  <a:lnTo>
                    <a:pt x="508558" y="0"/>
                  </a:lnTo>
                  <a:lnTo>
                    <a:pt x="1231696" y="0"/>
                  </a:lnTo>
                  <a:lnTo>
                    <a:pt x="2919018" y="0"/>
                  </a:lnTo>
                  <a:lnTo>
                    <a:pt x="2919018" y="414273"/>
                  </a:lnTo>
                  <a:lnTo>
                    <a:pt x="2919018" y="591820"/>
                  </a:lnTo>
                  <a:lnTo>
                    <a:pt x="2919018" y="710184"/>
                  </a:lnTo>
                  <a:lnTo>
                    <a:pt x="1231696" y="710184"/>
                  </a:lnTo>
                  <a:lnTo>
                    <a:pt x="0" y="2011781"/>
                  </a:lnTo>
                  <a:lnTo>
                    <a:pt x="508558" y="710184"/>
                  </a:lnTo>
                  <a:lnTo>
                    <a:pt x="26466" y="710184"/>
                  </a:lnTo>
                  <a:lnTo>
                    <a:pt x="26466" y="591820"/>
                  </a:lnTo>
                  <a:lnTo>
                    <a:pt x="26466" y="414273"/>
                  </a:lnTo>
                  <a:lnTo>
                    <a:pt x="26466" y="0"/>
                  </a:lnTo>
                  <a:close/>
                </a:path>
              </a:pathLst>
            </a:custGeom>
            <a:ln w="18288">
              <a:solidFill>
                <a:srgbClr val="0000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258" name="object 258"/>
          <p:cNvSpPr txBox="1"/>
          <p:nvPr/>
        </p:nvSpPr>
        <p:spPr>
          <a:xfrm>
            <a:off x="7152041" y="3094936"/>
            <a:ext cx="2891515" cy="228268"/>
          </a:xfrm>
          <a:prstGeom prst="rect">
            <a:avLst/>
          </a:prstGeom>
        </p:spPr>
        <p:txBody>
          <a:bodyPr vert="horz" wrap="square" lIns="0" tIns="12700" rIns="0" bIns="0" rtlCol="0">
            <a:spAutoFit/>
          </a:bodyPr>
          <a:lstStyle/>
          <a:p>
            <a:pPr marL="12700">
              <a:spcBef>
                <a:spcPts val="100"/>
              </a:spcBef>
            </a:pPr>
            <a:r>
              <a:rPr sz="1400" spc="-15" dirty="0" err="1">
                <a:latin typeface="BIZ UDP明朝 Medium" panose="02020500000000000000" pitchFamily="18" charset="-128"/>
                <a:ea typeface="BIZ UDP明朝 Medium" panose="02020500000000000000" pitchFamily="18" charset="-128"/>
                <a:cs typeface="ＭＳ Ｐゴシック"/>
              </a:rPr>
              <a:t>衛星量子暗号のための地上局の開発</a:t>
            </a:r>
            <a:endParaRPr sz="1400" dirty="0">
              <a:latin typeface="BIZ UDP明朝 Medium" panose="02020500000000000000" pitchFamily="18" charset="-128"/>
              <a:ea typeface="BIZ UDP明朝 Medium" panose="02020500000000000000" pitchFamily="18" charset="-128"/>
              <a:cs typeface="ＭＳ Ｐゴシック"/>
            </a:endParaRPr>
          </a:p>
        </p:txBody>
      </p:sp>
      <p:sp>
        <p:nvSpPr>
          <p:cNvPr id="259" name="object 259"/>
          <p:cNvSpPr txBox="1"/>
          <p:nvPr/>
        </p:nvSpPr>
        <p:spPr>
          <a:xfrm>
            <a:off x="6251018" y="4836543"/>
            <a:ext cx="409575" cy="167354"/>
          </a:xfrm>
          <a:prstGeom prst="rect">
            <a:avLst/>
          </a:prstGeom>
        </p:spPr>
        <p:txBody>
          <a:bodyPr vert="horz" wrap="square" lIns="0" tIns="13335" rIns="0" bIns="0" rtlCol="0">
            <a:spAutoFit/>
          </a:bodyPr>
          <a:lstStyle/>
          <a:p>
            <a:pPr marL="12700">
              <a:spcBef>
                <a:spcPts val="105"/>
              </a:spcBef>
            </a:pPr>
            <a:r>
              <a:rPr sz="1000" spc="-20" dirty="0">
                <a:latin typeface="BIZ UDP明朝 Medium" panose="02020500000000000000" pitchFamily="18" charset="-128"/>
                <a:ea typeface="BIZ UDP明朝 Medium" panose="02020500000000000000" pitchFamily="18" charset="-128"/>
                <a:cs typeface="Meiryo UI"/>
              </a:rPr>
              <a:t>地上局</a:t>
            </a:r>
            <a:endParaRPr sz="1000">
              <a:latin typeface="BIZ UDP明朝 Medium" panose="02020500000000000000" pitchFamily="18" charset="-128"/>
              <a:ea typeface="BIZ UDP明朝 Medium" panose="02020500000000000000" pitchFamily="18" charset="-128"/>
              <a:cs typeface="Meiryo UI"/>
            </a:endParaRPr>
          </a:p>
        </p:txBody>
      </p:sp>
      <p:sp>
        <p:nvSpPr>
          <p:cNvPr id="260" name="object 260"/>
          <p:cNvSpPr txBox="1"/>
          <p:nvPr/>
        </p:nvSpPr>
        <p:spPr>
          <a:xfrm>
            <a:off x="5305364" y="4828094"/>
            <a:ext cx="409575" cy="167354"/>
          </a:xfrm>
          <a:prstGeom prst="rect">
            <a:avLst/>
          </a:prstGeom>
        </p:spPr>
        <p:txBody>
          <a:bodyPr vert="horz" wrap="square" lIns="0" tIns="13335" rIns="0" bIns="0" rtlCol="0">
            <a:spAutoFit/>
          </a:bodyPr>
          <a:lstStyle/>
          <a:p>
            <a:pPr marL="12700">
              <a:spcBef>
                <a:spcPts val="105"/>
              </a:spcBef>
            </a:pPr>
            <a:r>
              <a:rPr sz="1000" spc="-20" dirty="0">
                <a:latin typeface="BIZ UDP明朝 Medium" panose="02020500000000000000" pitchFamily="18" charset="-128"/>
                <a:ea typeface="BIZ UDP明朝 Medium" panose="02020500000000000000" pitchFamily="18" charset="-128"/>
                <a:cs typeface="Meiryo UI"/>
              </a:rPr>
              <a:t>地上局</a:t>
            </a:r>
            <a:endParaRPr sz="1000">
              <a:latin typeface="BIZ UDP明朝 Medium" panose="02020500000000000000" pitchFamily="18" charset="-128"/>
              <a:ea typeface="BIZ UDP明朝 Medium" panose="02020500000000000000" pitchFamily="18" charset="-128"/>
              <a:cs typeface="Meiryo UI"/>
            </a:endParaRPr>
          </a:p>
        </p:txBody>
      </p:sp>
      <p:sp>
        <p:nvSpPr>
          <p:cNvPr id="261" name="object 261"/>
          <p:cNvSpPr txBox="1"/>
          <p:nvPr/>
        </p:nvSpPr>
        <p:spPr>
          <a:xfrm>
            <a:off x="7713728" y="4943052"/>
            <a:ext cx="793750" cy="167354"/>
          </a:xfrm>
          <a:prstGeom prst="rect">
            <a:avLst/>
          </a:prstGeom>
        </p:spPr>
        <p:txBody>
          <a:bodyPr vert="horz" wrap="square" lIns="0" tIns="13335" rIns="0" bIns="0" rtlCol="0">
            <a:spAutoFit/>
          </a:bodyPr>
          <a:lstStyle/>
          <a:p>
            <a:pPr marL="12700">
              <a:spcBef>
                <a:spcPts val="105"/>
              </a:spcBef>
            </a:pPr>
            <a:r>
              <a:rPr sz="1000" spc="-10" dirty="0">
                <a:latin typeface="BIZ UDP明朝 Medium" panose="02020500000000000000" pitchFamily="18" charset="-128"/>
                <a:ea typeface="BIZ UDP明朝 Medium" panose="02020500000000000000" pitchFamily="18" charset="-128"/>
                <a:cs typeface="Meiryo UI"/>
              </a:rPr>
              <a:t>可搬型地上局</a:t>
            </a:r>
            <a:endParaRPr sz="1000">
              <a:latin typeface="BIZ UDP明朝 Medium" panose="02020500000000000000" pitchFamily="18" charset="-128"/>
              <a:ea typeface="BIZ UDP明朝 Medium" panose="02020500000000000000" pitchFamily="18" charset="-128"/>
              <a:cs typeface="Meiryo UI"/>
            </a:endParaRPr>
          </a:p>
        </p:txBody>
      </p:sp>
      <p:grpSp>
        <p:nvGrpSpPr>
          <p:cNvPr id="262" name="object 262"/>
          <p:cNvGrpSpPr/>
          <p:nvPr/>
        </p:nvGrpSpPr>
        <p:grpSpPr>
          <a:xfrm>
            <a:off x="1923287" y="3733800"/>
            <a:ext cx="4983480" cy="1645920"/>
            <a:chOff x="780287" y="3733800"/>
            <a:chExt cx="4983480" cy="1645920"/>
          </a:xfrm>
        </p:grpSpPr>
        <p:pic>
          <p:nvPicPr>
            <p:cNvPr id="263" name="object 263"/>
            <p:cNvPicPr/>
            <p:nvPr/>
          </p:nvPicPr>
          <p:blipFill>
            <a:blip r:embed="rId29" cstate="print"/>
            <a:stretch>
              <a:fillRect/>
            </a:stretch>
          </p:blipFill>
          <p:spPr>
            <a:xfrm>
              <a:off x="3907664" y="5166360"/>
              <a:ext cx="66916" cy="201168"/>
            </a:xfrm>
            <a:prstGeom prst="rect">
              <a:avLst/>
            </a:prstGeom>
          </p:spPr>
        </p:pic>
        <p:pic>
          <p:nvPicPr>
            <p:cNvPr id="264" name="object 264"/>
            <p:cNvPicPr/>
            <p:nvPr/>
          </p:nvPicPr>
          <p:blipFill>
            <a:blip r:embed="rId30" cstate="print"/>
            <a:stretch>
              <a:fillRect/>
            </a:stretch>
          </p:blipFill>
          <p:spPr>
            <a:xfrm>
              <a:off x="5699879" y="5178552"/>
              <a:ext cx="63881" cy="201168"/>
            </a:xfrm>
            <a:prstGeom prst="rect">
              <a:avLst/>
            </a:prstGeom>
          </p:spPr>
        </p:pic>
        <p:sp>
          <p:nvSpPr>
            <p:cNvPr id="265" name="object 265"/>
            <p:cNvSpPr/>
            <p:nvPr/>
          </p:nvSpPr>
          <p:spPr>
            <a:xfrm>
              <a:off x="780287" y="3733800"/>
              <a:ext cx="2874645" cy="1024255"/>
            </a:xfrm>
            <a:custGeom>
              <a:avLst/>
              <a:gdLst/>
              <a:ahLst/>
              <a:cxnLst/>
              <a:rect l="l" t="t" r="r" b="b"/>
              <a:pathLst>
                <a:path w="2874645" h="1024254">
                  <a:moveTo>
                    <a:pt x="2874264" y="0"/>
                  </a:moveTo>
                  <a:lnTo>
                    <a:pt x="0" y="0"/>
                  </a:lnTo>
                  <a:lnTo>
                    <a:pt x="0" y="1024127"/>
                  </a:lnTo>
                  <a:lnTo>
                    <a:pt x="2874264" y="1024127"/>
                  </a:lnTo>
                  <a:lnTo>
                    <a:pt x="2874264"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266" name="object 266"/>
          <p:cNvSpPr txBox="1"/>
          <p:nvPr/>
        </p:nvSpPr>
        <p:spPr>
          <a:xfrm>
            <a:off x="3686210" y="5506508"/>
            <a:ext cx="793750" cy="167354"/>
          </a:xfrm>
          <a:prstGeom prst="rect">
            <a:avLst/>
          </a:prstGeom>
        </p:spPr>
        <p:txBody>
          <a:bodyPr vert="horz" wrap="square" lIns="0" tIns="13335" rIns="0" bIns="0" rtlCol="0">
            <a:spAutoFit/>
          </a:bodyPr>
          <a:lstStyle/>
          <a:p>
            <a:pPr marL="12700">
              <a:spcBef>
                <a:spcPts val="105"/>
              </a:spcBef>
            </a:pPr>
            <a:r>
              <a:rPr sz="1000" spc="-10" dirty="0">
                <a:latin typeface="BIZ UDP明朝 Medium" panose="02020500000000000000" pitchFamily="18" charset="-128"/>
                <a:ea typeface="BIZ UDP明朝 Medium" panose="02020500000000000000" pitchFamily="18" charset="-128"/>
                <a:cs typeface="Meiryo UI"/>
              </a:rPr>
              <a:t>量子暗号通信</a:t>
            </a:r>
            <a:endParaRPr sz="1000">
              <a:latin typeface="BIZ UDP明朝 Medium" panose="02020500000000000000" pitchFamily="18" charset="-128"/>
              <a:ea typeface="BIZ UDP明朝 Medium" panose="02020500000000000000" pitchFamily="18" charset="-128"/>
              <a:cs typeface="Meiryo UI"/>
            </a:endParaRPr>
          </a:p>
        </p:txBody>
      </p:sp>
      <p:sp>
        <p:nvSpPr>
          <p:cNvPr id="267" name="object 267"/>
          <p:cNvSpPr txBox="1"/>
          <p:nvPr/>
        </p:nvSpPr>
        <p:spPr>
          <a:xfrm>
            <a:off x="3248605" y="5820960"/>
            <a:ext cx="1389644" cy="197490"/>
          </a:xfrm>
          <a:prstGeom prst="rect">
            <a:avLst/>
          </a:prstGeom>
        </p:spPr>
        <p:txBody>
          <a:bodyPr vert="horz" wrap="square" lIns="0" tIns="12700" rIns="0" bIns="0" rtlCol="0">
            <a:spAutoFit/>
          </a:bodyPr>
          <a:lstStyle/>
          <a:p>
            <a:pPr marL="12700">
              <a:spcBef>
                <a:spcPts val="100"/>
              </a:spcBef>
            </a:pPr>
            <a:r>
              <a:rPr sz="1200" spc="-10" dirty="0">
                <a:latin typeface="BIZ UDP明朝 Medium" panose="02020500000000000000" pitchFamily="18" charset="-128"/>
                <a:ea typeface="BIZ UDP明朝 Medium" panose="02020500000000000000" pitchFamily="18" charset="-128"/>
                <a:cs typeface="Meiryo UI"/>
              </a:rPr>
              <a:t>地上系ネットワーク</a:t>
            </a:r>
            <a:endParaRPr sz="1200" dirty="0">
              <a:latin typeface="BIZ UDP明朝 Medium" panose="02020500000000000000" pitchFamily="18" charset="-128"/>
              <a:ea typeface="BIZ UDP明朝 Medium" panose="02020500000000000000" pitchFamily="18" charset="-128"/>
              <a:cs typeface="Meiryo UI"/>
            </a:endParaRPr>
          </a:p>
        </p:txBody>
      </p:sp>
      <p:sp>
        <p:nvSpPr>
          <p:cNvPr id="268" name="object 268"/>
          <p:cNvSpPr txBox="1"/>
          <p:nvPr/>
        </p:nvSpPr>
        <p:spPr>
          <a:xfrm>
            <a:off x="7553752" y="5807397"/>
            <a:ext cx="1355552" cy="197490"/>
          </a:xfrm>
          <a:prstGeom prst="rect">
            <a:avLst/>
          </a:prstGeom>
        </p:spPr>
        <p:txBody>
          <a:bodyPr vert="horz" wrap="square" lIns="0" tIns="12700" rIns="0" bIns="0" rtlCol="0">
            <a:spAutoFit/>
          </a:bodyPr>
          <a:lstStyle/>
          <a:p>
            <a:pPr marL="12700">
              <a:spcBef>
                <a:spcPts val="100"/>
              </a:spcBef>
            </a:pPr>
            <a:r>
              <a:rPr sz="1200" spc="-10" dirty="0">
                <a:latin typeface="BIZ UDP明朝 Medium" panose="02020500000000000000" pitchFamily="18" charset="-128"/>
                <a:ea typeface="BIZ UDP明朝 Medium" panose="02020500000000000000" pitchFamily="18" charset="-128"/>
                <a:cs typeface="Meiryo UI"/>
              </a:rPr>
              <a:t>地上系ネットワーク</a:t>
            </a:r>
            <a:endParaRPr sz="1200" dirty="0">
              <a:latin typeface="BIZ UDP明朝 Medium" panose="02020500000000000000" pitchFamily="18" charset="-128"/>
              <a:ea typeface="BIZ UDP明朝 Medium" panose="02020500000000000000" pitchFamily="18" charset="-128"/>
              <a:cs typeface="Meiryo UI"/>
            </a:endParaRPr>
          </a:p>
        </p:txBody>
      </p:sp>
      <p:sp>
        <p:nvSpPr>
          <p:cNvPr id="269" name="object 269"/>
          <p:cNvSpPr/>
          <p:nvPr/>
        </p:nvSpPr>
        <p:spPr>
          <a:xfrm>
            <a:off x="2526792" y="6001499"/>
            <a:ext cx="7279005" cy="265430"/>
          </a:xfrm>
          <a:custGeom>
            <a:avLst/>
            <a:gdLst/>
            <a:ahLst/>
            <a:cxnLst/>
            <a:rect l="l" t="t" r="r" b="b"/>
            <a:pathLst>
              <a:path w="7279005" h="265429">
                <a:moveTo>
                  <a:pt x="7278624" y="12"/>
                </a:moveTo>
                <a:lnTo>
                  <a:pt x="7272498" y="51622"/>
                </a:lnTo>
                <a:lnTo>
                  <a:pt x="7255794" y="93767"/>
                </a:lnTo>
                <a:lnTo>
                  <a:pt x="7231019" y="122181"/>
                </a:lnTo>
                <a:lnTo>
                  <a:pt x="7200684" y="132600"/>
                </a:lnTo>
                <a:lnTo>
                  <a:pt x="3712019" y="132600"/>
                </a:lnTo>
                <a:lnTo>
                  <a:pt x="3681678" y="143019"/>
                </a:lnTo>
                <a:lnTo>
                  <a:pt x="3656904" y="171434"/>
                </a:lnTo>
                <a:lnTo>
                  <a:pt x="3640203" y="213578"/>
                </a:lnTo>
                <a:lnTo>
                  <a:pt x="3634079" y="265188"/>
                </a:lnTo>
                <a:lnTo>
                  <a:pt x="3627953" y="213578"/>
                </a:lnTo>
                <a:lnTo>
                  <a:pt x="3611248" y="171434"/>
                </a:lnTo>
                <a:lnTo>
                  <a:pt x="3586470" y="143019"/>
                </a:lnTo>
                <a:lnTo>
                  <a:pt x="3556127" y="132600"/>
                </a:lnTo>
                <a:lnTo>
                  <a:pt x="77939" y="132600"/>
                </a:lnTo>
                <a:lnTo>
                  <a:pt x="47604" y="122179"/>
                </a:lnTo>
                <a:lnTo>
                  <a:pt x="22829" y="93760"/>
                </a:lnTo>
                <a:lnTo>
                  <a:pt x="6125" y="51612"/>
                </a:lnTo>
                <a:lnTo>
                  <a:pt x="0" y="0"/>
                </a:lnTo>
              </a:path>
            </a:pathLst>
          </a:custGeom>
          <a:ln w="18288">
            <a:solidFill>
              <a:srgbClr val="0000FF"/>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70" name="object 270"/>
          <p:cNvSpPr txBox="1"/>
          <p:nvPr/>
        </p:nvSpPr>
        <p:spPr>
          <a:xfrm>
            <a:off x="5758353" y="3761021"/>
            <a:ext cx="537845" cy="331470"/>
          </a:xfrm>
          <a:prstGeom prst="rect">
            <a:avLst/>
          </a:prstGeom>
        </p:spPr>
        <p:txBody>
          <a:bodyPr vert="horz" wrap="square" lIns="0" tIns="13335" rIns="0" bIns="0" rtlCol="0">
            <a:spAutoFit/>
          </a:bodyPr>
          <a:lstStyle/>
          <a:p>
            <a:pPr marL="12700" marR="5080">
              <a:spcBef>
                <a:spcPts val="105"/>
              </a:spcBef>
            </a:pPr>
            <a:r>
              <a:rPr sz="1000" spc="-15" dirty="0">
                <a:latin typeface="BIZ UDP明朝 Medium" panose="02020500000000000000" pitchFamily="18" charset="-128"/>
                <a:ea typeface="BIZ UDP明朝 Medium" panose="02020500000000000000" pitchFamily="18" charset="-128"/>
                <a:cs typeface="Meiryo UI"/>
              </a:rPr>
              <a:t>衛星量子暗号通信</a:t>
            </a:r>
            <a:endParaRPr sz="1000">
              <a:latin typeface="BIZ UDP明朝 Medium" panose="02020500000000000000" pitchFamily="18" charset="-128"/>
              <a:ea typeface="BIZ UDP明朝 Medium" panose="02020500000000000000" pitchFamily="18" charset="-128"/>
              <a:cs typeface="Meiryo UI"/>
            </a:endParaRPr>
          </a:p>
        </p:txBody>
      </p:sp>
      <p:sp>
        <p:nvSpPr>
          <p:cNvPr id="271" name="object 271"/>
          <p:cNvSpPr txBox="1"/>
          <p:nvPr/>
        </p:nvSpPr>
        <p:spPr>
          <a:xfrm>
            <a:off x="4878302" y="6302104"/>
            <a:ext cx="2590000" cy="228268"/>
          </a:xfrm>
          <a:prstGeom prst="rect">
            <a:avLst/>
          </a:prstGeom>
        </p:spPr>
        <p:txBody>
          <a:bodyPr vert="horz" wrap="square" lIns="0" tIns="12700" rIns="0" bIns="0" rtlCol="0">
            <a:spAutoFit/>
          </a:bodyPr>
          <a:lstStyle/>
          <a:p>
            <a:pPr marL="12700" algn="ctr">
              <a:spcBef>
                <a:spcPts val="100"/>
              </a:spcBef>
            </a:pPr>
            <a:r>
              <a:rPr sz="1400" spc="-5" dirty="0" err="1">
                <a:latin typeface="BIZ UDP明朝 Medium" panose="02020500000000000000" pitchFamily="18" charset="-128"/>
                <a:ea typeface="BIZ UDP明朝 Medium" panose="02020500000000000000" pitchFamily="18" charset="-128"/>
                <a:cs typeface="Meiryo UI"/>
              </a:rPr>
              <a:t>衛星系・地上系の統合運用</a:t>
            </a:r>
            <a:endParaRPr sz="1400" dirty="0">
              <a:latin typeface="BIZ UDP明朝 Medium" panose="02020500000000000000" pitchFamily="18" charset="-128"/>
              <a:ea typeface="BIZ UDP明朝 Medium" panose="02020500000000000000" pitchFamily="18" charset="-128"/>
              <a:cs typeface="Meiryo UI"/>
            </a:endParaRPr>
          </a:p>
        </p:txBody>
      </p:sp>
      <p:sp>
        <p:nvSpPr>
          <p:cNvPr id="272" name="object 272"/>
          <p:cNvSpPr txBox="1"/>
          <p:nvPr/>
        </p:nvSpPr>
        <p:spPr>
          <a:xfrm>
            <a:off x="6855374" y="2502991"/>
            <a:ext cx="3360420" cy="226985"/>
          </a:xfrm>
          <a:prstGeom prst="rect">
            <a:avLst/>
          </a:prstGeom>
        </p:spPr>
        <p:txBody>
          <a:bodyPr vert="horz" wrap="square" lIns="0" tIns="11430" rIns="0" bIns="0" rtlCol="0">
            <a:spAutoFit/>
          </a:bodyPr>
          <a:lstStyle/>
          <a:p>
            <a:pPr marL="12700" algn="ctr">
              <a:spcBef>
                <a:spcPts val="90"/>
              </a:spcBef>
            </a:pPr>
            <a:r>
              <a:rPr sz="1400" spc="-35" dirty="0" err="1">
                <a:latin typeface="BIZ UDP明朝 Medium" panose="02020500000000000000" pitchFamily="18" charset="-128"/>
                <a:ea typeface="BIZ UDP明朝 Medium" panose="02020500000000000000" pitchFamily="18" charset="-128"/>
                <a:cs typeface="Meiryo UI"/>
              </a:rPr>
              <a:t>衛星系・地上系統合ネットワーク化技術</a:t>
            </a:r>
            <a:endParaRPr sz="1400" dirty="0">
              <a:latin typeface="BIZ UDP明朝 Medium" panose="02020500000000000000" pitchFamily="18" charset="-128"/>
              <a:ea typeface="BIZ UDP明朝 Medium" panose="02020500000000000000" pitchFamily="18" charset="-128"/>
              <a:cs typeface="Meiryo UI"/>
            </a:endParaRPr>
          </a:p>
        </p:txBody>
      </p:sp>
      <p:sp>
        <p:nvSpPr>
          <p:cNvPr id="273" name="object 273"/>
          <p:cNvSpPr txBox="1"/>
          <p:nvPr/>
        </p:nvSpPr>
        <p:spPr>
          <a:xfrm>
            <a:off x="2371836" y="2169323"/>
            <a:ext cx="2324100" cy="257763"/>
          </a:xfrm>
          <a:prstGeom prst="rect">
            <a:avLst/>
          </a:prstGeom>
        </p:spPr>
        <p:txBody>
          <a:bodyPr vert="horz" wrap="square" lIns="0" tIns="11430" rIns="0" bIns="0" rtlCol="0">
            <a:spAutoFit/>
          </a:bodyPr>
          <a:lstStyle/>
          <a:p>
            <a:pPr marL="12700">
              <a:spcBef>
                <a:spcPts val="90"/>
              </a:spcBef>
            </a:pPr>
            <a:r>
              <a:rPr sz="1600" spc="-25" dirty="0" err="1">
                <a:latin typeface="BIZ UDP明朝 Medium" panose="02020500000000000000" pitchFamily="18" charset="-128"/>
                <a:ea typeface="BIZ UDP明朝 Medium" panose="02020500000000000000" pitchFamily="18" charset="-128"/>
                <a:cs typeface="Meiryo UI"/>
              </a:rPr>
              <a:t>衛星量子暗号通信技術</a:t>
            </a:r>
            <a:endParaRPr sz="1600" dirty="0">
              <a:latin typeface="BIZ UDP明朝 Medium" panose="02020500000000000000" pitchFamily="18" charset="-128"/>
              <a:ea typeface="BIZ UDP明朝 Medium" panose="02020500000000000000" pitchFamily="18" charset="-128"/>
              <a:cs typeface="Meiryo UI"/>
            </a:endParaRPr>
          </a:p>
        </p:txBody>
      </p:sp>
      <p:sp>
        <p:nvSpPr>
          <p:cNvPr id="274" name="object 274"/>
          <p:cNvSpPr txBox="1"/>
          <p:nvPr/>
        </p:nvSpPr>
        <p:spPr>
          <a:xfrm>
            <a:off x="1923288" y="3733801"/>
            <a:ext cx="2874645" cy="912429"/>
          </a:xfrm>
          <a:prstGeom prst="rect">
            <a:avLst/>
          </a:prstGeom>
          <a:ln w="24383">
            <a:solidFill>
              <a:srgbClr val="FF0000"/>
            </a:solidFill>
          </a:ln>
        </p:spPr>
        <p:txBody>
          <a:bodyPr vert="horz" wrap="square" lIns="0" tIns="1905" rIns="0" bIns="0" rtlCol="0">
            <a:spAutoFit/>
          </a:bodyPr>
          <a:lstStyle/>
          <a:p>
            <a:pPr>
              <a:spcBef>
                <a:spcPts val="15"/>
              </a:spcBef>
            </a:pPr>
            <a:endParaRPr sz="1150" dirty="0">
              <a:latin typeface="BIZ UDP明朝 Medium" panose="02020500000000000000" pitchFamily="18" charset="-128"/>
              <a:ea typeface="BIZ UDP明朝 Medium" panose="02020500000000000000" pitchFamily="18" charset="-128"/>
              <a:cs typeface="Times New Roman"/>
            </a:endParaRPr>
          </a:p>
          <a:p>
            <a:pPr marL="91440"/>
            <a:r>
              <a:rPr sz="1200" spc="-5" dirty="0">
                <a:latin typeface="BIZ UDP明朝 Medium" panose="02020500000000000000" pitchFamily="18" charset="-128"/>
                <a:ea typeface="BIZ UDP明朝 Medium" panose="02020500000000000000" pitchFamily="18" charset="-128"/>
                <a:cs typeface="ＭＳ Ｐゴシック"/>
              </a:rPr>
              <a:t>地上系量子暗号通信技術の研究開発</a:t>
            </a:r>
            <a:endParaRPr sz="1200" dirty="0">
              <a:latin typeface="BIZ UDP明朝 Medium" panose="02020500000000000000" pitchFamily="18" charset="-128"/>
              <a:ea typeface="BIZ UDP明朝 Medium" panose="02020500000000000000" pitchFamily="18" charset="-128"/>
              <a:cs typeface="ＭＳ Ｐゴシック"/>
            </a:endParaRPr>
          </a:p>
          <a:p>
            <a:pPr marL="271145">
              <a:spcBef>
                <a:spcPts val="720"/>
              </a:spcBef>
            </a:pPr>
            <a:r>
              <a:rPr sz="1200" dirty="0">
                <a:latin typeface="BIZ UDP明朝 Medium" panose="02020500000000000000" pitchFamily="18" charset="-128"/>
                <a:ea typeface="BIZ UDP明朝 Medium" panose="02020500000000000000" pitchFamily="18" charset="-128"/>
                <a:cs typeface="ＭＳ Ｐゴシック"/>
              </a:rPr>
              <a:t>（１）</a:t>
            </a:r>
            <a:r>
              <a:rPr sz="1200" spc="-25" dirty="0">
                <a:latin typeface="BIZ UDP明朝 Medium" panose="02020500000000000000" pitchFamily="18" charset="-128"/>
                <a:ea typeface="BIZ UDP明朝 Medium" panose="02020500000000000000" pitchFamily="18" charset="-128"/>
                <a:cs typeface="ＭＳ Ｐゴシック"/>
              </a:rPr>
              <a:t> 地上系中継技術の開発</a:t>
            </a:r>
            <a:endParaRPr sz="1200" dirty="0">
              <a:latin typeface="BIZ UDP明朝 Medium" panose="02020500000000000000" pitchFamily="18" charset="-128"/>
              <a:ea typeface="BIZ UDP明朝 Medium" panose="02020500000000000000" pitchFamily="18" charset="-128"/>
              <a:cs typeface="ＭＳ Ｐゴシック"/>
            </a:endParaRPr>
          </a:p>
          <a:p>
            <a:pPr marL="271145">
              <a:spcBef>
                <a:spcPts val="720"/>
              </a:spcBef>
            </a:pPr>
            <a:r>
              <a:rPr sz="1200" dirty="0">
                <a:latin typeface="BIZ UDP明朝 Medium" panose="02020500000000000000" pitchFamily="18" charset="-128"/>
                <a:ea typeface="BIZ UDP明朝 Medium" panose="02020500000000000000" pitchFamily="18" charset="-128"/>
                <a:cs typeface="ＭＳ Ｐゴシック"/>
              </a:rPr>
              <a:t>（２）</a:t>
            </a:r>
            <a:r>
              <a:rPr sz="1200" spc="-25" dirty="0">
                <a:latin typeface="BIZ UDP明朝 Medium" panose="02020500000000000000" pitchFamily="18" charset="-128"/>
                <a:ea typeface="BIZ UDP明朝 Medium" panose="02020500000000000000" pitchFamily="18" charset="-128"/>
                <a:cs typeface="ＭＳ Ｐゴシック"/>
              </a:rPr>
              <a:t> 地上系長距離化技術の開発</a:t>
            </a:r>
            <a:endParaRPr sz="1200" dirty="0">
              <a:latin typeface="BIZ UDP明朝 Medium" panose="02020500000000000000" pitchFamily="18" charset="-128"/>
              <a:ea typeface="BIZ UDP明朝 Medium" panose="02020500000000000000" pitchFamily="18" charset="-128"/>
              <a:cs typeface="ＭＳ Ｐゴシック"/>
            </a:endParaRPr>
          </a:p>
        </p:txBody>
      </p:sp>
      <p:sp>
        <p:nvSpPr>
          <p:cNvPr id="275" name="テキスト ボックス 274">
            <a:extLst>
              <a:ext uri="{FF2B5EF4-FFF2-40B4-BE49-F238E27FC236}">
                <a16:creationId xmlns:a16="http://schemas.microsoft.com/office/drawing/2014/main" id="{B6F58D03-AD71-414A-8FDF-EA6757FEE4C5}"/>
              </a:ext>
            </a:extLst>
          </p:cNvPr>
          <p:cNvSpPr txBox="1"/>
          <p:nvPr/>
        </p:nvSpPr>
        <p:spPr>
          <a:xfrm>
            <a:off x="5283200" y="6601324"/>
            <a:ext cx="1625600" cy="261610"/>
          </a:xfrm>
          <a:prstGeom prst="rect">
            <a:avLst/>
          </a:prstGeom>
          <a:noFill/>
        </p:spPr>
        <p:txBody>
          <a:bodyPr wrap="square" rtlCol="0">
            <a:spAutoFit/>
          </a:bodyPr>
          <a:lstStyle/>
          <a:p>
            <a:pPr algn="ctr"/>
            <a:r>
              <a:rPr kumimoji="1" lang="ja-JP" altLang="en-US" sz="1100" dirty="0">
                <a:latin typeface="BIZ UDP明朝 Medium" panose="02020500000000000000" pitchFamily="18" charset="-128"/>
                <a:ea typeface="BIZ UDP明朝 Medium" panose="02020500000000000000" pitchFamily="18" charset="-128"/>
              </a:rPr>
              <a:t>総務省資料</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グループ化 9"/>
          <p:cNvGrpSpPr>
            <a:grpSpLocks noChangeAspect="1"/>
          </p:cNvGrpSpPr>
          <p:nvPr/>
        </p:nvGrpSpPr>
        <p:grpSpPr>
          <a:xfrm>
            <a:off x="1751838" y="3190800"/>
            <a:ext cx="4737810" cy="3587247"/>
            <a:chOff x="1134901" y="4608460"/>
            <a:chExt cx="2894554" cy="2191623"/>
          </a:xfrm>
        </p:grpSpPr>
        <p:pic>
          <p:nvPicPr>
            <p:cNvPr id="60" name="図 59"/>
            <p:cNvPicPr>
              <a:picLocks noChangeAspect="1"/>
            </p:cNvPicPr>
            <p:nvPr/>
          </p:nvPicPr>
          <p:blipFill rotWithShape="1">
            <a:blip r:embed="rId2" cstate="print">
              <a:extLst>
                <a:ext uri="{28A0092B-C50C-407E-A947-70E740481C1C}">
                  <a14:useLocalDpi xmlns:a14="http://schemas.microsoft.com/office/drawing/2010/main" val="0"/>
                </a:ext>
              </a:extLst>
            </a:blip>
            <a:srcRect l="5159" t="6465" r="2189" b="8038"/>
            <a:stretch/>
          </p:blipFill>
          <p:spPr>
            <a:xfrm>
              <a:off x="1184905" y="4608460"/>
              <a:ext cx="2844550" cy="1946152"/>
            </a:xfrm>
            <a:prstGeom prst="rect">
              <a:avLst/>
            </a:prstGeom>
          </p:spPr>
        </p:pic>
        <p:sp>
          <p:nvSpPr>
            <p:cNvPr id="71" name="テキスト ボックス 70"/>
            <p:cNvSpPr txBox="1"/>
            <p:nvPr/>
          </p:nvSpPr>
          <p:spPr>
            <a:xfrm>
              <a:off x="2125740" y="6555637"/>
              <a:ext cx="1033065" cy="244446"/>
            </a:xfrm>
            <a:prstGeom prst="rect">
              <a:avLst/>
            </a:prstGeom>
            <a:noFill/>
            <a:ln>
              <a:noFill/>
            </a:ln>
          </p:spPr>
          <p:txBody>
            <a:bodyPr wrap="square" rtlCol="0">
              <a:spAutoFit/>
            </a:bodyPr>
            <a:lstStyle/>
            <a:p>
              <a:r>
                <a:rPr lang="ja-JP" altLang="en-US" sz="2000" dirty="0">
                  <a:solidFill>
                    <a:prstClr val="black"/>
                  </a:solidFill>
                  <a:latin typeface="Arial"/>
                  <a:ea typeface="ＭＳ Ｐゴシック"/>
                </a:rPr>
                <a:t>物理乱数源</a:t>
              </a:r>
            </a:p>
          </p:txBody>
        </p:sp>
        <p:sp>
          <p:nvSpPr>
            <p:cNvPr id="72" name="テキスト ボックス 71"/>
            <p:cNvSpPr txBox="1"/>
            <p:nvPr/>
          </p:nvSpPr>
          <p:spPr>
            <a:xfrm rot="20451426">
              <a:off x="1778515" y="6381785"/>
              <a:ext cx="567133" cy="225643"/>
            </a:xfrm>
            <a:prstGeom prst="rect">
              <a:avLst/>
            </a:prstGeom>
            <a:noFill/>
          </p:spPr>
          <p:txBody>
            <a:bodyPr wrap="square" rtlCol="0">
              <a:spAutoFit/>
            </a:bodyPr>
            <a:lstStyle/>
            <a:p>
              <a:r>
                <a:rPr lang="en-US" altLang="ja-JP" dirty="0">
                  <a:solidFill>
                    <a:prstClr val="black"/>
                  </a:solidFill>
                  <a:latin typeface="Arial"/>
                  <a:ea typeface="ＭＳ Ｐゴシック"/>
                </a:rPr>
                <a:t>14cm</a:t>
              </a:r>
              <a:endParaRPr lang="ja-JP" altLang="en-US" dirty="0">
                <a:solidFill>
                  <a:prstClr val="black"/>
                </a:solidFill>
                <a:latin typeface="Arial"/>
                <a:ea typeface="ＭＳ Ｐゴシック"/>
              </a:endParaRPr>
            </a:p>
          </p:txBody>
        </p:sp>
        <p:sp>
          <p:nvSpPr>
            <p:cNvPr id="73" name="テキスト ボックス 72"/>
            <p:cNvSpPr txBox="1"/>
            <p:nvPr/>
          </p:nvSpPr>
          <p:spPr>
            <a:xfrm rot="4309048">
              <a:off x="1033777" y="6286856"/>
              <a:ext cx="427891" cy="225643"/>
            </a:xfrm>
            <a:prstGeom prst="rect">
              <a:avLst/>
            </a:prstGeom>
            <a:noFill/>
          </p:spPr>
          <p:txBody>
            <a:bodyPr wrap="square" rtlCol="0">
              <a:spAutoFit/>
            </a:bodyPr>
            <a:lstStyle/>
            <a:p>
              <a:r>
                <a:rPr lang="en-US" altLang="ja-JP" dirty="0">
                  <a:solidFill>
                    <a:prstClr val="black"/>
                  </a:solidFill>
                  <a:latin typeface="Arial"/>
                  <a:ea typeface="ＭＳ Ｐゴシック"/>
                </a:rPr>
                <a:t>6cm</a:t>
              </a:r>
              <a:endParaRPr lang="ja-JP" altLang="en-US" dirty="0">
                <a:solidFill>
                  <a:prstClr val="black"/>
                </a:solidFill>
                <a:latin typeface="Arial"/>
                <a:ea typeface="ＭＳ Ｐゴシック"/>
              </a:endParaRPr>
            </a:p>
          </p:txBody>
        </p:sp>
        <p:grpSp>
          <p:nvGrpSpPr>
            <p:cNvPr id="75" name="グループ化 74"/>
            <p:cNvGrpSpPr>
              <a:grpSpLocks noChangeAspect="1"/>
            </p:cNvGrpSpPr>
            <p:nvPr/>
          </p:nvGrpSpPr>
          <p:grpSpPr>
            <a:xfrm>
              <a:off x="1274582" y="6130505"/>
              <a:ext cx="1228242" cy="452516"/>
              <a:chOff x="1001881" y="119618"/>
              <a:chExt cx="2736304" cy="1008112"/>
            </a:xfrm>
          </p:grpSpPr>
          <p:cxnSp>
            <p:nvCxnSpPr>
              <p:cNvPr id="76" name="直線矢印コネクタ 75"/>
              <p:cNvCxnSpPr/>
              <p:nvPr/>
            </p:nvCxnSpPr>
            <p:spPr>
              <a:xfrm>
                <a:off x="1001881" y="119618"/>
                <a:ext cx="288032" cy="864096"/>
              </a:xfrm>
              <a:prstGeom prst="straightConnector1">
                <a:avLst/>
              </a:prstGeom>
              <a:noFill/>
              <a:ln w="28575" cap="flat" cmpd="sng" algn="ctr">
                <a:solidFill>
                  <a:sysClr val="windowText" lastClr="000000"/>
                </a:solidFill>
                <a:prstDash val="solid"/>
                <a:headEnd type="triangle" w="med" len="med"/>
                <a:tailEnd type="triangle" w="med" len="med"/>
              </a:ln>
              <a:effectLst/>
            </p:spPr>
          </p:cxnSp>
          <p:cxnSp>
            <p:nvCxnSpPr>
              <p:cNvPr id="77" name="直線矢印コネクタ 76"/>
              <p:cNvCxnSpPr/>
              <p:nvPr/>
            </p:nvCxnSpPr>
            <p:spPr>
              <a:xfrm flipV="1">
                <a:off x="1577945" y="407650"/>
                <a:ext cx="2160240" cy="720080"/>
              </a:xfrm>
              <a:prstGeom prst="straightConnector1">
                <a:avLst/>
              </a:prstGeom>
              <a:noFill/>
              <a:ln w="28575" cap="flat" cmpd="sng" algn="ctr">
                <a:solidFill>
                  <a:sysClr val="windowText" lastClr="000000"/>
                </a:solidFill>
                <a:prstDash val="solid"/>
                <a:headEnd type="triangle" w="med" len="med"/>
                <a:tailEnd type="triangle" w="med" len="med"/>
              </a:ln>
              <a:effectLst/>
            </p:spPr>
          </p:cxnSp>
        </p:grpSp>
      </p:grpSp>
      <p:sp>
        <p:nvSpPr>
          <p:cNvPr id="387" name="正方形/長方形 386"/>
          <p:cNvSpPr/>
          <p:nvPr/>
        </p:nvSpPr>
        <p:spPr>
          <a:xfrm>
            <a:off x="948" y="997748"/>
            <a:ext cx="4262443" cy="1384995"/>
          </a:xfrm>
          <a:prstGeom prst="rect">
            <a:avLst/>
          </a:prstGeom>
        </p:spPr>
        <p:txBody>
          <a:bodyPr wrap="square">
            <a:spAutoFit/>
          </a:bodyPr>
          <a:lstStyle/>
          <a:p>
            <a:pPr algn="ctr"/>
            <a:r>
              <a:rPr lang="ja-JP" altLang="en-US" sz="2800" dirty="0">
                <a:solidFill>
                  <a:srgbClr val="0070C0"/>
                </a:solidFill>
                <a:latin typeface="Calibri"/>
                <a:ea typeface="ＭＳ Ｐゴシック"/>
              </a:rPr>
              <a:t>秘匿ドローン通信用に開発した認証機能付き</a:t>
            </a:r>
            <a:endParaRPr lang="en-US" altLang="ja-JP" sz="2800" dirty="0">
              <a:solidFill>
                <a:srgbClr val="0070C0"/>
              </a:solidFill>
              <a:latin typeface="Calibri"/>
              <a:ea typeface="ＭＳ Ｐゴシック"/>
            </a:endParaRPr>
          </a:p>
          <a:p>
            <a:pPr algn="ctr"/>
            <a:r>
              <a:rPr lang="ja-JP" altLang="en-US" sz="2800" dirty="0">
                <a:solidFill>
                  <a:srgbClr val="0070C0"/>
                </a:solidFill>
                <a:latin typeface="Calibri"/>
                <a:ea typeface="ＭＳ Ｐゴシック"/>
              </a:rPr>
              <a:t>物理乱数源</a:t>
            </a:r>
            <a:endParaRPr lang="en-US" altLang="ja-JP" sz="2800" dirty="0">
              <a:solidFill>
                <a:srgbClr val="0070C0"/>
              </a:solidFill>
              <a:latin typeface="Calibri"/>
              <a:ea typeface="ＭＳ Ｐゴシック"/>
            </a:endParaRPr>
          </a:p>
        </p:txBody>
      </p:sp>
      <p:pic>
        <p:nvPicPr>
          <p:cNvPr id="59" name="図 58"/>
          <p:cNvPicPr>
            <a:picLocks noChangeAspect="1"/>
          </p:cNvPicPr>
          <p:nvPr/>
        </p:nvPicPr>
        <p:blipFill rotWithShape="1">
          <a:blip r:embed="rId3" cstate="print">
            <a:extLst>
              <a:ext uri="{28A0092B-C50C-407E-A947-70E740481C1C}">
                <a14:useLocalDpi xmlns:a14="http://schemas.microsoft.com/office/drawing/2010/main" val="0"/>
              </a:ext>
            </a:extLst>
          </a:blip>
          <a:srcRect l="1982" t="7705" r="3130" b="3230"/>
          <a:stretch/>
        </p:blipFill>
        <p:spPr>
          <a:xfrm>
            <a:off x="4356299" y="756778"/>
            <a:ext cx="3107810" cy="1642338"/>
          </a:xfrm>
          <a:prstGeom prst="rect">
            <a:avLst/>
          </a:prstGeom>
        </p:spPr>
      </p:pic>
      <p:pic>
        <p:nvPicPr>
          <p:cNvPr id="61" name="図 60"/>
          <p:cNvPicPr>
            <a:picLocks noChangeAspect="1"/>
          </p:cNvPicPr>
          <p:nvPr/>
        </p:nvPicPr>
        <p:blipFill rotWithShape="1">
          <a:blip r:embed="rId4" cstate="print">
            <a:extLst>
              <a:ext uri="{28A0092B-C50C-407E-A947-70E740481C1C}">
                <a14:useLocalDpi xmlns:a14="http://schemas.microsoft.com/office/drawing/2010/main" val="0"/>
              </a:ext>
            </a:extLst>
          </a:blip>
          <a:srcRect l="840" t="29698" r="1398" b="30014"/>
          <a:stretch/>
        </p:blipFill>
        <p:spPr>
          <a:xfrm>
            <a:off x="8326983" y="5548658"/>
            <a:ext cx="2111597" cy="901727"/>
          </a:xfrm>
          <a:prstGeom prst="rect">
            <a:avLst/>
          </a:prstGeom>
        </p:spPr>
      </p:pic>
      <p:sp>
        <p:nvSpPr>
          <p:cNvPr id="63" name="テキスト ボックス 62"/>
          <p:cNvSpPr txBox="1"/>
          <p:nvPr/>
        </p:nvSpPr>
        <p:spPr>
          <a:xfrm>
            <a:off x="6803608" y="5739729"/>
            <a:ext cx="1319592" cy="369332"/>
          </a:xfrm>
          <a:prstGeom prst="rect">
            <a:avLst/>
          </a:prstGeom>
          <a:noFill/>
        </p:spPr>
        <p:txBody>
          <a:bodyPr wrap="none" rtlCol="0">
            <a:spAutoFit/>
          </a:bodyPr>
          <a:lstStyle/>
          <a:p>
            <a:r>
              <a:rPr lang="ja-JP" altLang="en-US" dirty="0">
                <a:solidFill>
                  <a:srgbClr val="0000FF"/>
                </a:solidFill>
                <a:latin typeface="Arial"/>
                <a:ea typeface="ＭＳ Ｐゴシック"/>
              </a:rPr>
              <a:t>ユーザ認証</a:t>
            </a:r>
          </a:p>
        </p:txBody>
      </p:sp>
      <p:sp>
        <p:nvSpPr>
          <p:cNvPr id="64" name="テキスト ボックス 63"/>
          <p:cNvSpPr txBox="1"/>
          <p:nvPr/>
        </p:nvSpPr>
        <p:spPr>
          <a:xfrm>
            <a:off x="8136563" y="3586984"/>
            <a:ext cx="1510350" cy="646331"/>
          </a:xfrm>
          <a:prstGeom prst="rect">
            <a:avLst/>
          </a:prstGeom>
          <a:noFill/>
          <a:ln>
            <a:noFill/>
          </a:ln>
        </p:spPr>
        <p:txBody>
          <a:bodyPr wrap="none" rtlCol="0">
            <a:spAutoFit/>
          </a:bodyPr>
          <a:lstStyle/>
          <a:p>
            <a:r>
              <a:rPr lang="ja-JP" altLang="en-US" dirty="0">
                <a:solidFill>
                  <a:srgbClr val="FF0000"/>
                </a:solidFill>
                <a:latin typeface="Arial"/>
                <a:ea typeface="ＭＳ Ｐゴシック"/>
              </a:rPr>
              <a:t>制御通信を</a:t>
            </a:r>
            <a:endParaRPr lang="en-US" altLang="ja-JP" dirty="0">
              <a:solidFill>
                <a:srgbClr val="FF0000"/>
              </a:solidFill>
              <a:latin typeface="Arial"/>
              <a:ea typeface="ＭＳ Ｐゴシック"/>
            </a:endParaRPr>
          </a:p>
          <a:p>
            <a:r>
              <a:rPr lang="ja-JP" altLang="en-US" dirty="0">
                <a:solidFill>
                  <a:srgbClr val="FF0000"/>
                </a:solidFill>
                <a:latin typeface="Arial"/>
                <a:ea typeface="ＭＳ Ｐゴシック"/>
              </a:rPr>
              <a:t>　</a:t>
            </a:r>
            <a:r>
              <a:rPr lang="en-US" altLang="ja-JP" dirty="0">
                <a:solidFill>
                  <a:srgbClr val="FF0000"/>
                </a:solidFill>
                <a:latin typeface="Arial"/>
                <a:ea typeface="ＭＳ Ｐゴシック"/>
              </a:rPr>
              <a:t>OTP</a:t>
            </a:r>
            <a:r>
              <a:rPr lang="ja-JP" altLang="en-US" dirty="0">
                <a:solidFill>
                  <a:srgbClr val="FF0000"/>
                </a:solidFill>
                <a:latin typeface="Arial"/>
                <a:ea typeface="ＭＳ Ｐゴシック"/>
              </a:rPr>
              <a:t>暗号化</a:t>
            </a:r>
          </a:p>
        </p:txBody>
      </p:sp>
      <p:sp>
        <p:nvSpPr>
          <p:cNvPr id="65" name="テキスト ボックス 64"/>
          <p:cNvSpPr txBox="1"/>
          <p:nvPr/>
        </p:nvSpPr>
        <p:spPr>
          <a:xfrm>
            <a:off x="3175883" y="2693686"/>
            <a:ext cx="1327608" cy="369332"/>
          </a:xfrm>
          <a:prstGeom prst="rect">
            <a:avLst/>
          </a:prstGeom>
          <a:noFill/>
        </p:spPr>
        <p:txBody>
          <a:bodyPr wrap="none" rtlCol="0">
            <a:spAutoFit/>
          </a:bodyPr>
          <a:lstStyle/>
          <a:p>
            <a:r>
              <a:rPr lang="ja-JP" altLang="en-US" dirty="0">
                <a:solidFill>
                  <a:srgbClr val="0000FF"/>
                </a:solidFill>
                <a:latin typeface="Arial"/>
                <a:ea typeface="ＭＳ Ｐゴシック"/>
              </a:rPr>
              <a:t>ユーザ認証</a:t>
            </a:r>
          </a:p>
        </p:txBody>
      </p:sp>
      <p:cxnSp>
        <p:nvCxnSpPr>
          <p:cNvPr id="66" name="直線矢印コネクタ 65"/>
          <p:cNvCxnSpPr/>
          <p:nvPr/>
        </p:nvCxnSpPr>
        <p:spPr>
          <a:xfrm flipH="1">
            <a:off x="3647563" y="2506560"/>
            <a:ext cx="1002530" cy="2438913"/>
          </a:xfrm>
          <a:prstGeom prst="straightConnector1">
            <a:avLst/>
          </a:prstGeom>
          <a:noFill/>
          <a:ln w="28575" cap="flat" cmpd="sng" algn="ctr">
            <a:solidFill>
              <a:srgbClr val="0000FF"/>
            </a:solidFill>
            <a:prstDash val="solid"/>
            <a:headEnd type="arrow" w="med" len="med"/>
            <a:tailEnd type="arrow" w="med" len="med"/>
          </a:ln>
          <a:effectLst/>
        </p:spPr>
      </p:cxnSp>
      <p:sp>
        <p:nvSpPr>
          <p:cNvPr id="67" name="テキスト ボックス 66"/>
          <p:cNvSpPr txBox="1"/>
          <p:nvPr/>
        </p:nvSpPr>
        <p:spPr>
          <a:xfrm>
            <a:off x="8196878" y="6420578"/>
            <a:ext cx="1374094" cy="369332"/>
          </a:xfrm>
          <a:prstGeom prst="rect">
            <a:avLst/>
          </a:prstGeom>
          <a:noFill/>
        </p:spPr>
        <p:txBody>
          <a:bodyPr wrap="none" rtlCol="0">
            <a:spAutoFit/>
          </a:bodyPr>
          <a:lstStyle/>
          <a:p>
            <a:r>
              <a:rPr lang="ja-JP" altLang="en-US" dirty="0">
                <a:solidFill>
                  <a:prstClr val="black"/>
                </a:solidFill>
                <a:latin typeface="Arial"/>
                <a:ea typeface="ＭＳ Ｐゴシック"/>
              </a:rPr>
              <a:t>コントローラ</a:t>
            </a:r>
            <a:endParaRPr lang="en-US" altLang="ja-JP" dirty="0">
              <a:solidFill>
                <a:prstClr val="black"/>
              </a:solidFill>
              <a:latin typeface="Arial"/>
              <a:ea typeface="ＭＳ Ｐゴシック"/>
            </a:endParaRPr>
          </a:p>
        </p:txBody>
      </p:sp>
      <p:cxnSp>
        <p:nvCxnSpPr>
          <p:cNvPr id="68" name="直線矢印コネクタ 67"/>
          <p:cNvCxnSpPr/>
          <p:nvPr/>
        </p:nvCxnSpPr>
        <p:spPr>
          <a:xfrm>
            <a:off x="6832425" y="2541320"/>
            <a:ext cx="1953387" cy="3258407"/>
          </a:xfrm>
          <a:prstGeom prst="straightConnector1">
            <a:avLst/>
          </a:prstGeom>
          <a:noFill/>
          <a:ln w="28575" cap="flat" cmpd="sng" algn="ctr">
            <a:solidFill>
              <a:srgbClr val="0000FF"/>
            </a:solidFill>
            <a:prstDash val="solid"/>
            <a:headEnd type="arrow" w="med" len="med"/>
            <a:tailEnd type="arrow" w="med" len="med"/>
          </a:ln>
          <a:effectLst/>
        </p:spPr>
      </p:cxnSp>
      <p:cxnSp>
        <p:nvCxnSpPr>
          <p:cNvPr id="69" name="直線矢印コネクタ 68"/>
          <p:cNvCxnSpPr/>
          <p:nvPr/>
        </p:nvCxnSpPr>
        <p:spPr>
          <a:xfrm flipH="1" flipV="1">
            <a:off x="7257472" y="2541320"/>
            <a:ext cx="1893944" cy="3168161"/>
          </a:xfrm>
          <a:prstGeom prst="straightConnector1">
            <a:avLst/>
          </a:prstGeom>
          <a:noFill/>
          <a:ln w="28575" cap="flat" cmpd="sng" algn="ctr">
            <a:solidFill>
              <a:srgbClr val="FF0000"/>
            </a:solidFill>
            <a:prstDash val="solid"/>
            <a:headEnd type="none" w="med" len="med"/>
            <a:tailEnd type="arrow" w="med" len="med"/>
          </a:ln>
          <a:effectLst/>
        </p:spPr>
      </p:cxnSp>
      <p:sp>
        <p:nvSpPr>
          <p:cNvPr id="70" name="テキスト ボックス 69"/>
          <p:cNvSpPr txBox="1"/>
          <p:nvPr/>
        </p:nvSpPr>
        <p:spPr>
          <a:xfrm>
            <a:off x="6555767" y="4216427"/>
            <a:ext cx="1628971" cy="646331"/>
          </a:xfrm>
          <a:prstGeom prst="rect">
            <a:avLst/>
          </a:prstGeom>
          <a:noFill/>
        </p:spPr>
        <p:txBody>
          <a:bodyPr wrap="none" rtlCol="0">
            <a:spAutoFit/>
          </a:bodyPr>
          <a:lstStyle/>
          <a:p>
            <a:pPr algn="r"/>
            <a:r>
              <a:rPr lang="ja-JP" altLang="en-US" dirty="0">
                <a:solidFill>
                  <a:srgbClr val="0000FF"/>
                </a:solidFill>
                <a:latin typeface="Arial"/>
                <a:ea typeface="ＭＳ Ｐゴシック"/>
              </a:rPr>
              <a:t>ユーザ認証　　</a:t>
            </a:r>
            <a:endParaRPr lang="en-US" altLang="ja-JP" dirty="0">
              <a:solidFill>
                <a:srgbClr val="0000FF"/>
              </a:solidFill>
              <a:latin typeface="Arial"/>
              <a:ea typeface="ＭＳ Ｐゴシック"/>
            </a:endParaRPr>
          </a:p>
          <a:p>
            <a:pPr algn="r"/>
            <a:r>
              <a:rPr lang="ja-JP" altLang="en-US" dirty="0">
                <a:solidFill>
                  <a:srgbClr val="0000FF"/>
                </a:solidFill>
                <a:latin typeface="Arial"/>
                <a:ea typeface="ＭＳ Ｐゴシック"/>
              </a:rPr>
              <a:t>メッセージ認証</a:t>
            </a:r>
          </a:p>
        </p:txBody>
      </p:sp>
      <p:sp>
        <p:nvSpPr>
          <p:cNvPr id="78" name="テキスト ボックス 77"/>
          <p:cNvSpPr txBox="1"/>
          <p:nvPr/>
        </p:nvSpPr>
        <p:spPr>
          <a:xfrm>
            <a:off x="8521066" y="4268364"/>
            <a:ext cx="1850186" cy="338554"/>
          </a:xfrm>
          <a:prstGeom prst="rect">
            <a:avLst/>
          </a:prstGeom>
          <a:noFill/>
          <a:ln>
            <a:noFill/>
          </a:ln>
        </p:spPr>
        <p:txBody>
          <a:bodyPr wrap="none" rtlCol="0">
            <a:spAutoFit/>
          </a:bodyPr>
          <a:lstStyle/>
          <a:p>
            <a:r>
              <a:rPr lang="ja-JP" altLang="en-US" sz="1600" dirty="0">
                <a:solidFill>
                  <a:srgbClr val="FF0000"/>
                </a:solidFill>
                <a:latin typeface="Arial"/>
                <a:ea typeface="ＭＳ Ｐゴシック"/>
              </a:rPr>
              <a:t>平均レート：</a:t>
            </a:r>
            <a:r>
              <a:rPr lang="en-US" altLang="ja-JP" sz="1600" dirty="0">
                <a:solidFill>
                  <a:srgbClr val="FF0000"/>
                </a:solidFill>
                <a:latin typeface="Arial"/>
                <a:ea typeface="ＭＳ Ｐゴシック"/>
              </a:rPr>
              <a:t>10kb/s</a:t>
            </a:r>
            <a:endParaRPr lang="ja-JP" altLang="en-US" sz="1600" dirty="0">
              <a:solidFill>
                <a:srgbClr val="FF0000"/>
              </a:solidFill>
              <a:latin typeface="Arial"/>
              <a:ea typeface="ＭＳ Ｐゴシック"/>
            </a:endParaRPr>
          </a:p>
        </p:txBody>
      </p:sp>
      <p:sp>
        <p:nvSpPr>
          <p:cNvPr id="79" name="四角形吹き出し 78"/>
          <p:cNvSpPr/>
          <p:nvPr/>
        </p:nvSpPr>
        <p:spPr>
          <a:xfrm>
            <a:off x="6616515" y="5069059"/>
            <a:ext cx="1059236" cy="476521"/>
          </a:xfrm>
          <a:prstGeom prst="wedgeRectCallout">
            <a:avLst>
              <a:gd name="adj1" fmla="val -94289"/>
              <a:gd name="adj2" fmla="val -18779"/>
            </a:avLst>
          </a:prstGeom>
          <a:ln>
            <a:solidFill>
              <a:sysClr val="windowText" lastClr="000000"/>
            </a:solidFill>
          </a:ln>
        </p:spPr>
        <p:txBody>
          <a:bodyPr wrap="square" lIns="36000" rIns="36000" rtlCol="0" anchor="ctr">
            <a:noAutofit/>
          </a:bodyPr>
          <a:lstStyle/>
          <a:p>
            <a:pPr>
              <a:defRPr/>
            </a:pPr>
            <a:r>
              <a:rPr kumimoji="0" lang="en-US" altLang="ja-JP" sz="1400" kern="0" dirty="0">
                <a:solidFill>
                  <a:prstClr val="black"/>
                </a:solidFill>
                <a:latin typeface="Arial"/>
                <a:ea typeface="ＭＳ Ｐゴシック"/>
              </a:rPr>
              <a:t>JR</a:t>
            </a:r>
            <a:r>
              <a:rPr kumimoji="0" lang="ja-JP" altLang="en-US" sz="1400" kern="0" dirty="0">
                <a:solidFill>
                  <a:prstClr val="black"/>
                </a:solidFill>
                <a:latin typeface="Arial"/>
                <a:ea typeface="ＭＳ Ｐゴシック"/>
              </a:rPr>
              <a:t>コネクタから鍵供給</a:t>
            </a:r>
          </a:p>
        </p:txBody>
      </p:sp>
      <p:sp>
        <p:nvSpPr>
          <p:cNvPr id="80" name="正方形/長方形 79"/>
          <p:cNvSpPr/>
          <p:nvPr/>
        </p:nvSpPr>
        <p:spPr>
          <a:xfrm>
            <a:off x="7423546" y="1157869"/>
            <a:ext cx="1768433" cy="646331"/>
          </a:xfrm>
          <a:prstGeom prst="rect">
            <a:avLst/>
          </a:prstGeom>
        </p:spPr>
        <p:txBody>
          <a:bodyPr wrap="none">
            <a:spAutoFit/>
          </a:bodyPr>
          <a:lstStyle/>
          <a:p>
            <a:r>
              <a:rPr lang="ja-JP" altLang="en-US" dirty="0">
                <a:solidFill>
                  <a:prstClr val="black"/>
                </a:solidFill>
                <a:latin typeface="Arial"/>
                <a:ea typeface="ＭＳ Ｐゴシック"/>
              </a:rPr>
              <a:t>最大直径</a:t>
            </a:r>
            <a:r>
              <a:rPr lang="en-US" altLang="ja-JP" dirty="0">
                <a:solidFill>
                  <a:prstClr val="black"/>
                </a:solidFill>
                <a:latin typeface="Arial"/>
                <a:ea typeface="ＭＳ Ｐゴシック"/>
              </a:rPr>
              <a:t>1.45m</a:t>
            </a:r>
          </a:p>
          <a:p>
            <a:r>
              <a:rPr lang="ja-JP" altLang="en-US" dirty="0">
                <a:solidFill>
                  <a:prstClr val="black"/>
                </a:solidFill>
                <a:latin typeface="Arial"/>
                <a:ea typeface="ＭＳ Ｐゴシック"/>
              </a:rPr>
              <a:t>重さ</a:t>
            </a:r>
            <a:r>
              <a:rPr lang="en-US" altLang="ja-JP" dirty="0">
                <a:solidFill>
                  <a:prstClr val="black"/>
                </a:solidFill>
                <a:latin typeface="Arial"/>
                <a:ea typeface="ＭＳ Ｐゴシック"/>
              </a:rPr>
              <a:t>15kg</a:t>
            </a:r>
            <a:endParaRPr lang="ja-JP" altLang="en-US" dirty="0">
              <a:solidFill>
                <a:prstClr val="black"/>
              </a:solidFill>
              <a:latin typeface="Arial"/>
              <a:ea typeface="ＭＳ Ｐゴシック"/>
            </a:endParaRPr>
          </a:p>
        </p:txBody>
      </p:sp>
      <p:cxnSp>
        <p:nvCxnSpPr>
          <p:cNvPr id="3" name="直線矢印コネクタ 2"/>
          <p:cNvCxnSpPr/>
          <p:nvPr/>
        </p:nvCxnSpPr>
        <p:spPr>
          <a:xfrm flipV="1">
            <a:off x="3839689" y="2541320"/>
            <a:ext cx="1025537" cy="2404153"/>
          </a:xfrm>
          <a:prstGeom prst="straightConnector1">
            <a:avLst/>
          </a:prstGeom>
          <a:ln w="38100">
            <a:solidFill>
              <a:srgbClr val="006600"/>
            </a:solidFill>
            <a:tailEnd type="arrow"/>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a:off x="3839687" y="6108130"/>
            <a:ext cx="4592892" cy="146464"/>
            <a:chOff x="3705524" y="6130950"/>
            <a:chExt cx="2736304" cy="220000"/>
          </a:xfrm>
        </p:grpSpPr>
        <p:cxnSp>
          <p:nvCxnSpPr>
            <p:cNvPr id="62" name="直線矢印コネクタ 61"/>
            <p:cNvCxnSpPr/>
            <p:nvPr/>
          </p:nvCxnSpPr>
          <p:spPr>
            <a:xfrm>
              <a:off x="3705524" y="6130950"/>
              <a:ext cx="2736304" cy="0"/>
            </a:xfrm>
            <a:prstGeom prst="straightConnector1">
              <a:avLst/>
            </a:prstGeom>
            <a:noFill/>
            <a:ln w="28575" cap="flat" cmpd="sng" algn="ctr">
              <a:solidFill>
                <a:srgbClr val="0000FF"/>
              </a:solidFill>
              <a:prstDash val="solid"/>
              <a:headEnd type="arrow" w="med" len="med"/>
              <a:tailEnd type="arrow" w="med" len="med"/>
            </a:ln>
            <a:effectLst/>
          </p:spPr>
        </p:cxnSp>
        <p:cxnSp>
          <p:nvCxnSpPr>
            <p:cNvPr id="82" name="直線矢印コネクタ 81"/>
            <p:cNvCxnSpPr/>
            <p:nvPr/>
          </p:nvCxnSpPr>
          <p:spPr>
            <a:xfrm>
              <a:off x="3740710" y="6350950"/>
              <a:ext cx="2665931" cy="0"/>
            </a:xfrm>
            <a:prstGeom prst="straightConnector1">
              <a:avLst/>
            </a:prstGeom>
            <a:ln w="38100">
              <a:solidFill>
                <a:srgbClr val="006600"/>
              </a:solidFill>
              <a:tailEnd type="arrow"/>
            </a:ln>
          </p:spPr>
          <p:style>
            <a:lnRef idx="1">
              <a:schemeClr val="accent1"/>
            </a:lnRef>
            <a:fillRef idx="0">
              <a:schemeClr val="accent1"/>
            </a:fillRef>
            <a:effectRef idx="0">
              <a:schemeClr val="accent1"/>
            </a:effectRef>
            <a:fontRef idx="minor">
              <a:schemeClr val="tx1"/>
            </a:fontRef>
          </p:style>
        </p:cxnSp>
      </p:grpSp>
      <p:sp>
        <p:nvSpPr>
          <p:cNvPr id="84" name="テキスト ボックス 83"/>
          <p:cNvSpPr txBox="1"/>
          <p:nvPr/>
        </p:nvSpPr>
        <p:spPr>
          <a:xfrm>
            <a:off x="4695616" y="2746404"/>
            <a:ext cx="1346844" cy="369332"/>
          </a:xfrm>
          <a:prstGeom prst="rect">
            <a:avLst/>
          </a:prstGeom>
          <a:noFill/>
        </p:spPr>
        <p:txBody>
          <a:bodyPr wrap="none" rtlCol="0">
            <a:spAutoFit/>
          </a:bodyPr>
          <a:lstStyle/>
          <a:p>
            <a:r>
              <a:rPr lang="ja-JP" altLang="en-US" dirty="0">
                <a:solidFill>
                  <a:srgbClr val="006600"/>
                </a:solidFill>
                <a:latin typeface="Arial"/>
                <a:ea typeface="ＭＳ Ｐゴシック"/>
              </a:rPr>
              <a:t>暗号鍵供給</a:t>
            </a:r>
          </a:p>
        </p:txBody>
      </p:sp>
      <p:sp>
        <p:nvSpPr>
          <p:cNvPr id="85" name="テキスト ボックス 84"/>
          <p:cNvSpPr txBox="1"/>
          <p:nvPr/>
        </p:nvSpPr>
        <p:spPr>
          <a:xfrm>
            <a:off x="6616515" y="6305396"/>
            <a:ext cx="1346844" cy="369332"/>
          </a:xfrm>
          <a:prstGeom prst="rect">
            <a:avLst/>
          </a:prstGeom>
          <a:noFill/>
        </p:spPr>
        <p:txBody>
          <a:bodyPr wrap="none" rtlCol="0">
            <a:spAutoFit/>
          </a:bodyPr>
          <a:lstStyle/>
          <a:p>
            <a:r>
              <a:rPr lang="ja-JP" altLang="en-US" dirty="0">
                <a:solidFill>
                  <a:srgbClr val="006600"/>
                </a:solidFill>
                <a:latin typeface="Arial"/>
                <a:ea typeface="ＭＳ Ｐゴシック"/>
              </a:rPr>
              <a:t>暗号鍵供給</a:t>
            </a:r>
          </a:p>
        </p:txBody>
      </p:sp>
      <p:sp>
        <p:nvSpPr>
          <p:cNvPr id="2" name="角丸四角形吹き出し 1"/>
          <p:cNvSpPr/>
          <p:nvPr/>
        </p:nvSpPr>
        <p:spPr>
          <a:xfrm>
            <a:off x="2397606" y="4167782"/>
            <a:ext cx="815146" cy="477881"/>
          </a:xfrm>
          <a:prstGeom prst="wedgeRoundRectCallout">
            <a:avLst>
              <a:gd name="adj1" fmla="val 9322"/>
              <a:gd name="adj2" fmla="val 235327"/>
              <a:gd name="adj3" fmla="val 16667"/>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GRANG-Mini</a:t>
            </a:r>
            <a:endParaRPr lang="ja-JP" altLang="en-US" sz="1200" dirty="0">
              <a:solidFill>
                <a:schemeClr val="tx1"/>
              </a:solidFill>
            </a:endParaRPr>
          </a:p>
        </p:txBody>
      </p:sp>
      <p:sp>
        <p:nvSpPr>
          <p:cNvPr id="32" name="角丸四角形吹き出し 31"/>
          <p:cNvSpPr/>
          <p:nvPr/>
        </p:nvSpPr>
        <p:spPr>
          <a:xfrm>
            <a:off x="2926030" y="3812117"/>
            <a:ext cx="877024" cy="313282"/>
          </a:xfrm>
          <a:prstGeom prst="wedgeRoundRectCallout">
            <a:avLst>
              <a:gd name="adj1" fmla="val 18276"/>
              <a:gd name="adj2" fmla="val 438491"/>
              <a:gd name="adj3" fmla="val 16667"/>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microSD</a:t>
            </a:r>
            <a:endParaRPr lang="ja-JP" altLang="en-US" sz="1200" dirty="0">
              <a:solidFill>
                <a:schemeClr val="tx1"/>
              </a:solidFill>
            </a:endParaRPr>
          </a:p>
        </p:txBody>
      </p:sp>
      <p:sp>
        <p:nvSpPr>
          <p:cNvPr id="33" name="角丸四角形吹き出し 32"/>
          <p:cNvSpPr/>
          <p:nvPr/>
        </p:nvSpPr>
        <p:spPr>
          <a:xfrm>
            <a:off x="490298" y="3179834"/>
            <a:ext cx="1335961" cy="648247"/>
          </a:xfrm>
          <a:prstGeom prst="wedgeRoundRectCallout">
            <a:avLst>
              <a:gd name="adj1" fmla="val 86048"/>
              <a:gd name="adj2" fmla="val 319464"/>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rPr>
              <a:t>認証プログラムを搭載した</a:t>
            </a:r>
            <a:r>
              <a:rPr lang="en-US" altLang="ja-JP" sz="1200" dirty="0">
                <a:solidFill>
                  <a:schemeClr val="tx1"/>
                </a:solidFill>
              </a:rPr>
              <a:t>CPU</a:t>
            </a:r>
            <a:r>
              <a:rPr lang="ja-JP" altLang="en-US" sz="1200" dirty="0">
                <a:solidFill>
                  <a:schemeClr val="tx1"/>
                </a:solidFill>
              </a:rPr>
              <a:t>基板</a:t>
            </a:r>
          </a:p>
        </p:txBody>
      </p:sp>
      <p:sp>
        <p:nvSpPr>
          <p:cNvPr id="34" name="テキスト ボックス 33">
            <a:extLst>
              <a:ext uri="{FF2B5EF4-FFF2-40B4-BE49-F238E27FC236}">
                <a16:creationId xmlns:a16="http://schemas.microsoft.com/office/drawing/2014/main" id="{E9E9B217-FBFE-4569-BD1B-3C31E81D5D17}"/>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無人機／ドローン秘匿通信制御</a:t>
            </a:r>
          </a:p>
        </p:txBody>
      </p:sp>
    </p:spTree>
    <p:extLst>
      <p:ext uri="{BB962C8B-B14F-4D97-AF65-F5344CB8AC3E}">
        <p14:creationId xmlns:p14="http://schemas.microsoft.com/office/powerpoint/2010/main" val="3493754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6386" y="324488"/>
            <a:ext cx="7375451" cy="443711"/>
          </a:xfrm>
          <a:prstGeom prst="rect">
            <a:avLst/>
          </a:prstGeom>
        </p:spPr>
        <p:txBody>
          <a:bodyPr vert="horz" wrap="square" lIns="0" tIns="12700" rIns="0" bIns="0" rtlCol="0" anchor="ctr">
            <a:spAutoFit/>
          </a:bodyPr>
          <a:lstStyle/>
          <a:p>
            <a:pPr marL="12700" algn="ctr">
              <a:lnSpc>
                <a:spcPct val="100000"/>
              </a:lnSpc>
              <a:spcBef>
                <a:spcPts val="100"/>
              </a:spcBef>
            </a:pPr>
            <a:r>
              <a:rPr sz="2800" spc="-10" dirty="0">
                <a:latin typeface="BIZ UDP明朝 Medium" panose="02020500000000000000" pitchFamily="18" charset="-128"/>
                <a:ea typeface="BIZ UDP明朝 Medium" panose="02020500000000000000" pitchFamily="18" charset="-128"/>
              </a:rPr>
              <a:t>10Gbps</a:t>
            </a:r>
            <a:r>
              <a:rPr sz="2800" dirty="0">
                <a:latin typeface="BIZ UDP明朝 Medium" panose="02020500000000000000" pitchFamily="18" charset="-128"/>
                <a:ea typeface="BIZ UDP明朝 Medium" panose="02020500000000000000" pitchFamily="18" charset="-128"/>
              </a:rPr>
              <a:t>級の高速光通信技術</a:t>
            </a:r>
            <a:endParaRPr sz="1800" dirty="0">
              <a:latin typeface="BIZ UDP明朝 Medium" panose="02020500000000000000" pitchFamily="18" charset="-128"/>
              <a:ea typeface="BIZ UDP明朝 Medium" panose="02020500000000000000" pitchFamily="18" charset="-128"/>
            </a:endParaRPr>
          </a:p>
        </p:txBody>
      </p:sp>
      <p:grpSp>
        <p:nvGrpSpPr>
          <p:cNvPr id="3" name="object 3"/>
          <p:cNvGrpSpPr/>
          <p:nvPr/>
        </p:nvGrpSpPr>
        <p:grpSpPr>
          <a:xfrm>
            <a:off x="1889759" y="2599944"/>
            <a:ext cx="8516620" cy="3959860"/>
            <a:chOff x="746759" y="2599944"/>
            <a:chExt cx="8516620" cy="3959860"/>
          </a:xfrm>
        </p:grpSpPr>
        <p:pic>
          <p:nvPicPr>
            <p:cNvPr id="4" name="object 4"/>
            <p:cNvPicPr/>
            <p:nvPr/>
          </p:nvPicPr>
          <p:blipFill>
            <a:blip r:embed="rId2" cstate="print"/>
            <a:stretch>
              <a:fillRect/>
            </a:stretch>
          </p:blipFill>
          <p:spPr>
            <a:xfrm>
              <a:off x="1039368" y="2599944"/>
              <a:ext cx="7827263" cy="3959351"/>
            </a:xfrm>
            <a:prstGeom prst="rect">
              <a:avLst/>
            </a:prstGeom>
          </p:spPr>
        </p:pic>
        <p:pic>
          <p:nvPicPr>
            <p:cNvPr id="5" name="object 5"/>
            <p:cNvPicPr/>
            <p:nvPr/>
          </p:nvPicPr>
          <p:blipFill>
            <a:blip r:embed="rId3" cstate="print"/>
            <a:stretch>
              <a:fillRect/>
            </a:stretch>
          </p:blipFill>
          <p:spPr>
            <a:xfrm>
              <a:off x="746759" y="5041392"/>
              <a:ext cx="8516111" cy="1517903"/>
            </a:xfrm>
            <a:prstGeom prst="rect">
              <a:avLst/>
            </a:prstGeom>
          </p:spPr>
        </p:pic>
        <p:pic>
          <p:nvPicPr>
            <p:cNvPr id="6" name="object 6"/>
            <p:cNvPicPr/>
            <p:nvPr/>
          </p:nvPicPr>
          <p:blipFill>
            <a:blip r:embed="rId4" cstate="print"/>
            <a:stretch>
              <a:fillRect/>
            </a:stretch>
          </p:blipFill>
          <p:spPr>
            <a:xfrm>
              <a:off x="4678036" y="2612562"/>
              <a:ext cx="751954" cy="569996"/>
            </a:xfrm>
            <a:prstGeom prst="rect">
              <a:avLst/>
            </a:prstGeom>
          </p:spPr>
        </p:pic>
      </p:grpSp>
      <p:sp>
        <p:nvSpPr>
          <p:cNvPr id="7" name="object 7"/>
          <p:cNvSpPr txBox="1"/>
          <p:nvPr/>
        </p:nvSpPr>
        <p:spPr>
          <a:xfrm>
            <a:off x="4976348" y="6259522"/>
            <a:ext cx="1123315" cy="222496"/>
          </a:xfrm>
          <a:prstGeom prst="rect">
            <a:avLst/>
          </a:prstGeom>
        </p:spPr>
        <p:txBody>
          <a:bodyPr vert="horz" wrap="square" lIns="0" tIns="14604" rIns="0" bIns="0" rtlCol="0">
            <a:spAutoFit/>
          </a:bodyPr>
          <a:lstStyle/>
          <a:p>
            <a:pPr marL="12700">
              <a:spcBef>
                <a:spcPts val="114"/>
              </a:spcBef>
            </a:pPr>
            <a:r>
              <a:rPr sz="1350" spc="-15" dirty="0" err="1">
                <a:latin typeface="BIZ UDP明朝 Medium" panose="02020500000000000000" pitchFamily="18" charset="-128"/>
                <a:ea typeface="BIZ UDP明朝 Medium" panose="02020500000000000000" pitchFamily="18" charset="-128"/>
                <a:cs typeface="ＭＳ Ｐゴシック"/>
              </a:rPr>
              <a:t>光地上局</a:t>
            </a:r>
            <a:endParaRPr sz="1350" dirty="0">
              <a:latin typeface="BIZ UDP明朝 Medium" panose="02020500000000000000" pitchFamily="18" charset="-128"/>
              <a:ea typeface="BIZ UDP明朝 Medium" panose="02020500000000000000" pitchFamily="18" charset="-128"/>
              <a:cs typeface="ＭＳ Ｐゴシック"/>
            </a:endParaRPr>
          </a:p>
        </p:txBody>
      </p:sp>
      <p:sp>
        <p:nvSpPr>
          <p:cNvPr id="8" name="object 8"/>
          <p:cNvSpPr txBox="1"/>
          <p:nvPr/>
        </p:nvSpPr>
        <p:spPr>
          <a:xfrm>
            <a:off x="273486" y="1037488"/>
            <a:ext cx="11748655" cy="1208023"/>
          </a:xfrm>
          <a:prstGeom prst="rect">
            <a:avLst/>
          </a:prstGeom>
          <a:ln w="27432">
            <a:solidFill>
              <a:srgbClr val="002060"/>
            </a:solidFill>
          </a:ln>
        </p:spPr>
        <p:txBody>
          <a:bodyPr vert="horz" wrap="square" lIns="0" tIns="99060" rIns="0" bIns="0" rtlCol="0">
            <a:spAutoFit/>
          </a:bodyPr>
          <a:lstStyle/>
          <a:p>
            <a:pPr marL="375285" marR="150495" indent="-287020" algn="just">
              <a:spcBef>
                <a:spcPts val="780"/>
              </a:spcBef>
              <a:buFont typeface="Wingdings"/>
              <a:buChar char=""/>
              <a:tabLst>
                <a:tab pos="375920" algn="l"/>
              </a:tabLst>
            </a:pPr>
            <a:r>
              <a:rPr dirty="0">
                <a:latin typeface="Meiryo UI"/>
                <a:cs typeface="Meiryo UI"/>
              </a:rPr>
              <a:t>NICT</a:t>
            </a:r>
            <a:r>
              <a:rPr spc="-5" dirty="0">
                <a:latin typeface="Meiryo UI"/>
                <a:cs typeface="Meiryo UI"/>
              </a:rPr>
              <a:t>において、</a:t>
            </a:r>
            <a:r>
              <a:rPr b="1" spc="-15" dirty="0">
                <a:latin typeface="Meiryo UI"/>
                <a:cs typeface="Meiryo UI"/>
              </a:rPr>
              <a:t>世界最高レベルの</a:t>
            </a:r>
            <a:r>
              <a:rPr b="1" spc="-10" dirty="0">
                <a:latin typeface="Meiryo UI"/>
                <a:cs typeface="Meiryo UI"/>
              </a:rPr>
              <a:t>10Gbps</a:t>
            </a:r>
            <a:r>
              <a:rPr b="1" spc="-20" dirty="0">
                <a:latin typeface="Meiryo UI"/>
                <a:cs typeface="Meiryo UI"/>
              </a:rPr>
              <a:t>級地上-衛星間光データ伝送</a:t>
            </a:r>
            <a:r>
              <a:rPr spc="-30" dirty="0">
                <a:latin typeface="Meiryo UI"/>
                <a:cs typeface="Meiryo UI"/>
              </a:rPr>
              <a:t>を可能とする超高速光通信システム</a:t>
            </a:r>
            <a:r>
              <a:rPr spc="-20" dirty="0">
                <a:latin typeface="Meiryo UI"/>
                <a:cs typeface="Meiryo UI"/>
              </a:rPr>
              <a:t>を研究開発。光フィーダリンクの基礎技術を確立するため、</a:t>
            </a:r>
            <a:r>
              <a:rPr b="1" spc="-15" dirty="0">
                <a:latin typeface="Meiryo UI"/>
                <a:cs typeface="Meiryo UI"/>
              </a:rPr>
              <a:t>技術試験衛星９号機</a:t>
            </a:r>
            <a:r>
              <a:rPr b="1" spc="-25" dirty="0">
                <a:latin typeface="Meiryo UI"/>
                <a:cs typeface="Meiryo UI"/>
              </a:rPr>
              <a:t>（ETS-</a:t>
            </a:r>
            <a:r>
              <a:rPr b="1" spc="-10" dirty="0">
                <a:latin typeface="Meiryo UI"/>
                <a:cs typeface="Meiryo UI"/>
              </a:rPr>
              <a:t>9）</a:t>
            </a:r>
            <a:r>
              <a:rPr spc="-5" dirty="0">
                <a:latin typeface="Meiryo UI"/>
                <a:cs typeface="Meiryo UI"/>
              </a:rPr>
              <a:t>により</a:t>
            </a:r>
            <a:r>
              <a:rPr b="1" spc="-10" dirty="0">
                <a:latin typeface="Meiryo UI"/>
                <a:cs typeface="Meiryo UI"/>
              </a:rPr>
              <a:t>宇宙実証</a:t>
            </a:r>
            <a:r>
              <a:rPr spc="-50" dirty="0">
                <a:latin typeface="Meiryo UI"/>
                <a:cs typeface="Meiryo UI"/>
              </a:rPr>
              <a:t>を</a:t>
            </a:r>
            <a:r>
              <a:rPr spc="-15" dirty="0">
                <a:latin typeface="Meiryo UI"/>
                <a:cs typeface="Meiryo UI"/>
              </a:rPr>
              <a:t>目指す。</a:t>
            </a:r>
            <a:endParaRPr dirty="0">
              <a:latin typeface="Meiryo UI"/>
              <a:cs typeface="Meiryo UI"/>
            </a:endParaRPr>
          </a:p>
          <a:p>
            <a:pPr marL="375285" marR="325755" indent="-287020" algn="just">
              <a:buFont typeface="Wingdings"/>
              <a:buChar char=""/>
              <a:tabLst>
                <a:tab pos="375920" algn="l"/>
              </a:tabLst>
            </a:pPr>
            <a:r>
              <a:rPr spc="-30" dirty="0">
                <a:latin typeface="Meiryo UI"/>
                <a:cs typeface="Meiryo UI"/>
              </a:rPr>
              <a:t>先進的な主要光通信デバイスについては、宇宙環境耐性・信頼性を確保するスクリーニングプロセスを確立し、</a:t>
            </a:r>
            <a:r>
              <a:rPr spc="-25" dirty="0">
                <a:latin typeface="Meiryo UI"/>
                <a:cs typeface="Meiryo UI"/>
              </a:rPr>
              <a:t>先行した宇宙実証で国際競争力を有した市場展開を目指す。</a:t>
            </a:r>
            <a:endParaRPr dirty="0">
              <a:latin typeface="Meiryo UI"/>
              <a:cs typeface="Meiryo UI"/>
            </a:endParaRPr>
          </a:p>
        </p:txBody>
      </p:sp>
      <p:grpSp>
        <p:nvGrpSpPr>
          <p:cNvPr id="9" name="object 9"/>
          <p:cNvGrpSpPr/>
          <p:nvPr/>
        </p:nvGrpSpPr>
        <p:grpSpPr>
          <a:xfrm>
            <a:off x="5087111" y="3208018"/>
            <a:ext cx="920750" cy="3025140"/>
            <a:chOff x="3944111" y="3208018"/>
            <a:chExt cx="920750" cy="3025140"/>
          </a:xfrm>
        </p:grpSpPr>
        <p:pic>
          <p:nvPicPr>
            <p:cNvPr id="10" name="object 10"/>
            <p:cNvPicPr/>
            <p:nvPr/>
          </p:nvPicPr>
          <p:blipFill>
            <a:blip r:embed="rId5" cstate="print"/>
            <a:stretch>
              <a:fillRect/>
            </a:stretch>
          </p:blipFill>
          <p:spPr>
            <a:xfrm>
              <a:off x="3944111" y="5583935"/>
              <a:ext cx="920495" cy="649223"/>
            </a:xfrm>
            <a:prstGeom prst="rect">
              <a:avLst/>
            </a:prstGeom>
          </p:spPr>
        </p:pic>
        <p:sp>
          <p:nvSpPr>
            <p:cNvPr id="11" name="object 11"/>
            <p:cNvSpPr/>
            <p:nvPr/>
          </p:nvSpPr>
          <p:spPr>
            <a:xfrm>
              <a:off x="4449036" y="3290876"/>
              <a:ext cx="332740" cy="2171700"/>
            </a:xfrm>
            <a:custGeom>
              <a:avLst/>
              <a:gdLst/>
              <a:ahLst/>
              <a:cxnLst/>
              <a:rect l="l" t="t" r="r" b="b"/>
              <a:pathLst>
                <a:path w="332739" h="2171700">
                  <a:moveTo>
                    <a:pt x="332206" y="0"/>
                  </a:moveTo>
                  <a:lnTo>
                    <a:pt x="0" y="2171573"/>
                  </a:lnTo>
                </a:path>
              </a:pathLst>
            </a:custGeom>
            <a:ln w="33528">
              <a:solidFill>
                <a:srgbClr val="FFFF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2" name="object 12"/>
            <p:cNvSpPr/>
            <p:nvPr/>
          </p:nvSpPr>
          <p:spPr>
            <a:xfrm>
              <a:off x="4401845" y="3208019"/>
              <a:ext cx="426720" cy="2337435"/>
            </a:xfrm>
            <a:custGeom>
              <a:avLst/>
              <a:gdLst/>
              <a:ahLst/>
              <a:cxnLst/>
              <a:rect l="l" t="t" r="r" b="b"/>
              <a:pathLst>
                <a:path w="426720" h="2337435">
                  <a:moveTo>
                    <a:pt x="99428" y="2245461"/>
                  </a:moveTo>
                  <a:lnTo>
                    <a:pt x="0" y="2230259"/>
                  </a:lnTo>
                  <a:lnTo>
                    <a:pt x="34505" y="2337295"/>
                  </a:lnTo>
                  <a:lnTo>
                    <a:pt x="99428" y="2245461"/>
                  </a:lnTo>
                  <a:close/>
                </a:path>
                <a:path w="426720" h="2337435">
                  <a:moveTo>
                    <a:pt x="426567" y="107035"/>
                  </a:moveTo>
                  <a:lnTo>
                    <a:pt x="392074" y="0"/>
                  </a:lnTo>
                  <a:lnTo>
                    <a:pt x="327139" y="91821"/>
                  </a:lnTo>
                  <a:lnTo>
                    <a:pt x="426567" y="107035"/>
                  </a:lnTo>
                  <a:close/>
                </a:path>
              </a:pathLst>
            </a:custGeom>
            <a:solidFill>
              <a:srgbClr val="FFFF0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13" name="object 13"/>
          <p:cNvSpPr txBox="1"/>
          <p:nvPr/>
        </p:nvSpPr>
        <p:spPr>
          <a:xfrm>
            <a:off x="5058119" y="4848358"/>
            <a:ext cx="808355" cy="212238"/>
          </a:xfrm>
          <a:prstGeom prst="rect">
            <a:avLst/>
          </a:prstGeom>
        </p:spPr>
        <p:txBody>
          <a:bodyPr vert="horz" wrap="square" lIns="0" tIns="12065" rIns="0" bIns="0" rtlCol="0">
            <a:spAutoFit/>
          </a:bodyPr>
          <a:lstStyle/>
          <a:p>
            <a:pPr marL="12700">
              <a:spcBef>
                <a:spcPts val="95"/>
              </a:spcBef>
            </a:pPr>
            <a:r>
              <a:rPr sz="1300" b="1" spc="-15" dirty="0">
                <a:latin typeface="BIZ UDP明朝 Medium" panose="02020500000000000000" pitchFamily="18" charset="-128"/>
                <a:ea typeface="BIZ UDP明朝 Medium" panose="02020500000000000000" pitchFamily="18" charset="-128"/>
                <a:cs typeface="ＭＳ Ｐゴシック"/>
              </a:rPr>
              <a:t>大気ゆらぎ</a:t>
            </a:r>
            <a:endParaRPr sz="1300">
              <a:latin typeface="BIZ UDP明朝 Medium" panose="02020500000000000000" pitchFamily="18" charset="-128"/>
              <a:ea typeface="BIZ UDP明朝 Medium" panose="02020500000000000000" pitchFamily="18" charset="-128"/>
              <a:cs typeface="ＭＳ Ｐゴシック"/>
            </a:endParaRPr>
          </a:p>
        </p:txBody>
      </p:sp>
      <p:grpSp>
        <p:nvGrpSpPr>
          <p:cNvPr id="14" name="object 14"/>
          <p:cNvGrpSpPr/>
          <p:nvPr/>
        </p:nvGrpSpPr>
        <p:grpSpPr>
          <a:xfrm>
            <a:off x="5806185" y="3005073"/>
            <a:ext cx="1948180" cy="3489960"/>
            <a:chOff x="4663185" y="3005073"/>
            <a:chExt cx="1948180" cy="3489960"/>
          </a:xfrm>
        </p:grpSpPr>
        <p:sp>
          <p:nvSpPr>
            <p:cNvPr id="15" name="object 15"/>
            <p:cNvSpPr/>
            <p:nvPr/>
          </p:nvSpPr>
          <p:spPr>
            <a:xfrm>
              <a:off x="4669535" y="3011423"/>
              <a:ext cx="231775" cy="186055"/>
            </a:xfrm>
            <a:custGeom>
              <a:avLst/>
              <a:gdLst/>
              <a:ahLst/>
              <a:cxnLst/>
              <a:rect l="l" t="t" r="r" b="b"/>
              <a:pathLst>
                <a:path w="231775" h="186055">
                  <a:moveTo>
                    <a:pt x="0" y="92963"/>
                  </a:moveTo>
                  <a:lnTo>
                    <a:pt x="9101" y="56776"/>
                  </a:lnTo>
                  <a:lnTo>
                    <a:pt x="33923" y="27227"/>
                  </a:lnTo>
                  <a:lnTo>
                    <a:pt x="70739" y="7305"/>
                  </a:lnTo>
                  <a:lnTo>
                    <a:pt x="115823" y="0"/>
                  </a:lnTo>
                  <a:lnTo>
                    <a:pt x="160908" y="7305"/>
                  </a:lnTo>
                  <a:lnTo>
                    <a:pt x="197724" y="27227"/>
                  </a:lnTo>
                  <a:lnTo>
                    <a:pt x="222546" y="56776"/>
                  </a:lnTo>
                  <a:lnTo>
                    <a:pt x="231647" y="92963"/>
                  </a:lnTo>
                  <a:lnTo>
                    <a:pt x="222546" y="129151"/>
                  </a:lnTo>
                  <a:lnTo>
                    <a:pt x="197724" y="158700"/>
                  </a:lnTo>
                  <a:lnTo>
                    <a:pt x="160908" y="178622"/>
                  </a:lnTo>
                  <a:lnTo>
                    <a:pt x="115823" y="185927"/>
                  </a:lnTo>
                  <a:lnTo>
                    <a:pt x="70739" y="178622"/>
                  </a:lnTo>
                  <a:lnTo>
                    <a:pt x="33923" y="158700"/>
                  </a:lnTo>
                  <a:lnTo>
                    <a:pt x="9101" y="129151"/>
                  </a:lnTo>
                  <a:lnTo>
                    <a:pt x="0" y="92963"/>
                  </a:lnTo>
                  <a:close/>
                </a:path>
              </a:pathLst>
            </a:custGeom>
            <a:ln w="12192">
              <a:solidFill>
                <a:srgbClr val="FF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6" name="object 16"/>
            <p:cNvPicPr/>
            <p:nvPr/>
          </p:nvPicPr>
          <p:blipFill>
            <a:blip r:embed="rId6" cstate="print"/>
            <a:stretch>
              <a:fillRect/>
            </a:stretch>
          </p:blipFill>
          <p:spPr>
            <a:xfrm>
              <a:off x="4956048" y="5684519"/>
              <a:ext cx="1039367" cy="809916"/>
            </a:xfrm>
            <a:prstGeom prst="rect">
              <a:avLst/>
            </a:prstGeom>
          </p:spPr>
        </p:pic>
        <p:pic>
          <p:nvPicPr>
            <p:cNvPr id="17" name="object 17"/>
            <p:cNvPicPr/>
            <p:nvPr/>
          </p:nvPicPr>
          <p:blipFill>
            <a:blip r:embed="rId7" cstate="print"/>
            <a:stretch>
              <a:fillRect/>
            </a:stretch>
          </p:blipFill>
          <p:spPr>
            <a:xfrm>
              <a:off x="6147815" y="5282183"/>
              <a:ext cx="445007" cy="597407"/>
            </a:xfrm>
            <a:prstGeom prst="rect">
              <a:avLst/>
            </a:prstGeom>
          </p:spPr>
        </p:pic>
        <p:sp>
          <p:nvSpPr>
            <p:cNvPr id="18" name="object 18"/>
            <p:cNvSpPr/>
            <p:nvPr/>
          </p:nvSpPr>
          <p:spPr>
            <a:xfrm>
              <a:off x="5811011" y="5740907"/>
              <a:ext cx="353695" cy="146685"/>
            </a:xfrm>
            <a:custGeom>
              <a:avLst/>
              <a:gdLst/>
              <a:ahLst/>
              <a:cxnLst/>
              <a:rect l="l" t="t" r="r" b="b"/>
              <a:pathLst>
                <a:path w="353695" h="146685">
                  <a:moveTo>
                    <a:pt x="176784" y="0"/>
                  </a:moveTo>
                  <a:lnTo>
                    <a:pt x="107970" y="5748"/>
                  </a:lnTo>
                  <a:lnTo>
                    <a:pt x="51777" y="21426"/>
                  </a:lnTo>
                  <a:lnTo>
                    <a:pt x="13892" y="44678"/>
                  </a:lnTo>
                  <a:lnTo>
                    <a:pt x="0" y="73152"/>
                  </a:lnTo>
                  <a:lnTo>
                    <a:pt x="13892" y="101625"/>
                  </a:lnTo>
                  <a:lnTo>
                    <a:pt x="51777" y="124877"/>
                  </a:lnTo>
                  <a:lnTo>
                    <a:pt x="107970" y="140555"/>
                  </a:lnTo>
                  <a:lnTo>
                    <a:pt x="176784" y="146304"/>
                  </a:lnTo>
                  <a:lnTo>
                    <a:pt x="245597" y="140555"/>
                  </a:lnTo>
                  <a:lnTo>
                    <a:pt x="301790" y="124877"/>
                  </a:lnTo>
                  <a:lnTo>
                    <a:pt x="339675" y="101625"/>
                  </a:lnTo>
                  <a:lnTo>
                    <a:pt x="353568" y="73152"/>
                  </a:lnTo>
                  <a:lnTo>
                    <a:pt x="339675" y="44678"/>
                  </a:lnTo>
                  <a:lnTo>
                    <a:pt x="301790" y="21426"/>
                  </a:lnTo>
                  <a:lnTo>
                    <a:pt x="245597" y="5748"/>
                  </a:lnTo>
                  <a:lnTo>
                    <a:pt x="176784"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19" name="object 19"/>
            <p:cNvSpPr/>
            <p:nvPr/>
          </p:nvSpPr>
          <p:spPr>
            <a:xfrm>
              <a:off x="5811011" y="5740907"/>
              <a:ext cx="353695" cy="146685"/>
            </a:xfrm>
            <a:custGeom>
              <a:avLst/>
              <a:gdLst/>
              <a:ahLst/>
              <a:cxnLst/>
              <a:rect l="l" t="t" r="r" b="b"/>
              <a:pathLst>
                <a:path w="353695" h="146685">
                  <a:moveTo>
                    <a:pt x="0" y="73152"/>
                  </a:moveTo>
                  <a:lnTo>
                    <a:pt x="13892" y="44678"/>
                  </a:lnTo>
                  <a:lnTo>
                    <a:pt x="51777" y="21426"/>
                  </a:lnTo>
                  <a:lnTo>
                    <a:pt x="107970" y="5748"/>
                  </a:lnTo>
                  <a:lnTo>
                    <a:pt x="176784" y="0"/>
                  </a:lnTo>
                  <a:lnTo>
                    <a:pt x="245597" y="5748"/>
                  </a:lnTo>
                  <a:lnTo>
                    <a:pt x="301790" y="21426"/>
                  </a:lnTo>
                  <a:lnTo>
                    <a:pt x="339675" y="44678"/>
                  </a:lnTo>
                  <a:lnTo>
                    <a:pt x="353568" y="73152"/>
                  </a:lnTo>
                  <a:lnTo>
                    <a:pt x="339675" y="101625"/>
                  </a:lnTo>
                  <a:lnTo>
                    <a:pt x="301790" y="124877"/>
                  </a:lnTo>
                  <a:lnTo>
                    <a:pt x="245597" y="140555"/>
                  </a:lnTo>
                  <a:lnTo>
                    <a:pt x="176784" y="146304"/>
                  </a:lnTo>
                  <a:lnTo>
                    <a:pt x="107970" y="140555"/>
                  </a:lnTo>
                  <a:lnTo>
                    <a:pt x="51777" y="124877"/>
                  </a:lnTo>
                  <a:lnTo>
                    <a:pt x="13892" y="101625"/>
                  </a:lnTo>
                  <a:lnTo>
                    <a:pt x="0" y="73152"/>
                  </a:lnTo>
                  <a:close/>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0" name="object 20"/>
            <p:cNvSpPr/>
            <p:nvPr/>
          </p:nvSpPr>
          <p:spPr>
            <a:xfrm>
              <a:off x="5945123" y="5844539"/>
              <a:ext cx="350520" cy="146685"/>
            </a:xfrm>
            <a:custGeom>
              <a:avLst/>
              <a:gdLst/>
              <a:ahLst/>
              <a:cxnLst/>
              <a:rect l="l" t="t" r="r" b="b"/>
              <a:pathLst>
                <a:path w="350520" h="146685">
                  <a:moveTo>
                    <a:pt x="175260" y="0"/>
                  </a:moveTo>
                  <a:lnTo>
                    <a:pt x="107038" y="5748"/>
                  </a:lnTo>
                  <a:lnTo>
                    <a:pt x="51330" y="21426"/>
                  </a:lnTo>
                  <a:lnTo>
                    <a:pt x="13771" y="44678"/>
                  </a:lnTo>
                  <a:lnTo>
                    <a:pt x="0" y="73152"/>
                  </a:lnTo>
                  <a:lnTo>
                    <a:pt x="13771" y="101625"/>
                  </a:lnTo>
                  <a:lnTo>
                    <a:pt x="51330" y="124877"/>
                  </a:lnTo>
                  <a:lnTo>
                    <a:pt x="107038" y="140555"/>
                  </a:lnTo>
                  <a:lnTo>
                    <a:pt x="175260" y="146304"/>
                  </a:lnTo>
                  <a:lnTo>
                    <a:pt x="243481" y="140555"/>
                  </a:lnTo>
                  <a:lnTo>
                    <a:pt x="299189" y="124877"/>
                  </a:lnTo>
                  <a:lnTo>
                    <a:pt x="336748" y="101625"/>
                  </a:lnTo>
                  <a:lnTo>
                    <a:pt x="350520" y="73152"/>
                  </a:lnTo>
                  <a:lnTo>
                    <a:pt x="336748" y="44678"/>
                  </a:lnTo>
                  <a:lnTo>
                    <a:pt x="299189" y="21426"/>
                  </a:lnTo>
                  <a:lnTo>
                    <a:pt x="243481" y="5748"/>
                  </a:lnTo>
                  <a:lnTo>
                    <a:pt x="175260"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1" name="object 21"/>
            <p:cNvSpPr/>
            <p:nvPr/>
          </p:nvSpPr>
          <p:spPr>
            <a:xfrm>
              <a:off x="5945123" y="5844539"/>
              <a:ext cx="350520" cy="146685"/>
            </a:xfrm>
            <a:custGeom>
              <a:avLst/>
              <a:gdLst/>
              <a:ahLst/>
              <a:cxnLst/>
              <a:rect l="l" t="t" r="r" b="b"/>
              <a:pathLst>
                <a:path w="350520" h="146685">
                  <a:moveTo>
                    <a:pt x="0" y="73152"/>
                  </a:moveTo>
                  <a:lnTo>
                    <a:pt x="13771" y="44678"/>
                  </a:lnTo>
                  <a:lnTo>
                    <a:pt x="51330" y="21426"/>
                  </a:lnTo>
                  <a:lnTo>
                    <a:pt x="107038" y="5748"/>
                  </a:lnTo>
                  <a:lnTo>
                    <a:pt x="175260" y="0"/>
                  </a:lnTo>
                  <a:lnTo>
                    <a:pt x="243481" y="5748"/>
                  </a:lnTo>
                  <a:lnTo>
                    <a:pt x="299189" y="21426"/>
                  </a:lnTo>
                  <a:lnTo>
                    <a:pt x="336748" y="44678"/>
                  </a:lnTo>
                  <a:lnTo>
                    <a:pt x="350520" y="73152"/>
                  </a:lnTo>
                  <a:lnTo>
                    <a:pt x="336748" y="101625"/>
                  </a:lnTo>
                  <a:lnTo>
                    <a:pt x="299189" y="124877"/>
                  </a:lnTo>
                  <a:lnTo>
                    <a:pt x="243481" y="140555"/>
                  </a:lnTo>
                  <a:lnTo>
                    <a:pt x="175260" y="146304"/>
                  </a:lnTo>
                  <a:lnTo>
                    <a:pt x="107038" y="140555"/>
                  </a:lnTo>
                  <a:lnTo>
                    <a:pt x="51330" y="124877"/>
                  </a:lnTo>
                  <a:lnTo>
                    <a:pt x="13771" y="101625"/>
                  </a:lnTo>
                  <a:lnTo>
                    <a:pt x="0" y="73152"/>
                  </a:lnTo>
                  <a:close/>
                </a:path>
              </a:pathLst>
            </a:custGeom>
            <a:ln w="9143">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2" name="object 22"/>
            <p:cNvSpPr/>
            <p:nvPr/>
          </p:nvSpPr>
          <p:spPr>
            <a:xfrm>
              <a:off x="6134099" y="5753100"/>
              <a:ext cx="353695" cy="146685"/>
            </a:xfrm>
            <a:custGeom>
              <a:avLst/>
              <a:gdLst/>
              <a:ahLst/>
              <a:cxnLst/>
              <a:rect l="l" t="t" r="r" b="b"/>
              <a:pathLst>
                <a:path w="353695" h="146685">
                  <a:moveTo>
                    <a:pt x="176784" y="0"/>
                  </a:moveTo>
                  <a:lnTo>
                    <a:pt x="107970" y="5748"/>
                  </a:lnTo>
                  <a:lnTo>
                    <a:pt x="51777" y="21426"/>
                  </a:lnTo>
                  <a:lnTo>
                    <a:pt x="13892" y="44678"/>
                  </a:lnTo>
                  <a:lnTo>
                    <a:pt x="0" y="73152"/>
                  </a:lnTo>
                  <a:lnTo>
                    <a:pt x="13892" y="101625"/>
                  </a:lnTo>
                  <a:lnTo>
                    <a:pt x="51777" y="124877"/>
                  </a:lnTo>
                  <a:lnTo>
                    <a:pt x="107970" y="140555"/>
                  </a:lnTo>
                  <a:lnTo>
                    <a:pt x="176784" y="146304"/>
                  </a:lnTo>
                  <a:lnTo>
                    <a:pt x="245597" y="140555"/>
                  </a:lnTo>
                  <a:lnTo>
                    <a:pt x="301790" y="124877"/>
                  </a:lnTo>
                  <a:lnTo>
                    <a:pt x="339675" y="101625"/>
                  </a:lnTo>
                  <a:lnTo>
                    <a:pt x="353568" y="73152"/>
                  </a:lnTo>
                  <a:lnTo>
                    <a:pt x="339675" y="44678"/>
                  </a:lnTo>
                  <a:lnTo>
                    <a:pt x="301790" y="21426"/>
                  </a:lnTo>
                  <a:lnTo>
                    <a:pt x="245597" y="5748"/>
                  </a:lnTo>
                  <a:lnTo>
                    <a:pt x="176784"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3" name="object 23"/>
            <p:cNvSpPr/>
            <p:nvPr/>
          </p:nvSpPr>
          <p:spPr>
            <a:xfrm>
              <a:off x="6134099" y="5753100"/>
              <a:ext cx="353695" cy="146685"/>
            </a:xfrm>
            <a:custGeom>
              <a:avLst/>
              <a:gdLst/>
              <a:ahLst/>
              <a:cxnLst/>
              <a:rect l="l" t="t" r="r" b="b"/>
              <a:pathLst>
                <a:path w="353695" h="146685">
                  <a:moveTo>
                    <a:pt x="0" y="73152"/>
                  </a:moveTo>
                  <a:lnTo>
                    <a:pt x="13892" y="44678"/>
                  </a:lnTo>
                  <a:lnTo>
                    <a:pt x="51777" y="21426"/>
                  </a:lnTo>
                  <a:lnTo>
                    <a:pt x="107970" y="5748"/>
                  </a:lnTo>
                  <a:lnTo>
                    <a:pt x="176784" y="0"/>
                  </a:lnTo>
                  <a:lnTo>
                    <a:pt x="245597" y="5748"/>
                  </a:lnTo>
                  <a:lnTo>
                    <a:pt x="301790" y="21426"/>
                  </a:lnTo>
                  <a:lnTo>
                    <a:pt x="339675" y="44678"/>
                  </a:lnTo>
                  <a:lnTo>
                    <a:pt x="353568" y="73152"/>
                  </a:lnTo>
                  <a:lnTo>
                    <a:pt x="339675" y="101625"/>
                  </a:lnTo>
                  <a:lnTo>
                    <a:pt x="301790" y="124877"/>
                  </a:lnTo>
                  <a:lnTo>
                    <a:pt x="245597" y="140555"/>
                  </a:lnTo>
                  <a:lnTo>
                    <a:pt x="176784" y="146304"/>
                  </a:lnTo>
                  <a:lnTo>
                    <a:pt x="107970" y="140555"/>
                  </a:lnTo>
                  <a:lnTo>
                    <a:pt x="51777" y="124877"/>
                  </a:lnTo>
                  <a:lnTo>
                    <a:pt x="13892" y="101625"/>
                  </a:lnTo>
                  <a:lnTo>
                    <a:pt x="0" y="73152"/>
                  </a:lnTo>
                  <a:close/>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4" name="object 24"/>
            <p:cNvSpPr/>
            <p:nvPr/>
          </p:nvSpPr>
          <p:spPr>
            <a:xfrm>
              <a:off x="5792723" y="5969507"/>
              <a:ext cx="353695" cy="143510"/>
            </a:xfrm>
            <a:custGeom>
              <a:avLst/>
              <a:gdLst/>
              <a:ahLst/>
              <a:cxnLst/>
              <a:rect l="l" t="t" r="r" b="b"/>
              <a:pathLst>
                <a:path w="353695" h="143510">
                  <a:moveTo>
                    <a:pt x="176784" y="0"/>
                  </a:moveTo>
                  <a:lnTo>
                    <a:pt x="107970" y="5628"/>
                  </a:lnTo>
                  <a:lnTo>
                    <a:pt x="51777" y="20978"/>
                  </a:lnTo>
                  <a:lnTo>
                    <a:pt x="13892" y="43746"/>
                  </a:lnTo>
                  <a:lnTo>
                    <a:pt x="0" y="71627"/>
                  </a:lnTo>
                  <a:lnTo>
                    <a:pt x="13892" y="99509"/>
                  </a:lnTo>
                  <a:lnTo>
                    <a:pt x="51777" y="122277"/>
                  </a:lnTo>
                  <a:lnTo>
                    <a:pt x="107970" y="137627"/>
                  </a:lnTo>
                  <a:lnTo>
                    <a:pt x="176784" y="143255"/>
                  </a:lnTo>
                  <a:lnTo>
                    <a:pt x="245597" y="137627"/>
                  </a:lnTo>
                  <a:lnTo>
                    <a:pt x="301790" y="122277"/>
                  </a:lnTo>
                  <a:lnTo>
                    <a:pt x="339675" y="99509"/>
                  </a:lnTo>
                  <a:lnTo>
                    <a:pt x="353568" y="71627"/>
                  </a:lnTo>
                  <a:lnTo>
                    <a:pt x="339675" y="43746"/>
                  </a:lnTo>
                  <a:lnTo>
                    <a:pt x="301790" y="20978"/>
                  </a:lnTo>
                  <a:lnTo>
                    <a:pt x="245597" y="5628"/>
                  </a:lnTo>
                  <a:lnTo>
                    <a:pt x="176784"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5" name="object 25"/>
            <p:cNvSpPr/>
            <p:nvPr/>
          </p:nvSpPr>
          <p:spPr>
            <a:xfrm>
              <a:off x="5792723" y="5969507"/>
              <a:ext cx="353695" cy="143510"/>
            </a:xfrm>
            <a:custGeom>
              <a:avLst/>
              <a:gdLst/>
              <a:ahLst/>
              <a:cxnLst/>
              <a:rect l="l" t="t" r="r" b="b"/>
              <a:pathLst>
                <a:path w="353695" h="143510">
                  <a:moveTo>
                    <a:pt x="0" y="71627"/>
                  </a:moveTo>
                  <a:lnTo>
                    <a:pt x="13892" y="43746"/>
                  </a:lnTo>
                  <a:lnTo>
                    <a:pt x="51777" y="20978"/>
                  </a:lnTo>
                  <a:lnTo>
                    <a:pt x="107970" y="5628"/>
                  </a:lnTo>
                  <a:lnTo>
                    <a:pt x="176784" y="0"/>
                  </a:lnTo>
                  <a:lnTo>
                    <a:pt x="245597" y="5628"/>
                  </a:lnTo>
                  <a:lnTo>
                    <a:pt x="301790" y="20978"/>
                  </a:lnTo>
                  <a:lnTo>
                    <a:pt x="339675" y="43746"/>
                  </a:lnTo>
                  <a:lnTo>
                    <a:pt x="353568" y="71627"/>
                  </a:lnTo>
                  <a:lnTo>
                    <a:pt x="339675" y="99509"/>
                  </a:lnTo>
                  <a:lnTo>
                    <a:pt x="301790" y="122277"/>
                  </a:lnTo>
                  <a:lnTo>
                    <a:pt x="245597" y="137627"/>
                  </a:lnTo>
                  <a:lnTo>
                    <a:pt x="176784" y="143255"/>
                  </a:lnTo>
                  <a:lnTo>
                    <a:pt x="107970" y="137627"/>
                  </a:lnTo>
                  <a:lnTo>
                    <a:pt x="51777" y="122277"/>
                  </a:lnTo>
                  <a:lnTo>
                    <a:pt x="13892" y="99509"/>
                  </a:lnTo>
                  <a:lnTo>
                    <a:pt x="0" y="71627"/>
                  </a:lnTo>
                  <a:close/>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6" name="object 26"/>
            <p:cNvSpPr/>
            <p:nvPr/>
          </p:nvSpPr>
          <p:spPr>
            <a:xfrm>
              <a:off x="6152387" y="5969507"/>
              <a:ext cx="353695" cy="143510"/>
            </a:xfrm>
            <a:custGeom>
              <a:avLst/>
              <a:gdLst/>
              <a:ahLst/>
              <a:cxnLst/>
              <a:rect l="l" t="t" r="r" b="b"/>
              <a:pathLst>
                <a:path w="353695" h="143510">
                  <a:moveTo>
                    <a:pt x="176784" y="0"/>
                  </a:moveTo>
                  <a:lnTo>
                    <a:pt x="107970" y="5628"/>
                  </a:lnTo>
                  <a:lnTo>
                    <a:pt x="51777" y="20978"/>
                  </a:lnTo>
                  <a:lnTo>
                    <a:pt x="13892" y="43746"/>
                  </a:lnTo>
                  <a:lnTo>
                    <a:pt x="0" y="71627"/>
                  </a:lnTo>
                  <a:lnTo>
                    <a:pt x="13892" y="99509"/>
                  </a:lnTo>
                  <a:lnTo>
                    <a:pt x="51777" y="122277"/>
                  </a:lnTo>
                  <a:lnTo>
                    <a:pt x="107970" y="137627"/>
                  </a:lnTo>
                  <a:lnTo>
                    <a:pt x="176784" y="143255"/>
                  </a:lnTo>
                  <a:lnTo>
                    <a:pt x="245597" y="137627"/>
                  </a:lnTo>
                  <a:lnTo>
                    <a:pt x="301790" y="122277"/>
                  </a:lnTo>
                  <a:lnTo>
                    <a:pt x="339675" y="99509"/>
                  </a:lnTo>
                  <a:lnTo>
                    <a:pt x="353568" y="71627"/>
                  </a:lnTo>
                  <a:lnTo>
                    <a:pt x="339675" y="43746"/>
                  </a:lnTo>
                  <a:lnTo>
                    <a:pt x="301790" y="20978"/>
                  </a:lnTo>
                  <a:lnTo>
                    <a:pt x="245597" y="5628"/>
                  </a:lnTo>
                  <a:lnTo>
                    <a:pt x="176784"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7" name="object 27"/>
            <p:cNvSpPr/>
            <p:nvPr/>
          </p:nvSpPr>
          <p:spPr>
            <a:xfrm>
              <a:off x="6152387" y="5969507"/>
              <a:ext cx="353695" cy="143510"/>
            </a:xfrm>
            <a:custGeom>
              <a:avLst/>
              <a:gdLst/>
              <a:ahLst/>
              <a:cxnLst/>
              <a:rect l="l" t="t" r="r" b="b"/>
              <a:pathLst>
                <a:path w="353695" h="143510">
                  <a:moveTo>
                    <a:pt x="0" y="71627"/>
                  </a:moveTo>
                  <a:lnTo>
                    <a:pt x="13892" y="43746"/>
                  </a:lnTo>
                  <a:lnTo>
                    <a:pt x="51777" y="20978"/>
                  </a:lnTo>
                  <a:lnTo>
                    <a:pt x="107970" y="5628"/>
                  </a:lnTo>
                  <a:lnTo>
                    <a:pt x="176784" y="0"/>
                  </a:lnTo>
                  <a:lnTo>
                    <a:pt x="245597" y="5628"/>
                  </a:lnTo>
                  <a:lnTo>
                    <a:pt x="301790" y="20978"/>
                  </a:lnTo>
                  <a:lnTo>
                    <a:pt x="339675" y="43746"/>
                  </a:lnTo>
                  <a:lnTo>
                    <a:pt x="353568" y="71627"/>
                  </a:lnTo>
                  <a:lnTo>
                    <a:pt x="339675" y="99509"/>
                  </a:lnTo>
                  <a:lnTo>
                    <a:pt x="301790" y="122277"/>
                  </a:lnTo>
                  <a:lnTo>
                    <a:pt x="245597" y="137627"/>
                  </a:lnTo>
                  <a:lnTo>
                    <a:pt x="176784" y="143255"/>
                  </a:lnTo>
                  <a:lnTo>
                    <a:pt x="107970" y="137627"/>
                  </a:lnTo>
                  <a:lnTo>
                    <a:pt x="51777" y="122277"/>
                  </a:lnTo>
                  <a:lnTo>
                    <a:pt x="13892" y="99509"/>
                  </a:lnTo>
                  <a:lnTo>
                    <a:pt x="0" y="71627"/>
                  </a:lnTo>
                  <a:close/>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8" name="object 28"/>
            <p:cNvSpPr/>
            <p:nvPr/>
          </p:nvSpPr>
          <p:spPr>
            <a:xfrm>
              <a:off x="6252971" y="5844539"/>
              <a:ext cx="353695" cy="146685"/>
            </a:xfrm>
            <a:custGeom>
              <a:avLst/>
              <a:gdLst/>
              <a:ahLst/>
              <a:cxnLst/>
              <a:rect l="l" t="t" r="r" b="b"/>
              <a:pathLst>
                <a:path w="353695" h="146685">
                  <a:moveTo>
                    <a:pt x="176784" y="0"/>
                  </a:moveTo>
                  <a:lnTo>
                    <a:pt x="107970" y="5748"/>
                  </a:lnTo>
                  <a:lnTo>
                    <a:pt x="51777" y="21426"/>
                  </a:lnTo>
                  <a:lnTo>
                    <a:pt x="13892" y="44678"/>
                  </a:lnTo>
                  <a:lnTo>
                    <a:pt x="0" y="73152"/>
                  </a:lnTo>
                  <a:lnTo>
                    <a:pt x="13892" y="101625"/>
                  </a:lnTo>
                  <a:lnTo>
                    <a:pt x="51777" y="124877"/>
                  </a:lnTo>
                  <a:lnTo>
                    <a:pt x="107970" y="140555"/>
                  </a:lnTo>
                  <a:lnTo>
                    <a:pt x="176784" y="146304"/>
                  </a:lnTo>
                  <a:lnTo>
                    <a:pt x="245597" y="140555"/>
                  </a:lnTo>
                  <a:lnTo>
                    <a:pt x="301790" y="124877"/>
                  </a:lnTo>
                  <a:lnTo>
                    <a:pt x="339675" y="101625"/>
                  </a:lnTo>
                  <a:lnTo>
                    <a:pt x="353568" y="73152"/>
                  </a:lnTo>
                  <a:lnTo>
                    <a:pt x="339675" y="44678"/>
                  </a:lnTo>
                  <a:lnTo>
                    <a:pt x="301790" y="21426"/>
                  </a:lnTo>
                  <a:lnTo>
                    <a:pt x="245597" y="5748"/>
                  </a:lnTo>
                  <a:lnTo>
                    <a:pt x="176784" y="0"/>
                  </a:lnTo>
                  <a:close/>
                </a:path>
              </a:pathLst>
            </a:custGeom>
            <a:solidFill>
              <a:srgbClr val="EDFCA0"/>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29" name="object 29"/>
            <p:cNvSpPr/>
            <p:nvPr/>
          </p:nvSpPr>
          <p:spPr>
            <a:xfrm>
              <a:off x="6252971" y="5844539"/>
              <a:ext cx="353695" cy="146685"/>
            </a:xfrm>
            <a:custGeom>
              <a:avLst/>
              <a:gdLst/>
              <a:ahLst/>
              <a:cxnLst/>
              <a:rect l="l" t="t" r="r" b="b"/>
              <a:pathLst>
                <a:path w="353695" h="146685">
                  <a:moveTo>
                    <a:pt x="0" y="73152"/>
                  </a:moveTo>
                  <a:lnTo>
                    <a:pt x="13892" y="44678"/>
                  </a:lnTo>
                  <a:lnTo>
                    <a:pt x="51777" y="21426"/>
                  </a:lnTo>
                  <a:lnTo>
                    <a:pt x="107970" y="5748"/>
                  </a:lnTo>
                  <a:lnTo>
                    <a:pt x="176784" y="0"/>
                  </a:lnTo>
                  <a:lnTo>
                    <a:pt x="245597" y="5748"/>
                  </a:lnTo>
                  <a:lnTo>
                    <a:pt x="301790" y="21426"/>
                  </a:lnTo>
                  <a:lnTo>
                    <a:pt x="339675" y="44678"/>
                  </a:lnTo>
                  <a:lnTo>
                    <a:pt x="353568" y="73152"/>
                  </a:lnTo>
                  <a:lnTo>
                    <a:pt x="339675" y="101625"/>
                  </a:lnTo>
                  <a:lnTo>
                    <a:pt x="301790" y="124877"/>
                  </a:lnTo>
                  <a:lnTo>
                    <a:pt x="245597" y="140555"/>
                  </a:lnTo>
                  <a:lnTo>
                    <a:pt x="176784" y="146304"/>
                  </a:lnTo>
                  <a:lnTo>
                    <a:pt x="107970" y="140555"/>
                  </a:lnTo>
                  <a:lnTo>
                    <a:pt x="51777" y="124877"/>
                  </a:lnTo>
                  <a:lnTo>
                    <a:pt x="13892" y="101625"/>
                  </a:lnTo>
                  <a:lnTo>
                    <a:pt x="0" y="73152"/>
                  </a:lnTo>
                  <a:close/>
                </a:path>
              </a:pathLst>
            </a:custGeom>
            <a:ln w="9144">
              <a:solidFill>
                <a:srgbClr val="000000"/>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0" name="object 30"/>
            <p:cNvSpPr/>
            <p:nvPr/>
          </p:nvSpPr>
          <p:spPr>
            <a:xfrm>
              <a:off x="5782409" y="5780005"/>
              <a:ext cx="16510" cy="12065"/>
            </a:xfrm>
            <a:custGeom>
              <a:avLst/>
              <a:gdLst/>
              <a:ahLst/>
              <a:cxnLst/>
              <a:rect l="l" t="t" r="r" b="b"/>
              <a:pathLst>
                <a:path w="16510" h="12064">
                  <a:moveTo>
                    <a:pt x="16437" y="11658"/>
                  </a:moveTo>
                  <a:lnTo>
                    <a:pt x="0" y="11658"/>
                  </a:lnTo>
                  <a:lnTo>
                    <a:pt x="0" y="0"/>
                  </a:lnTo>
                  <a:lnTo>
                    <a:pt x="16437" y="0"/>
                  </a:lnTo>
                  <a:lnTo>
                    <a:pt x="16437" y="11658"/>
                  </a:lnTo>
                  <a:close/>
                </a:path>
              </a:pathLst>
            </a:custGeom>
            <a:solidFill>
              <a:srgbClr val="9F9F9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1" name="object 31"/>
            <p:cNvSpPr/>
            <p:nvPr/>
          </p:nvSpPr>
          <p:spPr>
            <a:xfrm>
              <a:off x="5773267" y="5740095"/>
              <a:ext cx="142875" cy="55880"/>
            </a:xfrm>
            <a:custGeom>
              <a:avLst/>
              <a:gdLst/>
              <a:ahLst/>
              <a:cxnLst/>
              <a:rect l="l" t="t" r="r" b="b"/>
              <a:pathLst>
                <a:path w="142875" h="55879">
                  <a:moveTo>
                    <a:pt x="135153" y="53695"/>
                  </a:moveTo>
                  <a:lnTo>
                    <a:pt x="123583" y="46977"/>
                  </a:lnTo>
                  <a:lnTo>
                    <a:pt x="12788" y="49453"/>
                  </a:lnTo>
                  <a:lnTo>
                    <a:pt x="11569" y="42748"/>
                  </a:lnTo>
                  <a:lnTo>
                    <a:pt x="1219" y="38862"/>
                  </a:lnTo>
                  <a:lnTo>
                    <a:pt x="0" y="43091"/>
                  </a:lnTo>
                  <a:lnTo>
                    <a:pt x="5486" y="55460"/>
                  </a:lnTo>
                  <a:lnTo>
                    <a:pt x="135153" y="53695"/>
                  </a:lnTo>
                  <a:close/>
                </a:path>
                <a:path w="142875" h="55879">
                  <a:moveTo>
                    <a:pt x="142455" y="0"/>
                  </a:moveTo>
                  <a:lnTo>
                    <a:pt x="90106" y="1409"/>
                  </a:lnTo>
                  <a:lnTo>
                    <a:pt x="90106" y="21894"/>
                  </a:lnTo>
                  <a:lnTo>
                    <a:pt x="142455" y="20485"/>
                  </a:lnTo>
                  <a:lnTo>
                    <a:pt x="142455" y="0"/>
                  </a:lnTo>
                  <a:close/>
                </a:path>
              </a:pathLst>
            </a:custGeom>
            <a:solidFill>
              <a:srgbClr val="9F9F9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2" name="object 32"/>
            <p:cNvSpPr/>
            <p:nvPr/>
          </p:nvSpPr>
          <p:spPr>
            <a:xfrm>
              <a:off x="5915730" y="5751743"/>
              <a:ext cx="17145" cy="8255"/>
            </a:xfrm>
            <a:custGeom>
              <a:avLst/>
              <a:gdLst/>
              <a:ahLst/>
              <a:cxnLst/>
              <a:rect l="l" t="t" r="r" b="b"/>
              <a:pathLst>
                <a:path w="17145" h="8254">
                  <a:moveTo>
                    <a:pt x="0" y="7772"/>
                  </a:moveTo>
                  <a:lnTo>
                    <a:pt x="0" y="706"/>
                  </a:lnTo>
                  <a:lnTo>
                    <a:pt x="17044" y="0"/>
                  </a:lnTo>
                  <a:lnTo>
                    <a:pt x="17044" y="7419"/>
                  </a:lnTo>
                  <a:lnTo>
                    <a:pt x="0" y="7772"/>
                  </a:lnTo>
                  <a:close/>
                </a:path>
              </a:pathLst>
            </a:custGeom>
            <a:solidFill>
              <a:srgbClr val="C8C9C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3" name="object 33"/>
            <p:cNvSpPr/>
            <p:nvPr/>
          </p:nvSpPr>
          <p:spPr>
            <a:xfrm>
              <a:off x="5932767" y="5751753"/>
              <a:ext cx="4445" cy="11430"/>
            </a:xfrm>
            <a:custGeom>
              <a:avLst/>
              <a:gdLst/>
              <a:ahLst/>
              <a:cxnLst/>
              <a:rect l="l" t="t" r="r" b="b"/>
              <a:pathLst>
                <a:path w="4445" h="11429">
                  <a:moveTo>
                    <a:pt x="1828" y="1409"/>
                  </a:moveTo>
                  <a:lnTo>
                    <a:pt x="0" y="0"/>
                  </a:lnTo>
                  <a:lnTo>
                    <a:pt x="0" y="7416"/>
                  </a:lnTo>
                  <a:lnTo>
                    <a:pt x="1828" y="8470"/>
                  </a:lnTo>
                  <a:lnTo>
                    <a:pt x="1828" y="1409"/>
                  </a:lnTo>
                  <a:close/>
                </a:path>
                <a:path w="4445" h="11429">
                  <a:moveTo>
                    <a:pt x="4267" y="3530"/>
                  </a:moveTo>
                  <a:lnTo>
                    <a:pt x="2438" y="2463"/>
                  </a:lnTo>
                  <a:lnTo>
                    <a:pt x="2438" y="9893"/>
                  </a:lnTo>
                  <a:lnTo>
                    <a:pt x="4267" y="10947"/>
                  </a:lnTo>
                  <a:lnTo>
                    <a:pt x="4267" y="3530"/>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4" name="object 34"/>
            <p:cNvSpPr/>
            <p:nvPr/>
          </p:nvSpPr>
          <p:spPr>
            <a:xfrm>
              <a:off x="5895640" y="5759162"/>
              <a:ext cx="41910" cy="3810"/>
            </a:xfrm>
            <a:custGeom>
              <a:avLst/>
              <a:gdLst/>
              <a:ahLst/>
              <a:cxnLst/>
              <a:rect l="l" t="t" r="r" b="b"/>
              <a:pathLst>
                <a:path w="41910" h="3810">
                  <a:moveTo>
                    <a:pt x="41394" y="3532"/>
                  </a:moveTo>
                  <a:lnTo>
                    <a:pt x="21914" y="3532"/>
                  </a:lnTo>
                  <a:lnTo>
                    <a:pt x="20697" y="2825"/>
                  </a:lnTo>
                  <a:lnTo>
                    <a:pt x="1825" y="2825"/>
                  </a:lnTo>
                  <a:lnTo>
                    <a:pt x="0" y="1765"/>
                  </a:lnTo>
                  <a:lnTo>
                    <a:pt x="19480" y="1765"/>
                  </a:lnTo>
                  <a:lnTo>
                    <a:pt x="17653" y="352"/>
                  </a:lnTo>
                  <a:lnTo>
                    <a:pt x="37134" y="0"/>
                  </a:lnTo>
                  <a:lnTo>
                    <a:pt x="39569" y="1059"/>
                  </a:lnTo>
                  <a:lnTo>
                    <a:pt x="39569" y="2472"/>
                  </a:lnTo>
                  <a:lnTo>
                    <a:pt x="41394" y="3532"/>
                  </a:lnTo>
                  <a:close/>
                </a:path>
              </a:pathLst>
            </a:custGeom>
            <a:solidFill>
              <a:srgbClr val="717071"/>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5" name="object 35"/>
            <p:cNvSpPr/>
            <p:nvPr/>
          </p:nvSpPr>
          <p:spPr>
            <a:xfrm>
              <a:off x="5947993" y="5776472"/>
              <a:ext cx="13970" cy="16510"/>
            </a:xfrm>
            <a:custGeom>
              <a:avLst/>
              <a:gdLst/>
              <a:ahLst/>
              <a:cxnLst/>
              <a:rect l="l" t="t" r="r" b="b"/>
              <a:pathLst>
                <a:path w="13970" h="16510">
                  <a:moveTo>
                    <a:pt x="13392" y="15897"/>
                  </a:moveTo>
                  <a:lnTo>
                    <a:pt x="0" y="4946"/>
                  </a:lnTo>
                  <a:lnTo>
                    <a:pt x="0" y="0"/>
                  </a:lnTo>
                  <a:lnTo>
                    <a:pt x="13392" y="11658"/>
                  </a:lnTo>
                  <a:lnTo>
                    <a:pt x="13392" y="15897"/>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6" name="object 36"/>
            <p:cNvSpPr/>
            <p:nvPr/>
          </p:nvSpPr>
          <p:spPr>
            <a:xfrm>
              <a:off x="5888943" y="5781419"/>
              <a:ext cx="73025" cy="13335"/>
            </a:xfrm>
            <a:custGeom>
              <a:avLst/>
              <a:gdLst/>
              <a:ahLst/>
              <a:cxnLst/>
              <a:rect l="l" t="t" r="r" b="b"/>
              <a:pathLst>
                <a:path w="73025" h="13335">
                  <a:moveTo>
                    <a:pt x="20697" y="13071"/>
                  </a:moveTo>
                  <a:lnTo>
                    <a:pt x="0" y="1413"/>
                  </a:lnTo>
                  <a:lnTo>
                    <a:pt x="59049" y="0"/>
                  </a:lnTo>
                  <a:lnTo>
                    <a:pt x="72442" y="10951"/>
                  </a:lnTo>
                  <a:lnTo>
                    <a:pt x="20697" y="13071"/>
                  </a:lnTo>
                  <a:close/>
                </a:path>
              </a:pathLst>
            </a:custGeom>
            <a:solidFill>
              <a:srgbClr val="717071"/>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7" name="object 37"/>
            <p:cNvSpPr/>
            <p:nvPr/>
          </p:nvSpPr>
          <p:spPr>
            <a:xfrm>
              <a:off x="5888943" y="5776472"/>
              <a:ext cx="59055" cy="6985"/>
            </a:xfrm>
            <a:custGeom>
              <a:avLst/>
              <a:gdLst/>
              <a:ahLst/>
              <a:cxnLst/>
              <a:rect l="l" t="t" r="r" b="b"/>
              <a:pathLst>
                <a:path w="59054" h="6985">
                  <a:moveTo>
                    <a:pt x="0" y="6359"/>
                  </a:moveTo>
                  <a:lnTo>
                    <a:pt x="0" y="1413"/>
                  </a:lnTo>
                  <a:lnTo>
                    <a:pt x="59049" y="0"/>
                  </a:lnTo>
                  <a:lnTo>
                    <a:pt x="59049" y="4946"/>
                  </a:lnTo>
                  <a:lnTo>
                    <a:pt x="0" y="6359"/>
                  </a:lnTo>
                  <a:close/>
                </a:path>
              </a:pathLst>
            </a:custGeom>
            <a:solidFill>
              <a:srgbClr val="C8C9C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8" name="object 38"/>
            <p:cNvSpPr/>
            <p:nvPr/>
          </p:nvSpPr>
          <p:spPr>
            <a:xfrm>
              <a:off x="5876768" y="5757042"/>
              <a:ext cx="34290" cy="32384"/>
            </a:xfrm>
            <a:custGeom>
              <a:avLst/>
              <a:gdLst/>
              <a:ahLst/>
              <a:cxnLst/>
              <a:rect l="l" t="t" r="r" b="b"/>
              <a:pathLst>
                <a:path w="34289" h="32385">
                  <a:moveTo>
                    <a:pt x="34090" y="31795"/>
                  </a:moveTo>
                  <a:lnTo>
                    <a:pt x="0" y="31795"/>
                  </a:lnTo>
                  <a:lnTo>
                    <a:pt x="0" y="1060"/>
                  </a:lnTo>
                  <a:lnTo>
                    <a:pt x="10348" y="0"/>
                  </a:lnTo>
                  <a:lnTo>
                    <a:pt x="34090" y="12718"/>
                  </a:lnTo>
                  <a:lnTo>
                    <a:pt x="34090" y="31795"/>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39" name="object 39"/>
            <p:cNvSpPr/>
            <p:nvPr/>
          </p:nvSpPr>
          <p:spPr>
            <a:xfrm>
              <a:off x="5709967" y="5897293"/>
              <a:ext cx="67945" cy="5715"/>
            </a:xfrm>
            <a:custGeom>
              <a:avLst/>
              <a:gdLst/>
              <a:ahLst/>
              <a:cxnLst/>
              <a:rect l="l" t="t" r="r" b="b"/>
              <a:pathLst>
                <a:path w="67945" h="5714">
                  <a:moveTo>
                    <a:pt x="67572" y="5299"/>
                  </a:moveTo>
                  <a:lnTo>
                    <a:pt x="0" y="4238"/>
                  </a:lnTo>
                  <a:lnTo>
                    <a:pt x="0" y="0"/>
                  </a:lnTo>
                  <a:lnTo>
                    <a:pt x="67572" y="1060"/>
                  </a:lnTo>
                  <a:lnTo>
                    <a:pt x="67572" y="5299"/>
                  </a:lnTo>
                  <a:close/>
                </a:path>
              </a:pathLst>
            </a:custGeom>
            <a:solidFill>
              <a:srgbClr val="888888"/>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0" name="object 40"/>
            <p:cNvSpPr/>
            <p:nvPr/>
          </p:nvSpPr>
          <p:spPr>
            <a:xfrm>
              <a:off x="5890769" y="5895526"/>
              <a:ext cx="73660" cy="6985"/>
            </a:xfrm>
            <a:custGeom>
              <a:avLst/>
              <a:gdLst/>
              <a:ahLst/>
              <a:cxnLst/>
              <a:rect l="l" t="t" r="r" b="b"/>
              <a:pathLst>
                <a:path w="73660" h="6985">
                  <a:moveTo>
                    <a:pt x="0" y="6712"/>
                  </a:moveTo>
                  <a:lnTo>
                    <a:pt x="0" y="1766"/>
                  </a:lnTo>
                  <a:lnTo>
                    <a:pt x="73051" y="0"/>
                  </a:lnTo>
                  <a:lnTo>
                    <a:pt x="73051" y="3886"/>
                  </a:lnTo>
                  <a:lnTo>
                    <a:pt x="0" y="6712"/>
                  </a:lnTo>
                  <a:close/>
                </a:path>
              </a:pathLst>
            </a:custGeom>
            <a:solidFill>
              <a:srgbClr val="9F9F9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1" name="object 41"/>
            <p:cNvSpPr/>
            <p:nvPr/>
          </p:nvSpPr>
          <p:spPr>
            <a:xfrm>
              <a:off x="5777540" y="5897293"/>
              <a:ext cx="113664" cy="5715"/>
            </a:xfrm>
            <a:custGeom>
              <a:avLst/>
              <a:gdLst/>
              <a:ahLst/>
              <a:cxnLst/>
              <a:rect l="l" t="t" r="r" b="b"/>
              <a:pathLst>
                <a:path w="113664" h="5714">
                  <a:moveTo>
                    <a:pt x="0" y="5299"/>
                  </a:moveTo>
                  <a:lnTo>
                    <a:pt x="0" y="1060"/>
                  </a:lnTo>
                  <a:lnTo>
                    <a:pt x="113229" y="0"/>
                  </a:lnTo>
                  <a:lnTo>
                    <a:pt x="113229" y="4946"/>
                  </a:lnTo>
                  <a:lnTo>
                    <a:pt x="0" y="5299"/>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2" name="object 42"/>
            <p:cNvSpPr/>
            <p:nvPr/>
          </p:nvSpPr>
          <p:spPr>
            <a:xfrm>
              <a:off x="5709967" y="5893407"/>
              <a:ext cx="254000" cy="5080"/>
            </a:xfrm>
            <a:custGeom>
              <a:avLst/>
              <a:gdLst/>
              <a:ahLst/>
              <a:cxnLst/>
              <a:rect l="l" t="t" r="r" b="b"/>
              <a:pathLst>
                <a:path w="254000" h="5079">
                  <a:moveTo>
                    <a:pt x="67572" y="4946"/>
                  </a:moveTo>
                  <a:lnTo>
                    <a:pt x="0" y="3886"/>
                  </a:lnTo>
                  <a:lnTo>
                    <a:pt x="11565" y="2825"/>
                  </a:lnTo>
                  <a:lnTo>
                    <a:pt x="67572" y="1060"/>
                  </a:lnTo>
                  <a:lnTo>
                    <a:pt x="185063" y="0"/>
                  </a:lnTo>
                  <a:lnTo>
                    <a:pt x="242895" y="706"/>
                  </a:lnTo>
                  <a:lnTo>
                    <a:pt x="253853" y="2119"/>
                  </a:lnTo>
                  <a:lnTo>
                    <a:pt x="180802" y="3886"/>
                  </a:lnTo>
                  <a:lnTo>
                    <a:pt x="67572" y="4946"/>
                  </a:lnTo>
                  <a:close/>
                </a:path>
              </a:pathLst>
            </a:custGeom>
            <a:solidFill>
              <a:srgbClr val="C8C9C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43" name="object 43"/>
            <p:cNvSpPr/>
            <p:nvPr/>
          </p:nvSpPr>
          <p:spPr>
            <a:xfrm>
              <a:off x="5762930" y="5772233"/>
              <a:ext cx="129539" cy="10795"/>
            </a:xfrm>
            <a:custGeom>
              <a:avLst/>
              <a:gdLst/>
              <a:ahLst/>
              <a:cxnLst/>
              <a:rect l="l" t="t" r="r" b="b"/>
              <a:pathLst>
                <a:path w="129539" h="10795">
                  <a:moveTo>
                    <a:pt x="21914" y="10597"/>
                  </a:moveTo>
                  <a:lnTo>
                    <a:pt x="0" y="2825"/>
                  </a:lnTo>
                  <a:lnTo>
                    <a:pt x="129056" y="0"/>
                  </a:lnTo>
                  <a:lnTo>
                    <a:pt x="126013" y="9185"/>
                  </a:lnTo>
                  <a:lnTo>
                    <a:pt x="21914" y="10597"/>
                  </a:lnTo>
                  <a:close/>
                </a:path>
              </a:pathLst>
            </a:custGeom>
            <a:solidFill>
              <a:srgbClr val="717071"/>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44" name="object 44"/>
            <p:cNvPicPr/>
            <p:nvPr/>
          </p:nvPicPr>
          <p:blipFill>
            <a:blip r:embed="rId8" cstate="print"/>
            <a:stretch>
              <a:fillRect/>
            </a:stretch>
          </p:blipFill>
          <p:spPr>
            <a:xfrm>
              <a:off x="5795797" y="5893053"/>
              <a:ext cx="84010" cy="3530"/>
            </a:xfrm>
            <a:prstGeom prst="rect">
              <a:avLst/>
            </a:prstGeom>
          </p:spPr>
        </p:pic>
        <p:sp>
          <p:nvSpPr>
            <p:cNvPr id="45" name="object 45"/>
            <p:cNvSpPr/>
            <p:nvPr/>
          </p:nvSpPr>
          <p:spPr>
            <a:xfrm>
              <a:off x="5762930" y="5747867"/>
              <a:ext cx="129539" cy="27305"/>
            </a:xfrm>
            <a:custGeom>
              <a:avLst/>
              <a:gdLst/>
              <a:ahLst/>
              <a:cxnLst/>
              <a:rect l="l" t="t" r="r" b="b"/>
              <a:pathLst>
                <a:path w="129539" h="27304">
                  <a:moveTo>
                    <a:pt x="129044" y="12014"/>
                  </a:moveTo>
                  <a:lnTo>
                    <a:pt x="96786" y="12636"/>
                  </a:lnTo>
                  <a:lnTo>
                    <a:pt x="96786" y="0"/>
                  </a:lnTo>
                  <a:lnTo>
                    <a:pt x="20688" y="1409"/>
                  </a:lnTo>
                  <a:lnTo>
                    <a:pt x="20688" y="14084"/>
                  </a:lnTo>
                  <a:lnTo>
                    <a:pt x="0" y="14478"/>
                  </a:lnTo>
                  <a:lnTo>
                    <a:pt x="0" y="27203"/>
                  </a:lnTo>
                  <a:lnTo>
                    <a:pt x="129044" y="24371"/>
                  </a:lnTo>
                  <a:lnTo>
                    <a:pt x="129044" y="12014"/>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46" name="object 46"/>
            <p:cNvPicPr/>
            <p:nvPr/>
          </p:nvPicPr>
          <p:blipFill>
            <a:blip r:embed="rId9" cstate="print"/>
            <a:stretch>
              <a:fillRect/>
            </a:stretch>
          </p:blipFill>
          <p:spPr>
            <a:xfrm>
              <a:off x="5793358" y="5775058"/>
              <a:ext cx="84620" cy="13779"/>
            </a:xfrm>
            <a:prstGeom prst="rect">
              <a:avLst/>
            </a:prstGeom>
          </p:spPr>
        </p:pic>
        <p:pic>
          <p:nvPicPr>
            <p:cNvPr id="47" name="object 47"/>
            <p:cNvPicPr/>
            <p:nvPr/>
          </p:nvPicPr>
          <p:blipFill>
            <a:blip r:embed="rId10" cstate="print"/>
            <a:stretch>
              <a:fillRect/>
            </a:stretch>
          </p:blipFill>
          <p:spPr>
            <a:xfrm>
              <a:off x="5793368" y="5783891"/>
              <a:ext cx="81574" cy="12718"/>
            </a:xfrm>
            <a:prstGeom prst="rect">
              <a:avLst/>
            </a:prstGeom>
          </p:spPr>
        </p:pic>
        <p:pic>
          <p:nvPicPr>
            <p:cNvPr id="48" name="object 48"/>
            <p:cNvPicPr/>
            <p:nvPr/>
          </p:nvPicPr>
          <p:blipFill>
            <a:blip r:embed="rId11" cstate="print"/>
            <a:stretch>
              <a:fillRect/>
            </a:stretch>
          </p:blipFill>
          <p:spPr>
            <a:xfrm>
              <a:off x="5800064" y="5792723"/>
              <a:ext cx="73647" cy="100685"/>
            </a:xfrm>
            <a:prstGeom prst="rect">
              <a:avLst/>
            </a:prstGeom>
          </p:spPr>
        </p:pic>
        <p:sp>
          <p:nvSpPr>
            <p:cNvPr id="49" name="object 49"/>
            <p:cNvSpPr/>
            <p:nvPr/>
          </p:nvSpPr>
          <p:spPr>
            <a:xfrm>
              <a:off x="5842069" y="5864792"/>
              <a:ext cx="24130" cy="15875"/>
            </a:xfrm>
            <a:custGeom>
              <a:avLst/>
              <a:gdLst/>
              <a:ahLst/>
              <a:cxnLst/>
              <a:rect l="l" t="t" r="r" b="b"/>
              <a:pathLst>
                <a:path w="24129" h="15875">
                  <a:moveTo>
                    <a:pt x="18262" y="15544"/>
                  </a:moveTo>
                  <a:lnTo>
                    <a:pt x="5478" y="15544"/>
                  </a:lnTo>
                  <a:lnTo>
                    <a:pt x="0" y="12011"/>
                  </a:lnTo>
                  <a:lnTo>
                    <a:pt x="0" y="3532"/>
                  </a:lnTo>
                  <a:lnTo>
                    <a:pt x="5478" y="0"/>
                  </a:lnTo>
                  <a:lnTo>
                    <a:pt x="18262" y="0"/>
                  </a:lnTo>
                  <a:lnTo>
                    <a:pt x="23741" y="3532"/>
                  </a:lnTo>
                  <a:lnTo>
                    <a:pt x="23741" y="7772"/>
                  </a:lnTo>
                  <a:lnTo>
                    <a:pt x="23741" y="12011"/>
                  </a:lnTo>
                  <a:lnTo>
                    <a:pt x="18262" y="15544"/>
                  </a:lnTo>
                  <a:close/>
                </a:path>
              </a:pathLst>
            </a:custGeom>
            <a:solidFill>
              <a:srgbClr val="C8C9C9"/>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50" name="object 50"/>
            <p:cNvSpPr/>
            <p:nvPr/>
          </p:nvSpPr>
          <p:spPr>
            <a:xfrm>
              <a:off x="5829893" y="5584996"/>
              <a:ext cx="2540" cy="14604"/>
            </a:xfrm>
            <a:custGeom>
              <a:avLst/>
              <a:gdLst/>
              <a:ahLst/>
              <a:cxnLst/>
              <a:rect l="l" t="t" r="r" b="b"/>
              <a:pathLst>
                <a:path w="2539" h="14604">
                  <a:moveTo>
                    <a:pt x="1826" y="14131"/>
                  </a:moveTo>
                  <a:lnTo>
                    <a:pt x="0" y="14131"/>
                  </a:lnTo>
                  <a:lnTo>
                    <a:pt x="0" y="6358"/>
                  </a:lnTo>
                  <a:lnTo>
                    <a:pt x="1217" y="0"/>
                  </a:lnTo>
                  <a:lnTo>
                    <a:pt x="2435" y="6005"/>
                  </a:lnTo>
                  <a:lnTo>
                    <a:pt x="1826" y="14131"/>
                  </a:lnTo>
                  <a:close/>
                </a:path>
              </a:pathLst>
            </a:custGeom>
            <a:solidFill>
              <a:srgbClr val="888888"/>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51" name="object 51"/>
            <p:cNvPicPr/>
            <p:nvPr/>
          </p:nvPicPr>
          <p:blipFill>
            <a:blip r:embed="rId12" cstate="print"/>
            <a:stretch>
              <a:fillRect/>
            </a:stretch>
          </p:blipFill>
          <p:spPr>
            <a:xfrm>
              <a:off x="5593689" y="5658827"/>
              <a:ext cx="429653" cy="107048"/>
            </a:xfrm>
            <a:prstGeom prst="rect">
              <a:avLst/>
            </a:prstGeom>
          </p:spPr>
        </p:pic>
        <p:pic>
          <p:nvPicPr>
            <p:cNvPr id="52" name="object 52"/>
            <p:cNvPicPr/>
            <p:nvPr/>
          </p:nvPicPr>
          <p:blipFill>
            <a:blip r:embed="rId13" cstate="print"/>
            <a:stretch>
              <a:fillRect/>
            </a:stretch>
          </p:blipFill>
          <p:spPr>
            <a:xfrm>
              <a:off x="5593079" y="5596699"/>
              <a:ext cx="376212" cy="167055"/>
            </a:xfrm>
            <a:prstGeom prst="rect">
              <a:avLst/>
            </a:prstGeom>
          </p:spPr>
        </p:pic>
        <p:pic>
          <p:nvPicPr>
            <p:cNvPr id="53" name="object 53"/>
            <p:cNvPicPr/>
            <p:nvPr/>
          </p:nvPicPr>
          <p:blipFill>
            <a:blip r:embed="rId14" cstate="print"/>
            <a:stretch>
              <a:fillRect/>
            </a:stretch>
          </p:blipFill>
          <p:spPr>
            <a:xfrm>
              <a:off x="6013132" y="5658129"/>
              <a:ext cx="9728" cy="27203"/>
            </a:xfrm>
            <a:prstGeom prst="rect">
              <a:avLst/>
            </a:prstGeom>
          </p:spPr>
        </p:pic>
        <p:sp>
          <p:nvSpPr>
            <p:cNvPr id="54" name="object 54"/>
            <p:cNvSpPr/>
            <p:nvPr/>
          </p:nvSpPr>
          <p:spPr>
            <a:xfrm>
              <a:off x="6020577" y="5655708"/>
              <a:ext cx="3175" cy="0"/>
            </a:xfrm>
            <a:custGeom>
              <a:avLst/>
              <a:gdLst/>
              <a:ahLst/>
              <a:cxnLst/>
              <a:rect l="l" t="t" r="r" b="b"/>
              <a:pathLst>
                <a:path w="3175">
                  <a:moveTo>
                    <a:pt x="0" y="0"/>
                  </a:moveTo>
                  <a:lnTo>
                    <a:pt x="2629" y="0"/>
                  </a:lnTo>
                </a:path>
              </a:pathLst>
            </a:custGeom>
            <a:ln w="3175">
              <a:solidFill>
                <a:srgbClr val="4E4B4B"/>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55" name="object 55"/>
            <p:cNvPicPr/>
            <p:nvPr/>
          </p:nvPicPr>
          <p:blipFill>
            <a:blip r:embed="rId15" cstate="print"/>
            <a:stretch>
              <a:fillRect/>
            </a:stretch>
          </p:blipFill>
          <p:spPr>
            <a:xfrm>
              <a:off x="5652134" y="5597715"/>
              <a:ext cx="370725" cy="144487"/>
            </a:xfrm>
            <a:prstGeom prst="rect">
              <a:avLst/>
            </a:prstGeom>
          </p:spPr>
        </p:pic>
        <p:sp>
          <p:nvSpPr>
            <p:cNvPr id="56" name="object 56"/>
            <p:cNvSpPr/>
            <p:nvPr/>
          </p:nvSpPr>
          <p:spPr>
            <a:xfrm>
              <a:off x="5721527" y="5730900"/>
              <a:ext cx="110489" cy="17780"/>
            </a:xfrm>
            <a:custGeom>
              <a:avLst/>
              <a:gdLst/>
              <a:ahLst/>
              <a:cxnLst/>
              <a:rect l="l" t="t" r="r" b="b"/>
              <a:pathLst>
                <a:path w="110489" h="17779">
                  <a:moveTo>
                    <a:pt x="35306" y="711"/>
                  </a:moveTo>
                  <a:lnTo>
                    <a:pt x="29832" y="711"/>
                  </a:lnTo>
                  <a:lnTo>
                    <a:pt x="29832" y="12369"/>
                  </a:lnTo>
                  <a:lnTo>
                    <a:pt x="13995" y="2476"/>
                  </a:lnTo>
                  <a:lnTo>
                    <a:pt x="13398" y="1778"/>
                  </a:lnTo>
                  <a:lnTo>
                    <a:pt x="10960" y="711"/>
                  </a:lnTo>
                  <a:lnTo>
                    <a:pt x="0" y="711"/>
                  </a:lnTo>
                  <a:lnTo>
                    <a:pt x="0" y="16611"/>
                  </a:lnTo>
                  <a:lnTo>
                    <a:pt x="4864" y="16611"/>
                  </a:lnTo>
                  <a:lnTo>
                    <a:pt x="4864" y="5308"/>
                  </a:lnTo>
                  <a:lnTo>
                    <a:pt x="20701" y="15544"/>
                  </a:lnTo>
                  <a:lnTo>
                    <a:pt x="22529" y="16611"/>
                  </a:lnTo>
                  <a:lnTo>
                    <a:pt x="35306" y="16611"/>
                  </a:lnTo>
                  <a:lnTo>
                    <a:pt x="35306" y="711"/>
                  </a:lnTo>
                  <a:close/>
                </a:path>
                <a:path w="110489" h="17779">
                  <a:moveTo>
                    <a:pt x="110185" y="711"/>
                  </a:moveTo>
                  <a:lnTo>
                    <a:pt x="102882" y="0"/>
                  </a:lnTo>
                  <a:lnTo>
                    <a:pt x="94970" y="0"/>
                  </a:lnTo>
                  <a:lnTo>
                    <a:pt x="74879" y="6007"/>
                  </a:lnTo>
                  <a:lnTo>
                    <a:pt x="74879" y="11315"/>
                  </a:lnTo>
                  <a:lnTo>
                    <a:pt x="76098" y="14135"/>
                  </a:lnTo>
                  <a:lnTo>
                    <a:pt x="80352" y="15544"/>
                  </a:lnTo>
                  <a:lnTo>
                    <a:pt x="87668" y="16967"/>
                  </a:lnTo>
                  <a:lnTo>
                    <a:pt x="91313" y="16967"/>
                  </a:lnTo>
                  <a:lnTo>
                    <a:pt x="97396" y="17322"/>
                  </a:lnTo>
                  <a:lnTo>
                    <a:pt x="104101" y="17322"/>
                  </a:lnTo>
                  <a:lnTo>
                    <a:pt x="110185" y="16967"/>
                  </a:lnTo>
                  <a:lnTo>
                    <a:pt x="110185" y="14135"/>
                  </a:lnTo>
                  <a:lnTo>
                    <a:pt x="105321" y="14846"/>
                  </a:lnTo>
                  <a:lnTo>
                    <a:pt x="100444" y="15201"/>
                  </a:lnTo>
                  <a:lnTo>
                    <a:pt x="95580" y="14490"/>
                  </a:lnTo>
                  <a:lnTo>
                    <a:pt x="88265" y="14135"/>
                  </a:lnTo>
                  <a:lnTo>
                    <a:pt x="87058" y="10604"/>
                  </a:lnTo>
                  <a:lnTo>
                    <a:pt x="87058" y="6007"/>
                  </a:lnTo>
                  <a:lnTo>
                    <a:pt x="88874" y="4241"/>
                  </a:lnTo>
                  <a:lnTo>
                    <a:pt x="91922" y="2120"/>
                  </a:lnTo>
                  <a:lnTo>
                    <a:pt x="101053" y="1778"/>
                  </a:lnTo>
                  <a:lnTo>
                    <a:pt x="110185" y="2832"/>
                  </a:lnTo>
                  <a:lnTo>
                    <a:pt x="110185" y="711"/>
                  </a:lnTo>
                  <a:close/>
                </a:path>
              </a:pathLst>
            </a:custGeom>
            <a:solidFill>
              <a:srgbClr val="005EAC"/>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57" name="object 57"/>
            <p:cNvPicPr/>
            <p:nvPr/>
          </p:nvPicPr>
          <p:blipFill>
            <a:blip r:embed="rId16" cstate="print"/>
            <a:stretch>
              <a:fillRect/>
            </a:stretch>
          </p:blipFill>
          <p:spPr>
            <a:xfrm>
              <a:off x="5744057" y="5617146"/>
              <a:ext cx="80962" cy="28257"/>
            </a:xfrm>
            <a:prstGeom prst="rect">
              <a:avLst/>
            </a:prstGeom>
          </p:spPr>
        </p:pic>
        <p:pic>
          <p:nvPicPr>
            <p:cNvPr id="58" name="object 58"/>
            <p:cNvPicPr/>
            <p:nvPr/>
          </p:nvPicPr>
          <p:blipFill>
            <a:blip r:embed="rId17" cstate="print"/>
            <a:stretch>
              <a:fillRect/>
            </a:stretch>
          </p:blipFill>
          <p:spPr>
            <a:xfrm>
              <a:off x="5625528" y="5583986"/>
              <a:ext cx="361604" cy="126115"/>
            </a:xfrm>
            <a:prstGeom prst="rect">
              <a:avLst/>
            </a:prstGeom>
          </p:spPr>
        </p:pic>
        <p:pic>
          <p:nvPicPr>
            <p:cNvPr id="59" name="object 59"/>
            <p:cNvPicPr/>
            <p:nvPr/>
          </p:nvPicPr>
          <p:blipFill>
            <a:blip r:embed="rId18" cstate="print"/>
            <a:stretch>
              <a:fillRect/>
            </a:stretch>
          </p:blipFill>
          <p:spPr>
            <a:xfrm>
              <a:off x="5783021" y="5666371"/>
              <a:ext cx="66961" cy="48984"/>
            </a:xfrm>
            <a:prstGeom prst="rect">
              <a:avLst/>
            </a:prstGeom>
          </p:spPr>
        </p:pic>
        <p:pic>
          <p:nvPicPr>
            <p:cNvPr id="60" name="object 60"/>
            <p:cNvPicPr/>
            <p:nvPr/>
          </p:nvPicPr>
          <p:blipFill>
            <a:blip r:embed="rId19" cstate="print"/>
            <a:stretch>
              <a:fillRect/>
            </a:stretch>
          </p:blipFill>
          <p:spPr>
            <a:xfrm>
              <a:off x="5784236" y="5657875"/>
              <a:ext cx="33481" cy="15793"/>
            </a:xfrm>
            <a:prstGeom prst="rect">
              <a:avLst/>
            </a:prstGeom>
          </p:spPr>
        </p:pic>
        <p:sp>
          <p:nvSpPr>
            <p:cNvPr id="61" name="object 61"/>
            <p:cNvSpPr/>
            <p:nvPr/>
          </p:nvSpPr>
          <p:spPr>
            <a:xfrm>
              <a:off x="5784837" y="5652477"/>
              <a:ext cx="26034" cy="11430"/>
            </a:xfrm>
            <a:custGeom>
              <a:avLst/>
              <a:gdLst/>
              <a:ahLst/>
              <a:cxnLst/>
              <a:rect l="l" t="t" r="r" b="b"/>
              <a:pathLst>
                <a:path w="26035" h="11429">
                  <a:moveTo>
                    <a:pt x="25565" y="1409"/>
                  </a:moveTo>
                  <a:lnTo>
                    <a:pt x="20091" y="0"/>
                  </a:lnTo>
                  <a:lnTo>
                    <a:pt x="12788" y="711"/>
                  </a:lnTo>
                  <a:lnTo>
                    <a:pt x="5486" y="1066"/>
                  </a:lnTo>
                  <a:lnTo>
                    <a:pt x="0" y="3886"/>
                  </a:lnTo>
                  <a:lnTo>
                    <a:pt x="0" y="9182"/>
                  </a:lnTo>
                  <a:lnTo>
                    <a:pt x="5486" y="10947"/>
                  </a:lnTo>
                  <a:lnTo>
                    <a:pt x="20091" y="9537"/>
                  </a:lnTo>
                  <a:lnTo>
                    <a:pt x="25565" y="6718"/>
                  </a:lnTo>
                  <a:lnTo>
                    <a:pt x="25565" y="4241"/>
                  </a:lnTo>
                  <a:lnTo>
                    <a:pt x="25565" y="1409"/>
                  </a:lnTo>
                  <a:close/>
                </a:path>
              </a:pathLst>
            </a:custGeom>
            <a:solidFill>
              <a:srgbClr val="B5B5B6"/>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62" name="object 62"/>
            <p:cNvPicPr/>
            <p:nvPr/>
          </p:nvPicPr>
          <p:blipFill>
            <a:blip r:embed="rId20" cstate="print"/>
            <a:stretch>
              <a:fillRect/>
            </a:stretch>
          </p:blipFill>
          <p:spPr>
            <a:xfrm>
              <a:off x="5628729" y="5707862"/>
              <a:ext cx="6133" cy="2024"/>
            </a:xfrm>
            <a:prstGeom prst="rect">
              <a:avLst/>
            </a:prstGeom>
          </p:spPr>
        </p:pic>
        <p:pic>
          <p:nvPicPr>
            <p:cNvPr id="63" name="object 63"/>
            <p:cNvPicPr/>
            <p:nvPr/>
          </p:nvPicPr>
          <p:blipFill>
            <a:blip r:embed="rId21" cstate="print"/>
            <a:stretch>
              <a:fillRect/>
            </a:stretch>
          </p:blipFill>
          <p:spPr>
            <a:xfrm>
              <a:off x="5630214" y="5613615"/>
              <a:ext cx="353682" cy="95377"/>
            </a:xfrm>
            <a:prstGeom prst="rect">
              <a:avLst/>
            </a:prstGeom>
          </p:spPr>
        </p:pic>
        <p:sp>
          <p:nvSpPr>
            <p:cNvPr id="64" name="object 64"/>
            <p:cNvSpPr/>
            <p:nvPr/>
          </p:nvSpPr>
          <p:spPr>
            <a:xfrm>
              <a:off x="5718047" y="5724144"/>
              <a:ext cx="113030" cy="27940"/>
            </a:xfrm>
            <a:custGeom>
              <a:avLst/>
              <a:gdLst/>
              <a:ahLst/>
              <a:cxnLst/>
              <a:rect l="l" t="t" r="r" b="b"/>
              <a:pathLst>
                <a:path w="113029" h="27939">
                  <a:moveTo>
                    <a:pt x="112775" y="0"/>
                  </a:moveTo>
                  <a:lnTo>
                    <a:pt x="0" y="0"/>
                  </a:lnTo>
                  <a:lnTo>
                    <a:pt x="0" y="27431"/>
                  </a:lnTo>
                  <a:lnTo>
                    <a:pt x="112775" y="27431"/>
                  </a:lnTo>
                  <a:lnTo>
                    <a:pt x="112775" y="0"/>
                  </a:lnTo>
                  <a:close/>
                </a:path>
              </a:pathLst>
            </a:custGeom>
            <a:solidFill>
              <a:srgbClr val="FFFFFF"/>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65" name="object 65"/>
            <p:cNvSpPr/>
            <p:nvPr/>
          </p:nvSpPr>
          <p:spPr>
            <a:xfrm>
              <a:off x="5136604" y="3162579"/>
              <a:ext cx="1323340" cy="2832100"/>
            </a:xfrm>
            <a:custGeom>
              <a:avLst/>
              <a:gdLst/>
              <a:ahLst/>
              <a:cxnLst/>
              <a:rect l="l" t="t" r="r" b="b"/>
              <a:pathLst>
                <a:path w="1323339" h="2832100">
                  <a:moveTo>
                    <a:pt x="306616" y="2815691"/>
                  </a:moveTo>
                  <a:lnTo>
                    <a:pt x="0" y="12992"/>
                  </a:lnTo>
                  <a:lnTo>
                    <a:pt x="49225" y="2831985"/>
                  </a:lnTo>
                  <a:lnTo>
                    <a:pt x="306616" y="2815691"/>
                  </a:lnTo>
                  <a:close/>
                </a:path>
                <a:path w="1323339" h="2832100">
                  <a:moveTo>
                    <a:pt x="696264" y="2381300"/>
                  </a:moveTo>
                  <a:lnTo>
                    <a:pt x="9499" y="0"/>
                  </a:lnTo>
                  <a:lnTo>
                    <a:pt x="446519" y="2439517"/>
                  </a:lnTo>
                  <a:lnTo>
                    <a:pt x="696264" y="2381300"/>
                  </a:lnTo>
                  <a:close/>
                </a:path>
                <a:path w="1323339" h="2832100">
                  <a:moveTo>
                    <a:pt x="1323047" y="2076323"/>
                  </a:moveTo>
                  <a:lnTo>
                    <a:pt x="57416" y="34417"/>
                  </a:lnTo>
                  <a:lnTo>
                    <a:pt x="1095527" y="2200872"/>
                  </a:lnTo>
                  <a:lnTo>
                    <a:pt x="1323047" y="2076323"/>
                  </a:lnTo>
                  <a:close/>
                </a:path>
              </a:pathLst>
            </a:custGeom>
            <a:solidFill>
              <a:srgbClr val="7E7E7E"/>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66" name="object 66"/>
          <p:cNvSpPr txBox="1"/>
          <p:nvPr/>
        </p:nvSpPr>
        <p:spPr>
          <a:xfrm>
            <a:off x="6016126" y="3451847"/>
            <a:ext cx="2241550" cy="474980"/>
          </a:xfrm>
          <a:prstGeom prst="rect">
            <a:avLst/>
          </a:prstGeom>
        </p:spPr>
        <p:txBody>
          <a:bodyPr vert="horz" wrap="square" lIns="0" tIns="17145" rIns="0" bIns="0" rtlCol="0">
            <a:spAutoFit/>
          </a:bodyPr>
          <a:lstStyle/>
          <a:p>
            <a:pPr algn="ctr">
              <a:spcBef>
                <a:spcPts val="135"/>
              </a:spcBef>
            </a:pPr>
            <a:r>
              <a:rPr sz="1450" b="1" u="sng" spc="-5" dirty="0">
                <a:uFill>
                  <a:solidFill>
                    <a:srgbClr val="000000"/>
                  </a:solidFill>
                </a:uFill>
                <a:latin typeface="BIZ UDP明朝 Medium" panose="02020500000000000000" pitchFamily="18" charset="-128"/>
                <a:ea typeface="BIZ UDP明朝 Medium" panose="02020500000000000000" pitchFamily="18" charset="-128"/>
                <a:cs typeface="ＭＳ Ｐゴシック"/>
              </a:rPr>
              <a:t>地上－衛星間光データ伝送</a:t>
            </a:r>
            <a:endParaRPr sz="1450">
              <a:latin typeface="BIZ UDP明朝 Medium" panose="02020500000000000000" pitchFamily="18" charset="-128"/>
              <a:ea typeface="BIZ UDP明朝 Medium" panose="02020500000000000000" pitchFamily="18" charset="-128"/>
              <a:cs typeface="ＭＳ Ｐゴシック"/>
            </a:endParaRPr>
          </a:p>
          <a:p>
            <a:pPr algn="ctr">
              <a:spcBef>
                <a:spcPts val="15"/>
              </a:spcBef>
            </a:pPr>
            <a:r>
              <a:rPr sz="1450" b="1" dirty="0">
                <a:latin typeface="BIZ UDP明朝 Medium" panose="02020500000000000000" pitchFamily="18" charset="-128"/>
                <a:ea typeface="BIZ UDP明朝 Medium" panose="02020500000000000000" pitchFamily="18" charset="-128"/>
                <a:cs typeface="Arial"/>
              </a:rPr>
              <a:t>(</a:t>
            </a:r>
            <a:r>
              <a:rPr sz="1450" b="1" dirty="0">
                <a:latin typeface="BIZ UDP明朝 Medium" panose="02020500000000000000" pitchFamily="18" charset="-128"/>
                <a:ea typeface="BIZ UDP明朝 Medium" panose="02020500000000000000" pitchFamily="18" charset="-128"/>
                <a:cs typeface="ＭＳ Ｐゴシック"/>
              </a:rPr>
              <a:t>光フィーダリンク</a:t>
            </a:r>
            <a:r>
              <a:rPr sz="1450" b="1" spc="-50" dirty="0">
                <a:latin typeface="BIZ UDP明朝 Medium" panose="02020500000000000000" pitchFamily="18" charset="-128"/>
                <a:ea typeface="BIZ UDP明朝 Medium" panose="02020500000000000000" pitchFamily="18" charset="-128"/>
                <a:cs typeface="ＭＳ Ｐゴシック"/>
              </a:rPr>
              <a:t>）</a:t>
            </a:r>
            <a:endParaRPr sz="1450">
              <a:latin typeface="BIZ UDP明朝 Medium" panose="02020500000000000000" pitchFamily="18" charset="-128"/>
              <a:ea typeface="BIZ UDP明朝 Medium" panose="02020500000000000000" pitchFamily="18" charset="-128"/>
              <a:cs typeface="ＭＳ Ｐゴシック"/>
            </a:endParaRPr>
          </a:p>
        </p:txBody>
      </p:sp>
      <p:grpSp>
        <p:nvGrpSpPr>
          <p:cNvPr id="67" name="object 67"/>
          <p:cNvGrpSpPr/>
          <p:nvPr/>
        </p:nvGrpSpPr>
        <p:grpSpPr>
          <a:xfrm>
            <a:off x="4971288" y="4163568"/>
            <a:ext cx="1286510" cy="551815"/>
            <a:chOff x="3828288" y="4163567"/>
            <a:chExt cx="1286510" cy="551815"/>
          </a:xfrm>
        </p:grpSpPr>
        <p:pic>
          <p:nvPicPr>
            <p:cNvPr id="68" name="object 68"/>
            <p:cNvPicPr/>
            <p:nvPr/>
          </p:nvPicPr>
          <p:blipFill>
            <a:blip r:embed="rId22" cstate="print"/>
            <a:stretch>
              <a:fillRect/>
            </a:stretch>
          </p:blipFill>
          <p:spPr>
            <a:xfrm>
              <a:off x="3828288" y="4187951"/>
              <a:ext cx="1048511" cy="527303"/>
            </a:xfrm>
            <a:prstGeom prst="rect">
              <a:avLst/>
            </a:prstGeom>
          </p:spPr>
        </p:pic>
        <p:pic>
          <p:nvPicPr>
            <p:cNvPr id="69" name="object 69"/>
            <p:cNvPicPr/>
            <p:nvPr/>
          </p:nvPicPr>
          <p:blipFill>
            <a:blip r:embed="rId23" cstate="print"/>
            <a:stretch>
              <a:fillRect/>
            </a:stretch>
          </p:blipFill>
          <p:spPr>
            <a:xfrm>
              <a:off x="4559807" y="4163567"/>
              <a:ext cx="554735" cy="527303"/>
            </a:xfrm>
            <a:prstGeom prst="rect">
              <a:avLst/>
            </a:prstGeom>
          </p:spPr>
        </p:pic>
      </p:grpSp>
      <p:sp>
        <p:nvSpPr>
          <p:cNvPr id="70" name="object 70"/>
          <p:cNvSpPr txBox="1"/>
          <p:nvPr/>
        </p:nvSpPr>
        <p:spPr>
          <a:xfrm>
            <a:off x="4881894" y="4234010"/>
            <a:ext cx="1217266" cy="296876"/>
          </a:xfrm>
          <a:prstGeom prst="rect">
            <a:avLst/>
          </a:prstGeom>
        </p:spPr>
        <p:txBody>
          <a:bodyPr vert="horz" wrap="square" lIns="0" tIns="12065" rIns="0" bIns="0" rtlCol="0">
            <a:spAutoFit/>
          </a:bodyPr>
          <a:lstStyle/>
          <a:p>
            <a:pPr marL="12700">
              <a:spcBef>
                <a:spcPts val="95"/>
              </a:spcBef>
            </a:pPr>
            <a:r>
              <a:rPr sz="1850" b="1" spc="-20" dirty="0">
                <a:solidFill>
                  <a:srgbClr val="FF0000"/>
                </a:solidFill>
                <a:latin typeface="BIZ UDP明朝 Medium" panose="02020500000000000000" pitchFamily="18" charset="-128"/>
                <a:ea typeface="BIZ UDP明朝 Medium" panose="02020500000000000000" pitchFamily="18" charset="-128"/>
                <a:cs typeface="Calibri"/>
              </a:rPr>
              <a:t>10Gbps</a:t>
            </a:r>
            <a:r>
              <a:rPr sz="1850" b="1" spc="-50" dirty="0">
                <a:solidFill>
                  <a:srgbClr val="FF0000"/>
                </a:solidFill>
                <a:latin typeface="BIZ UDP明朝 Medium" panose="02020500000000000000" pitchFamily="18" charset="-128"/>
                <a:ea typeface="BIZ UDP明朝 Medium" panose="02020500000000000000" pitchFamily="18" charset="-128"/>
                <a:cs typeface="ＭＳ Ｐゴシック"/>
              </a:rPr>
              <a:t>級</a:t>
            </a:r>
            <a:endParaRPr sz="1850" dirty="0">
              <a:latin typeface="BIZ UDP明朝 Medium" panose="02020500000000000000" pitchFamily="18" charset="-128"/>
              <a:ea typeface="BIZ UDP明朝 Medium" panose="02020500000000000000" pitchFamily="18" charset="-128"/>
              <a:cs typeface="ＭＳ Ｐゴシック"/>
            </a:endParaRPr>
          </a:p>
        </p:txBody>
      </p:sp>
      <p:sp>
        <p:nvSpPr>
          <p:cNvPr id="71" name="object 71"/>
          <p:cNvSpPr txBox="1"/>
          <p:nvPr/>
        </p:nvSpPr>
        <p:spPr>
          <a:xfrm>
            <a:off x="7323603" y="4366482"/>
            <a:ext cx="1376045" cy="240450"/>
          </a:xfrm>
          <a:prstGeom prst="rect">
            <a:avLst/>
          </a:prstGeom>
        </p:spPr>
        <p:txBody>
          <a:bodyPr vert="horz" wrap="square" lIns="0" tIns="17145" rIns="0" bIns="0" rtlCol="0">
            <a:spAutoFit/>
          </a:bodyPr>
          <a:lstStyle/>
          <a:p>
            <a:pPr marL="12700">
              <a:spcBef>
                <a:spcPts val="135"/>
              </a:spcBef>
            </a:pPr>
            <a:r>
              <a:rPr sz="1450" b="1" spc="20" dirty="0">
                <a:latin typeface="BIZ UDP明朝 Medium" panose="02020500000000000000" pitchFamily="18" charset="-128"/>
                <a:ea typeface="BIZ UDP明朝 Medium" panose="02020500000000000000" pitchFamily="18" charset="-128"/>
                <a:cs typeface="ＭＳ Ｐゴシック"/>
              </a:rPr>
              <a:t>ユーザ回線</a:t>
            </a:r>
            <a:r>
              <a:rPr sz="1450" b="1" spc="-20" dirty="0">
                <a:latin typeface="BIZ UDP明朝 Medium" panose="02020500000000000000" pitchFamily="18" charset="-128"/>
                <a:ea typeface="BIZ UDP明朝 Medium" panose="02020500000000000000" pitchFamily="18" charset="-128"/>
                <a:cs typeface="ＭＳ Ｐゴシック"/>
              </a:rPr>
              <a:t>（RF）</a:t>
            </a:r>
            <a:endParaRPr sz="1450">
              <a:latin typeface="BIZ UDP明朝 Medium" panose="02020500000000000000" pitchFamily="18" charset="-128"/>
              <a:ea typeface="BIZ UDP明朝 Medium" panose="02020500000000000000" pitchFamily="18" charset="-128"/>
              <a:cs typeface="ＭＳ Ｐゴシック"/>
            </a:endParaRPr>
          </a:p>
        </p:txBody>
      </p:sp>
      <p:grpSp>
        <p:nvGrpSpPr>
          <p:cNvPr id="72" name="object 72"/>
          <p:cNvGrpSpPr/>
          <p:nvPr/>
        </p:nvGrpSpPr>
        <p:grpSpPr>
          <a:xfrm>
            <a:off x="2569337" y="2703446"/>
            <a:ext cx="4717415" cy="3688715"/>
            <a:chOff x="1426336" y="2703445"/>
            <a:chExt cx="4717415" cy="3688715"/>
          </a:xfrm>
        </p:grpSpPr>
        <p:sp>
          <p:nvSpPr>
            <p:cNvPr id="73" name="object 73"/>
            <p:cNvSpPr/>
            <p:nvPr/>
          </p:nvSpPr>
          <p:spPr>
            <a:xfrm>
              <a:off x="5007077" y="4460371"/>
              <a:ext cx="1130300" cy="497840"/>
            </a:xfrm>
            <a:custGeom>
              <a:avLst/>
              <a:gdLst/>
              <a:ahLst/>
              <a:cxnLst/>
              <a:rect l="l" t="t" r="r" b="b"/>
              <a:pathLst>
                <a:path w="1130300" h="497839">
                  <a:moveTo>
                    <a:pt x="2363" y="448765"/>
                  </a:moveTo>
                  <a:lnTo>
                    <a:pt x="5134" y="409450"/>
                  </a:lnTo>
                  <a:lnTo>
                    <a:pt x="36365" y="363166"/>
                  </a:lnTo>
                  <a:lnTo>
                    <a:pt x="92996" y="312004"/>
                  </a:lnTo>
                  <a:lnTo>
                    <a:pt x="129881" y="285247"/>
                  </a:lnTo>
                  <a:lnTo>
                    <a:pt x="171967" y="258056"/>
                  </a:lnTo>
                  <a:lnTo>
                    <a:pt x="218873" y="230690"/>
                  </a:lnTo>
                  <a:lnTo>
                    <a:pt x="270216" y="203412"/>
                  </a:lnTo>
                  <a:lnTo>
                    <a:pt x="325614" y="176483"/>
                  </a:lnTo>
                  <a:lnTo>
                    <a:pt x="384683" y="150164"/>
                  </a:lnTo>
                  <a:lnTo>
                    <a:pt x="447041" y="124718"/>
                  </a:lnTo>
                  <a:lnTo>
                    <a:pt x="512306" y="100404"/>
                  </a:lnTo>
                  <a:lnTo>
                    <a:pt x="578281" y="78087"/>
                  </a:lnTo>
                  <a:lnTo>
                    <a:pt x="642716" y="58484"/>
                  </a:lnTo>
                  <a:lnTo>
                    <a:pt x="705149" y="41632"/>
                  </a:lnTo>
                  <a:lnTo>
                    <a:pt x="765119" y="27570"/>
                  </a:lnTo>
                  <a:lnTo>
                    <a:pt x="822163" y="16338"/>
                  </a:lnTo>
                  <a:lnTo>
                    <a:pt x="875821" y="7973"/>
                  </a:lnTo>
                  <a:lnTo>
                    <a:pt x="925629" y="2514"/>
                  </a:lnTo>
                  <a:lnTo>
                    <a:pt x="971128" y="0"/>
                  </a:lnTo>
                  <a:lnTo>
                    <a:pt x="1011854" y="469"/>
                  </a:lnTo>
                  <a:lnTo>
                    <a:pt x="1077141" y="10512"/>
                  </a:lnTo>
                  <a:lnTo>
                    <a:pt x="1117798" y="32952"/>
                  </a:lnTo>
                  <a:lnTo>
                    <a:pt x="1130099" y="67574"/>
                  </a:lnTo>
                  <a:lnTo>
                    <a:pt x="1124965" y="88233"/>
                  </a:lnTo>
                  <a:lnTo>
                    <a:pt x="1093734" y="134517"/>
                  </a:lnTo>
                  <a:lnTo>
                    <a:pt x="1037102" y="185679"/>
                  </a:lnTo>
                  <a:lnTo>
                    <a:pt x="1000218" y="212435"/>
                  </a:lnTo>
                  <a:lnTo>
                    <a:pt x="958132" y="239627"/>
                  </a:lnTo>
                  <a:lnTo>
                    <a:pt x="911226" y="266992"/>
                  </a:lnTo>
                  <a:lnTo>
                    <a:pt x="859882" y="294270"/>
                  </a:lnTo>
                  <a:lnTo>
                    <a:pt x="804485" y="321199"/>
                  </a:lnTo>
                  <a:lnTo>
                    <a:pt x="745416" y="347518"/>
                  </a:lnTo>
                  <a:lnTo>
                    <a:pt x="683057" y="372965"/>
                  </a:lnTo>
                  <a:lnTo>
                    <a:pt x="617793" y="397279"/>
                  </a:lnTo>
                  <a:lnTo>
                    <a:pt x="551816" y="419595"/>
                  </a:lnTo>
                  <a:lnTo>
                    <a:pt x="487379" y="439199"/>
                  </a:lnTo>
                  <a:lnTo>
                    <a:pt x="424945" y="456051"/>
                  </a:lnTo>
                  <a:lnTo>
                    <a:pt x="364975" y="470112"/>
                  </a:lnTo>
                  <a:lnTo>
                    <a:pt x="307930" y="481345"/>
                  </a:lnTo>
                  <a:lnTo>
                    <a:pt x="254273" y="489710"/>
                  </a:lnTo>
                  <a:lnTo>
                    <a:pt x="204465" y="495169"/>
                  </a:lnTo>
                  <a:lnTo>
                    <a:pt x="158967" y="497683"/>
                  </a:lnTo>
                  <a:lnTo>
                    <a:pt x="118242" y="497214"/>
                  </a:lnTo>
                  <a:lnTo>
                    <a:pt x="52956" y="487171"/>
                  </a:lnTo>
                  <a:lnTo>
                    <a:pt x="12301" y="464730"/>
                  </a:lnTo>
                  <a:lnTo>
                    <a:pt x="2363" y="448765"/>
                  </a:lnTo>
                  <a:close/>
                </a:path>
              </a:pathLst>
            </a:custGeom>
            <a:ln w="12700">
              <a:solidFill>
                <a:srgbClr val="00249A"/>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74" name="object 74"/>
            <p:cNvSpPr/>
            <p:nvPr/>
          </p:nvSpPr>
          <p:spPr>
            <a:xfrm>
              <a:off x="4568951" y="3520440"/>
              <a:ext cx="295910" cy="134620"/>
            </a:xfrm>
            <a:custGeom>
              <a:avLst/>
              <a:gdLst/>
              <a:ahLst/>
              <a:cxnLst/>
              <a:rect l="l" t="t" r="r" b="b"/>
              <a:pathLst>
                <a:path w="295910" h="134620">
                  <a:moveTo>
                    <a:pt x="0" y="67055"/>
                  </a:moveTo>
                  <a:lnTo>
                    <a:pt x="11616" y="40955"/>
                  </a:lnTo>
                  <a:lnTo>
                    <a:pt x="43295" y="19640"/>
                  </a:lnTo>
                  <a:lnTo>
                    <a:pt x="90284" y="5269"/>
                  </a:lnTo>
                  <a:lnTo>
                    <a:pt x="147828" y="0"/>
                  </a:lnTo>
                  <a:lnTo>
                    <a:pt x="205371" y="5269"/>
                  </a:lnTo>
                  <a:lnTo>
                    <a:pt x="252360" y="19640"/>
                  </a:lnTo>
                  <a:lnTo>
                    <a:pt x="284039" y="40955"/>
                  </a:lnTo>
                  <a:lnTo>
                    <a:pt x="295656" y="67055"/>
                  </a:lnTo>
                  <a:lnTo>
                    <a:pt x="284039" y="93156"/>
                  </a:lnTo>
                  <a:lnTo>
                    <a:pt x="252360" y="114471"/>
                  </a:lnTo>
                  <a:lnTo>
                    <a:pt x="205371" y="128842"/>
                  </a:lnTo>
                  <a:lnTo>
                    <a:pt x="147828" y="134111"/>
                  </a:lnTo>
                  <a:lnTo>
                    <a:pt x="90284" y="128842"/>
                  </a:lnTo>
                  <a:lnTo>
                    <a:pt x="43295" y="114471"/>
                  </a:lnTo>
                  <a:lnTo>
                    <a:pt x="11616" y="93156"/>
                  </a:lnTo>
                  <a:lnTo>
                    <a:pt x="0" y="67055"/>
                  </a:lnTo>
                  <a:close/>
                </a:path>
              </a:pathLst>
            </a:custGeom>
            <a:ln w="12192">
              <a:solidFill>
                <a:srgbClr val="00249A"/>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75" name="object 75"/>
            <p:cNvPicPr/>
            <p:nvPr/>
          </p:nvPicPr>
          <p:blipFill>
            <a:blip r:embed="rId24" cstate="print"/>
            <a:stretch>
              <a:fillRect/>
            </a:stretch>
          </p:blipFill>
          <p:spPr>
            <a:xfrm>
              <a:off x="1429511" y="2706624"/>
              <a:ext cx="2258567" cy="3681984"/>
            </a:xfrm>
            <a:prstGeom prst="rect">
              <a:avLst/>
            </a:prstGeom>
          </p:spPr>
        </p:pic>
        <p:sp>
          <p:nvSpPr>
            <p:cNvPr id="76" name="object 76"/>
            <p:cNvSpPr/>
            <p:nvPr/>
          </p:nvSpPr>
          <p:spPr>
            <a:xfrm>
              <a:off x="1429511" y="2706620"/>
              <a:ext cx="2258695" cy="3682365"/>
            </a:xfrm>
            <a:custGeom>
              <a:avLst/>
              <a:gdLst/>
              <a:ahLst/>
              <a:cxnLst/>
              <a:rect l="l" t="t" r="r" b="b"/>
              <a:pathLst>
                <a:path w="2258695" h="3682365">
                  <a:moveTo>
                    <a:pt x="0" y="376440"/>
                  </a:moveTo>
                  <a:lnTo>
                    <a:pt x="2933" y="329221"/>
                  </a:lnTo>
                  <a:lnTo>
                    <a:pt x="11497" y="283752"/>
                  </a:lnTo>
                  <a:lnTo>
                    <a:pt x="25339" y="240386"/>
                  </a:lnTo>
                  <a:lnTo>
                    <a:pt x="44106" y="199475"/>
                  </a:lnTo>
                  <a:lnTo>
                    <a:pt x="67446" y="161373"/>
                  </a:lnTo>
                  <a:lnTo>
                    <a:pt x="95006" y="126432"/>
                  </a:lnTo>
                  <a:lnTo>
                    <a:pt x="126432" y="95006"/>
                  </a:lnTo>
                  <a:lnTo>
                    <a:pt x="161373" y="67446"/>
                  </a:lnTo>
                  <a:lnTo>
                    <a:pt x="199475" y="44106"/>
                  </a:lnTo>
                  <a:lnTo>
                    <a:pt x="240386" y="25339"/>
                  </a:lnTo>
                  <a:lnTo>
                    <a:pt x="283752" y="11497"/>
                  </a:lnTo>
                  <a:lnTo>
                    <a:pt x="329221" y="2933"/>
                  </a:lnTo>
                  <a:lnTo>
                    <a:pt x="376440" y="0"/>
                  </a:lnTo>
                  <a:lnTo>
                    <a:pt x="1882127" y="0"/>
                  </a:lnTo>
                  <a:lnTo>
                    <a:pt x="1929346" y="2933"/>
                  </a:lnTo>
                  <a:lnTo>
                    <a:pt x="1974815" y="11497"/>
                  </a:lnTo>
                  <a:lnTo>
                    <a:pt x="2018181" y="25339"/>
                  </a:lnTo>
                  <a:lnTo>
                    <a:pt x="2059092" y="44106"/>
                  </a:lnTo>
                  <a:lnTo>
                    <a:pt x="2097194" y="67446"/>
                  </a:lnTo>
                  <a:lnTo>
                    <a:pt x="2132135" y="95006"/>
                  </a:lnTo>
                  <a:lnTo>
                    <a:pt x="2163561" y="126432"/>
                  </a:lnTo>
                  <a:lnTo>
                    <a:pt x="2191121" y="161373"/>
                  </a:lnTo>
                  <a:lnTo>
                    <a:pt x="2214461" y="199475"/>
                  </a:lnTo>
                  <a:lnTo>
                    <a:pt x="2233228" y="240386"/>
                  </a:lnTo>
                  <a:lnTo>
                    <a:pt x="2247070" y="283752"/>
                  </a:lnTo>
                  <a:lnTo>
                    <a:pt x="2255634" y="329221"/>
                  </a:lnTo>
                  <a:lnTo>
                    <a:pt x="2258568" y="376440"/>
                  </a:lnTo>
                  <a:lnTo>
                    <a:pt x="2258568" y="3305556"/>
                  </a:lnTo>
                  <a:lnTo>
                    <a:pt x="2255634" y="3352775"/>
                  </a:lnTo>
                  <a:lnTo>
                    <a:pt x="2247070" y="3398243"/>
                  </a:lnTo>
                  <a:lnTo>
                    <a:pt x="2233228" y="3441608"/>
                  </a:lnTo>
                  <a:lnTo>
                    <a:pt x="2214461" y="3482518"/>
                  </a:lnTo>
                  <a:lnTo>
                    <a:pt x="2191121" y="3520618"/>
                  </a:lnTo>
                  <a:lnTo>
                    <a:pt x="2163561" y="3555558"/>
                  </a:lnTo>
                  <a:lnTo>
                    <a:pt x="2132135" y="3586983"/>
                  </a:lnTo>
                  <a:lnTo>
                    <a:pt x="2097194" y="3614541"/>
                  </a:lnTo>
                  <a:lnTo>
                    <a:pt x="2059092" y="3637880"/>
                  </a:lnTo>
                  <a:lnTo>
                    <a:pt x="2018181" y="3656646"/>
                  </a:lnTo>
                  <a:lnTo>
                    <a:pt x="1974815" y="3670487"/>
                  </a:lnTo>
                  <a:lnTo>
                    <a:pt x="1929346" y="3679051"/>
                  </a:lnTo>
                  <a:lnTo>
                    <a:pt x="1882127" y="3681984"/>
                  </a:lnTo>
                  <a:lnTo>
                    <a:pt x="376440" y="3681984"/>
                  </a:lnTo>
                  <a:lnTo>
                    <a:pt x="329221" y="3679051"/>
                  </a:lnTo>
                  <a:lnTo>
                    <a:pt x="283752" y="3670487"/>
                  </a:lnTo>
                  <a:lnTo>
                    <a:pt x="240386" y="3656646"/>
                  </a:lnTo>
                  <a:lnTo>
                    <a:pt x="199475" y="3637880"/>
                  </a:lnTo>
                  <a:lnTo>
                    <a:pt x="161373" y="3614541"/>
                  </a:lnTo>
                  <a:lnTo>
                    <a:pt x="126432" y="3586983"/>
                  </a:lnTo>
                  <a:lnTo>
                    <a:pt x="95006" y="3555558"/>
                  </a:lnTo>
                  <a:lnTo>
                    <a:pt x="67446" y="3520618"/>
                  </a:lnTo>
                  <a:lnTo>
                    <a:pt x="44106" y="3482518"/>
                  </a:lnTo>
                  <a:lnTo>
                    <a:pt x="25339" y="3441608"/>
                  </a:lnTo>
                  <a:lnTo>
                    <a:pt x="11497" y="3398243"/>
                  </a:lnTo>
                  <a:lnTo>
                    <a:pt x="2933" y="3352775"/>
                  </a:lnTo>
                  <a:lnTo>
                    <a:pt x="0" y="3305556"/>
                  </a:lnTo>
                  <a:lnTo>
                    <a:pt x="0" y="376440"/>
                  </a:lnTo>
                  <a:close/>
                </a:path>
              </a:pathLst>
            </a:custGeom>
            <a:ln w="6096">
              <a:solidFill>
                <a:srgbClr val="C0504D"/>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77" name="object 77"/>
            <p:cNvPicPr/>
            <p:nvPr/>
          </p:nvPicPr>
          <p:blipFill>
            <a:blip r:embed="rId25" cstate="print"/>
            <a:stretch>
              <a:fillRect/>
            </a:stretch>
          </p:blipFill>
          <p:spPr>
            <a:xfrm>
              <a:off x="2033015" y="5224272"/>
              <a:ext cx="935901" cy="938669"/>
            </a:xfrm>
            <a:prstGeom prst="rect">
              <a:avLst/>
            </a:prstGeom>
          </p:spPr>
        </p:pic>
        <p:pic>
          <p:nvPicPr>
            <p:cNvPr id="78" name="object 78"/>
            <p:cNvPicPr/>
            <p:nvPr/>
          </p:nvPicPr>
          <p:blipFill>
            <a:blip r:embed="rId26" cstate="print"/>
            <a:stretch>
              <a:fillRect/>
            </a:stretch>
          </p:blipFill>
          <p:spPr>
            <a:xfrm>
              <a:off x="1490472" y="4294632"/>
              <a:ext cx="2170175" cy="871727"/>
            </a:xfrm>
            <a:prstGeom prst="rect">
              <a:avLst/>
            </a:prstGeom>
          </p:spPr>
        </p:pic>
        <p:sp>
          <p:nvSpPr>
            <p:cNvPr id="79" name="object 79"/>
            <p:cNvSpPr/>
            <p:nvPr/>
          </p:nvSpPr>
          <p:spPr>
            <a:xfrm>
              <a:off x="1490471" y="4294632"/>
              <a:ext cx="2170430" cy="871855"/>
            </a:xfrm>
            <a:custGeom>
              <a:avLst/>
              <a:gdLst/>
              <a:ahLst/>
              <a:cxnLst/>
              <a:rect l="l" t="t" r="r" b="b"/>
              <a:pathLst>
                <a:path w="2170429" h="871854">
                  <a:moveTo>
                    <a:pt x="411759" y="871727"/>
                  </a:moveTo>
                  <a:lnTo>
                    <a:pt x="411759" y="435863"/>
                  </a:lnTo>
                  <a:lnTo>
                    <a:pt x="0" y="435863"/>
                  </a:lnTo>
                  <a:lnTo>
                    <a:pt x="1085088" y="0"/>
                  </a:lnTo>
                  <a:lnTo>
                    <a:pt x="2170176" y="435863"/>
                  </a:lnTo>
                  <a:lnTo>
                    <a:pt x="1758416" y="435863"/>
                  </a:lnTo>
                  <a:lnTo>
                    <a:pt x="1758416" y="871727"/>
                  </a:lnTo>
                  <a:lnTo>
                    <a:pt x="411759" y="871727"/>
                  </a:lnTo>
                  <a:close/>
                </a:path>
              </a:pathLst>
            </a:custGeom>
            <a:ln w="6096">
              <a:solidFill>
                <a:srgbClr val="4F81BC"/>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80" name="object 80"/>
          <p:cNvSpPr txBox="1"/>
          <p:nvPr/>
        </p:nvSpPr>
        <p:spPr>
          <a:xfrm>
            <a:off x="3131136" y="4523394"/>
            <a:ext cx="1120140" cy="607060"/>
          </a:xfrm>
          <a:prstGeom prst="rect">
            <a:avLst/>
          </a:prstGeom>
        </p:spPr>
        <p:txBody>
          <a:bodyPr vert="horz" wrap="square" lIns="0" tIns="28575" rIns="0" bIns="0" rtlCol="0">
            <a:spAutoFit/>
          </a:bodyPr>
          <a:lstStyle/>
          <a:p>
            <a:pPr marL="12700" marR="5080">
              <a:lnSpc>
                <a:spcPts val="1460"/>
              </a:lnSpc>
              <a:spcBef>
                <a:spcPts val="225"/>
              </a:spcBef>
            </a:pPr>
            <a:r>
              <a:rPr sz="1300" b="1" spc="-20" dirty="0">
                <a:latin typeface="BIZ UDP明朝 Medium" panose="02020500000000000000" pitchFamily="18" charset="-128"/>
                <a:ea typeface="BIZ UDP明朝 Medium" panose="02020500000000000000" pitchFamily="18" charset="-128"/>
                <a:cs typeface="ＭＳ Ｐゴシック"/>
              </a:rPr>
              <a:t>スクリーニングプロセスの確立</a:t>
            </a:r>
            <a:endParaRPr sz="1300">
              <a:latin typeface="BIZ UDP明朝 Medium" panose="02020500000000000000" pitchFamily="18" charset="-128"/>
              <a:ea typeface="BIZ UDP明朝 Medium" panose="02020500000000000000" pitchFamily="18" charset="-128"/>
              <a:cs typeface="ＭＳ Ｐゴシック"/>
            </a:endParaRPr>
          </a:p>
          <a:p>
            <a:pPr marL="12700">
              <a:lnSpc>
                <a:spcPts val="1530"/>
              </a:lnSpc>
            </a:pPr>
            <a:r>
              <a:rPr sz="1300" b="1" spc="-10" dirty="0">
                <a:latin typeface="BIZ UDP明朝 Medium" panose="02020500000000000000" pitchFamily="18" charset="-128"/>
                <a:ea typeface="BIZ UDP明朝 Medium" panose="02020500000000000000" pitchFamily="18" charset="-128"/>
                <a:cs typeface="Times New Roman"/>
              </a:rPr>
              <a:t>/</a:t>
            </a:r>
            <a:r>
              <a:rPr sz="1300" b="1" spc="-15" dirty="0">
                <a:latin typeface="BIZ UDP明朝 Medium" panose="02020500000000000000" pitchFamily="18" charset="-128"/>
                <a:ea typeface="BIZ UDP明朝 Medium" panose="02020500000000000000" pitchFamily="18" charset="-128"/>
                <a:cs typeface="ＭＳ Ｐゴシック"/>
              </a:rPr>
              <a:t>耐環境性評価</a:t>
            </a:r>
            <a:endParaRPr sz="1300">
              <a:latin typeface="BIZ UDP明朝 Medium" panose="02020500000000000000" pitchFamily="18" charset="-128"/>
              <a:ea typeface="BIZ UDP明朝 Medium" panose="02020500000000000000" pitchFamily="18" charset="-128"/>
              <a:cs typeface="ＭＳ Ｐゴシック"/>
            </a:endParaRPr>
          </a:p>
        </p:txBody>
      </p:sp>
      <p:sp>
        <p:nvSpPr>
          <p:cNvPr id="81" name="object 81"/>
          <p:cNvSpPr txBox="1"/>
          <p:nvPr/>
        </p:nvSpPr>
        <p:spPr>
          <a:xfrm>
            <a:off x="2981669" y="6126172"/>
            <a:ext cx="1469390" cy="212238"/>
          </a:xfrm>
          <a:prstGeom prst="rect">
            <a:avLst/>
          </a:prstGeom>
        </p:spPr>
        <p:txBody>
          <a:bodyPr vert="horz" wrap="square" lIns="0" tIns="12065" rIns="0" bIns="0" rtlCol="0">
            <a:spAutoFit/>
          </a:bodyPr>
          <a:lstStyle/>
          <a:p>
            <a:pPr marL="12700">
              <a:spcBef>
                <a:spcPts val="95"/>
              </a:spcBef>
            </a:pPr>
            <a:r>
              <a:rPr sz="1300" b="1" spc="-20" dirty="0">
                <a:latin typeface="BIZ UDP明朝 Medium" panose="02020500000000000000" pitchFamily="18" charset="-128"/>
                <a:ea typeface="BIZ UDP明朝 Medium" panose="02020500000000000000" pitchFamily="18" charset="-128"/>
                <a:cs typeface="ＭＳ Ｐゴシック"/>
              </a:rPr>
              <a:t>地上光通信デバイス</a:t>
            </a:r>
            <a:endParaRPr sz="1300">
              <a:latin typeface="BIZ UDP明朝 Medium" panose="02020500000000000000" pitchFamily="18" charset="-128"/>
              <a:ea typeface="BIZ UDP明朝 Medium" panose="02020500000000000000" pitchFamily="18" charset="-128"/>
              <a:cs typeface="ＭＳ Ｐゴシック"/>
            </a:endParaRPr>
          </a:p>
        </p:txBody>
      </p:sp>
      <p:grpSp>
        <p:nvGrpSpPr>
          <p:cNvPr id="82" name="object 82"/>
          <p:cNvGrpSpPr/>
          <p:nvPr/>
        </p:nvGrpSpPr>
        <p:grpSpPr>
          <a:xfrm>
            <a:off x="3694176" y="2895537"/>
            <a:ext cx="2243455" cy="984250"/>
            <a:chOff x="2551175" y="2895537"/>
            <a:chExt cx="2243455" cy="984250"/>
          </a:xfrm>
        </p:grpSpPr>
        <p:pic>
          <p:nvPicPr>
            <p:cNvPr id="83" name="object 83"/>
            <p:cNvPicPr/>
            <p:nvPr/>
          </p:nvPicPr>
          <p:blipFill>
            <a:blip r:embed="rId27" cstate="print"/>
            <a:stretch>
              <a:fillRect/>
            </a:stretch>
          </p:blipFill>
          <p:spPr>
            <a:xfrm>
              <a:off x="2551175" y="2907791"/>
              <a:ext cx="932687" cy="963167"/>
            </a:xfrm>
            <a:prstGeom prst="rect">
              <a:avLst/>
            </a:prstGeom>
          </p:spPr>
        </p:pic>
        <p:sp>
          <p:nvSpPr>
            <p:cNvPr id="84" name="object 84"/>
            <p:cNvSpPr/>
            <p:nvPr/>
          </p:nvSpPr>
          <p:spPr>
            <a:xfrm>
              <a:off x="3017526" y="3197352"/>
              <a:ext cx="1767839" cy="673100"/>
            </a:xfrm>
            <a:custGeom>
              <a:avLst/>
              <a:gdLst/>
              <a:ahLst/>
              <a:cxnLst/>
              <a:rect l="l" t="t" r="r" b="b"/>
              <a:pathLst>
                <a:path w="1767839" h="673100">
                  <a:moveTo>
                    <a:pt x="1767751" y="0"/>
                  </a:moveTo>
                  <a:lnTo>
                    <a:pt x="0" y="672960"/>
                  </a:lnTo>
                </a:path>
              </a:pathLst>
            </a:custGeom>
            <a:ln w="18288">
              <a:solidFill>
                <a:srgbClr val="FF0000"/>
              </a:solidFill>
              <a:prstDash val="sysDash"/>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sp>
          <p:nvSpPr>
            <p:cNvPr id="85" name="object 85"/>
            <p:cNvSpPr/>
            <p:nvPr/>
          </p:nvSpPr>
          <p:spPr>
            <a:xfrm>
              <a:off x="2971800" y="2904745"/>
              <a:ext cx="1812289" cy="107314"/>
            </a:xfrm>
            <a:custGeom>
              <a:avLst/>
              <a:gdLst/>
              <a:ahLst/>
              <a:cxnLst/>
              <a:rect l="l" t="t" r="r" b="b"/>
              <a:pathLst>
                <a:path w="1812289" h="107314">
                  <a:moveTo>
                    <a:pt x="1811947" y="106972"/>
                  </a:moveTo>
                  <a:lnTo>
                    <a:pt x="0" y="0"/>
                  </a:lnTo>
                </a:path>
              </a:pathLst>
            </a:custGeom>
            <a:ln w="18287">
              <a:solidFill>
                <a:srgbClr val="FF0000"/>
              </a:solidFill>
              <a:prstDash val="sysDash"/>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86" name="object 86"/>
          <p:cNvSpPr txBox="1"/>
          <p:nvPr/>
        </p:nvSpPr>
        <p:spPr>
          <a:xfrm>
            <a:off x="2714420" y="3767536"/>
            <a:ext cx="1895475" cy="520592"/>
          </a:xfrm>
          <a:prstGeom prst="rect">
            <a:avLst/>
          </a:prstGeom>
        </p:spPr>
        <p:txBody>
          <a:bodyPr vert="horz" wrap="square" lIns="0" tIns="12700" rIns="0" bIns="0" rtlCol="0">
            <a:spAutoFit/>
          </a:bodyPr>
          <a:lstStyle/>
          <a:p>
            <a:pPr marL="255270" marR="5080" indent="-243204">
              <a:lnSpc>
                <a:spcPct val="137200"/>
              </a:lnSpc>
              <a:spcBef>
                <a:spcPts val="100"/>
              </a:spcBef>
              <a:tabLst>
                <a:tab pos="1105535" algn="l"/>
              </a:tabLst>
            </a:pPr>
            <a:r>
              <a:rPr sz="1300" b="1" spc="-95" dirty="0">
                <a:latin typeface="BIZ UDP明朝 Medium" panose="02020500000000000000" pitchFamily="18" charset="-128"/>
                <a:ea typeface="BIZ UDP明朝 Medium" panose="02020500000000000000" pitchFamily="18" charset="-128"/>
                <a:cs typeface="ＭＳ Ｐゴシック"/>
              </a:rPr>
              <a:t>光</a:t>
            </a:r>
            <a:r>
              <a:rPr sz="1300" b="1" spc="-80" dirty="0">
                <a:latin typeface="BIZ UDP明朝 Medium" panose="02020500000000000000" pitchFamily="18" charset="-128"/>
                <a:ea typeface="BIZ UDP明朝 Medium" panose="02020500000000000000" pitchFamily="18" charset="-128"/>
                <a:cs typeface="ＭＳ Ｐゴシック"/>
              </a:rPr>
              <a:t>ア</a:t>
            </a:r>
            <a:r>
              <a:rPr sz="1300" b="1" spc="-85" dirty="0">
                <a:latin typeface="BIZ UDP明朝 Medium" panose="02020500000000000000" pitchFamily="18" charset="-128"/>
                <a:ea typeface="BIZ UDP明朝 Medium" panose="02020500000000000000" pitchFamily="18" charset="-128"/>
                <a:cs typeface="ＭＳ Ｐゴシック"/>
              </a:rPr>
              <a:t>ン</a:t>
            </a:r>
            <a:r>
              <a:rPr sz="1300" b="1" spc="-90" dirty="0">
                <a:latin typeface="BIZ UDP明朝 Medium" panose="02020500000000000000" pitchFamily="18" charset="-128"/>
                <a:ea typeface="BIZ UDP明朝 Medium" panose="02020500000000000000" pitchFamily="18" charset="-128"/>
                <a:cs typeface="ＭＳ Ｐゴシック"/>
              </a:rPr>
              <a:t>テナ</a:t>
            </a:r>
            <a:r>
              <a:rPr sz="1300" b="1" spc="-50" dirty="0">
                <a:latin typeface="BIZ UDP明朝 Medium" panose="02020500000000000000" pitchFamily="18" charset="-128"/>
                <a:ea typeface="BIZ UDP明朝 Medium" panose="02020500000000000000" pitchFamily="18" charset="-128"/>
                <a:cs typeface="ＭＳ Ｐゴシック"/>
              </a:rPr>
              <a:t>部</a:t>
            </a:r>
            <a:r>
              <a:rPr sz="1300" b="1" dirty="0">
                <a:latin typeface="BIZ UDP明朝 Medium" panose="02020500000000000000" pitchFamily="18" charset="-128"/>
                <a:ea typeface="BIZ UDP明朝 Medium" panose="02020500000000000000" pitchFamily="18" charset="-128"/>
                <a:cs typeface="ＭＳ Ｐゴシック"/>
              </a:rPr>
              <a:t>	</a:t>
            </a:r>
            <a:r>
              <a:rPr sz="1300" b="1" spc="-95" dirty="0">
                <a:latin typeface="BIZ UDP明朝 Medium" panose="02020500000000000000" pitchFamily="18" charset="-128"/>
                <a:ea typeface="BIZ UDP明朝 Medium" panose="02020500000000000000" pitchFamily="18" charset="-128"/>
                <a:cs typeface="ＭＳ Ｐゴシック"/>
              </a:rPr>
              <a:t>光送受信</a:t>
            </a:r>
            <a:r>
              <a:rPr sz="1300" b="1" spc="-100" dirty="0">
                <a:latin typeface="BIZ UDP明朝 Medium" panose="02020500000000000000" pitchFamily="18" charset="-128"/>
                <a:ea typeface="BIZ UDP明朝 Medium" panose="02020500000000000000" pitchFamily="18" charset="-128"/>
                <a:cs typeface="ＭＳ Ｐゴシック"/>
              </a:rPr>
              <a:t>部</a:t>
            </a:r>
            <a:r>
              <a:rPr sz="1300" b="1" dirty="0">
                <a:latin typeface="BIZ UDP明朝 Medium" panose="02020500000000000000" pitchFamily="18" charset="-128"/>
                <a:ea typeface="BIZ UDP明朝 Medium" panose="02020500000000000000" pitchFamily="18" charset="-128"/>
                <a:cs typeface="ＭＳ Ｐゴシック"/>
              </a:rPr>
              <a:t>衛星搭載</a:t>
            </a:r>
            <a:r>
              <a:rPr sz="1300" b="1" spc="-20" dirty="0">
                <a:latin typeface="BIZ UDP明朝 Medium" panose="02020500000000000000" pitchFamily="18" charset="-128"/>
                <a:ea typeface="BIZ UDP明朝 Medium" panose="02020500000000000000" pitchFamily="18" charset="-128"/>
                <a:cs typeface="ＭＳ Ｐゴシック"/>
              </a:rPr>
              <a:t>光通信機</a:t>
            </a:r>
            <a:r>
              <a:rPr sz="1300" b="1" spc="-60" dirty="0">
                <a:latin typeface="BIZ UDP明朝 Medium" panose="02020500000000000000" pitchFamily="18" charset="-128"/>
                <a:ea typeface="BIZ UDP明朝 Medium" panose="02020500000000000000" pitchFamily="18" charset="-128"/>
                <a:cs typeface="ＭＳ Ｐゴシック"/>
              </a:rPr>
              <a:t>器</a:t>
            </a:r>
            <a:endParaRPr sz="1300">
              <a:latin typeface="BIZ UDP明朝 Medium" panose="02020500000000000000" pitchFamily="18" charset="-128"/>
              <a:ea typeface="BIZ UDP明朝 Medium" panose="02020500000000000000" pitchFamily="18" charset="-128"/>
              <a:cs typeface="ＭＳ Ｐゴシック"/>
            </a:endParaRPr>
          </a:p>
        </p:txBody>
      </p:sp>
      <p:pic>
        <p:nvPicPr>
          <p:cNvPr id="87" name="object 87"/>
          <p:cNvPicPr/>
          <p:nvPr/>
        </p:nvPicPr>
        <p:blipFill>
          <a:blip r:embed="rId28" cstate="print"/>
          <a:stretch>
            <a:fillRect/>
          </a:stretch>
        </p:blipFill>
        <p:spPr>
          <a:xfrm>
            <a:off x="2609089" y="2874265"/>
            <a:ext cx="1136891" cy="1024127"/>
          </a:xfrm>
          <a:prstGeom prst="rect">
            <a:avLst/>
          </a:prstGeom>
        </p:spPr>
      </p:pic>
      <p:sp>
        <p:nvSpPr>
          <p:cNvPr id="88" name="object 88"/>
          <p:cNvSpPr txBox="1"/>
          <p:nvPr/>
        </p:nvSpPr>
        <p:spPr>
          <a:xfrm>
            <a:off x="2182369" y="6570998"/>
            <a:ext cx="8374796" cy="240450"/>
          </a:xfrm>
          <a:prstGeom prst="rect">
            <a:avLst/>
          </a:prstGeom>
        </p:spPr>
        <p:txBody>
          <a:bodyPr vert="horz" wrap="square" lIns="0" tIns="17145" rIns="0" bIns="0" rtlCol="0">
            <a:spAutoFit/>
          </a:bodyPr>
          <a:lstStyle/>
          <a:p>
            <a:pPr marL="12700">
              <a:spcBef>
                <a:spcPts val="135"/>
              </a:spcBef>
            </a:pPr>
            <a:r>
              <a:rPr sz="1450" dirty="0">
                <a:solidFill>
                  <a:srgbClr val="FF0000"/>
                </a:solidFill>
                <a:latin typeface="BIZ UDP明朝 Medium" panose="02020500000000000000" pitchFamily="18" charset="-128"/>
                <a:ea typeface="BIZ UDP明朝 Medium" panose="02020500000000000000" pitchFamily="18" charset="-128"/>
                <a:cs typeface="Arial"/>
              </a:rPr>
              <a:t>HICALI</a:t>
            </a:r>
            <a:r>
              <a:rPr sz="1450" dirty="0">
                <a:latin typeface="BIZ UDP明朝 Medium" panose="02020500000000000000" pitchFamily="18" charset="-128"/>
                <a:ea typeface="BIZ UDP明朝 Medium" panose="02020500000000000000" pitchFamily="18" charset="-128"/>
                <a:cs typeface="Arial"/>
              </a:rPr>
              <a:t>:</a:t>
            </a:r>
            <a:r>
              <a:rPr sz="1450" spc="45" dirty="0">
                <a:latin typeface="BIZ UDP明朝 Medium" panose="02020500000000000000" pitchFamily="18" charset="-128"/>
                <a:ea typeface="BIZ UDP明朝 Medium" panose="02020500000000000000" pitchFamily="18" charset="-128"/>
                <a:cs typeface="Arial"/>
              </a:rPr>
              <a:t> </a:t>
            </a:r>
            <a:r>
              <a:rPr sz="1450" dirty="0">
                <a:solidFill>
                  <a:srgbClr val="FF0000"/>
                </a:solidFill>
                <a:latin typeface="BIZ UDP明朝 Medium" panose="02020500000000000000" pitchFamily="18" charset="-128"/>
                <a:ea typeface="BIZ UDP明朝 Medium" panose="02020500000000000000" pitchFamily="18" charset="-128"/>
                <a:cs typeface="Arial"/>
              </a:rPr>
              <a:t>HI</a:t>
            </a:r>
            <a:r>
              <a:rPr sz="1450" dirty="0">
                <a:latin typeface="BIZ UDP明朝 Medium" panose="02020500000000000000" pitchFamily="18" charset="-128"/>
                <a:ea typeface="BIZ UDP明朝 Medium" panose="02020500000000000000" pitchFamily="18" charset="-128"/>
                <a:cs typeface="Arial"/>
              </a:rPr>
              <a:t>gh</a:t>
            </a:r>
            <a:r>
              <a:rPr sz="1450" spc="40" dirty="0">
                <a:latin typeface="BIZ UDP明朝 Medium" panose="02020500000000000000" pitchFamily="18" charset="-128"/>
                <a:ea typeface="BIZ UDP明朝 Medium" panose="02020500000000000000" pitchFamily="18" charset="-128"/>
                <a:cs typeface="Arial"/>
              </a:rPr>
              <a:t> </a:t>
            </a:r>
            <a:r>
              <a:rPr sz="1450" dirty="0">
                <a:latin typeface="BIZ UDP明朝 Medium" panose="02020500000000000000" pitchFamily="18" charset="-128"/>
                <a:ea typeface="BIZ UDP明朝 Medium" panose="02020500000000000000" pitchFamily="18" charset="-128"/>
                <a:cs typeface="Arial"/>
              </a:rPr>
              <a:t>speed</a:t>
            </a:r>
            <a:r>
              <a:rPr sz="1450" spc="100" dirty="0">
                <a:latin typeface="BIZ UDP明朝 Medium" panose="02020500000000000000" pitchFamily="18" charset="-128"/>
                <a:ea typeface="BIZ UDP明朝 Medium" panose="02020500000000000000" pitchFamily="18" charset="-128"/>
                <a:cs typeface="Arial"/>
              </a:rPr>
              <a:t> </a:t>
            </a:r>
            <a:r>
              <a:rPr sz="1450" dirty="0">
                <a:solidFill>
                  <a:srgbClr val="FF0000"/>
                </a:solidFill>
                <a:latin typeface="BIZ UDP明朝 Medium" panose="02020500000000000000" pitchFamily="18" charset="-128"/>
                <a:ea typeface="BIZ UDP明朝 Medium" panose="02020500000000000000" pitchFamily="18" charset="-128"/>
                <a:cs typeface="Arial"/>
              </a:rPr>
              <a:t>C</a:t>
            </a:r>
            <a:r>
              <a:rPr sz="1450" dirty="0">
                <a:latin typeface="BIZ UDP明朝 Medium" panose="02020500000000000000" pitchFamily="18" charset="-128"/>
                <a:ea typeface="BIZ UDP明朝 Medium" panose="02020500000000000000" pitchFamily="18" charset="-128"/>
                <a:cs typeface="Arial"/>
              </a:rPr>
              <a:t>ommunication</a:t>
            </a:r>
            <a:r>
              <a:rPr sz="1450" spc="-15" dirty="0">
                <a:latin typeface="BIZ UDP明朝 Medium" panose="02020500000000000000" pitchFamily="18" charset="-128"/>
                <a:ea typeface="BIZ UDP明朝 Medium" panose="02020500000000000000" pitchFamily="18" charset="-128"/>
                <a:cs typeface="Arial"/>
              </a:rPr>
              <a:t> </a:t>
            </a:r>
            <a:r>
              <a:rPr sz="1450" dirty="0">
                <a:latin typeface="BIZ UDP明朝 Medium" panose="02020500000000000000" pitchFamily="18" charset="-128"/>
                <a:ea typeface="BIZ UDP明朝 Medium" panose="02020500000000000000" pitchFamily="18" charset="-128"/>
                <a:cs typeface="Arial"/>
              </a:rPr>
              <a:t>with</a:t>
            </a:r>
            <a:r>
              <a:rPr sz="1450" spc="15" dirty="0">
                <a:latin typeface="BIZ UDP明朝 Medium" panose="02020500000000000000" pitchFamily="18" charset="-128"/>
                <a:ea typeface="BIZ UDP明朝 Medium" panose="02020500000000000000" pitchFamily="18" charset="-128"/>
                <a:cs typeface="Arial"/>
              </a:rPr>
              <a:t> </a:t>
            </a:r>
            <a:r>
              <a:rPr sz="1450" dirty="0">
                <a:solidFill>
                  <a:srgbClr val="FF0000"/>
                </a:solidFill>
                <a:latin typeface="BIZ UDP明朝 Medium" panose="02020500000000000000" pitchFamily="18" charset="-128"/>
                <a:ea typeface="BIZ UDP明朝 Medium" panose="02020500000000000000" pitchFamily="18" charset="-128"/>
                <a:cs typeface="Arial"/>
              </a:rPr>
              <a:t>A</a:t>
            </a:r>
            <a:r>
              <a:rPr sz="1450" dirty="0">
                <a:latin typeface="BIZ UDP明朝 Medium" panose="02020500000000000000" pitchFamily="18" charset="-128"/>
                <a:ea typeface="BIZ UDP明朝 Medium" panose="02020500000000000000" pitchFamily="18" charset="-128"/>
                <a:cs typeface="Arial"/>
              </a:rPr>
              <a:t>dvanced</a:t>
            </a:r>
            <a:r>
              <a:rPr sz="1450" spc="75" dirty="0">
                <a:latin typeface="BIZ UDP明朝 Medium" panose="02020500000000000000" pitchFamily="18" charset="-128"/>
                <a:ea typeface="BIZ UDP明朝 Medium" panose="02020500000000000000" pitchFamily="18" charset="-128"/>
                <a:cs typeface="Arial"/>
              </a:rPr>
              <a:t> </a:t>
            </a:r>
            <a:r>
              <a:rPr sz="1450" dirty="0">
                <a:solidFill>
                  <a:srgbClr val="FF0000"/>
                </a:solidFill>
                <a:latin typeface="BIZ UDP明朝 Medium" panose="02020500000000000000" pitchFamily="18" charset="-128"/>
                <a:ea typeface="BIZ UDP明朝 Medium" panose="02020500000000000000" pitchFamily="18" charset="-128"/>
                <a:cs typeface="Arial"/>
              </a:rPr>
              <a:t>L</a:t>
            </a:r>
            <a:r>
              <a:rPr sz="1450" dirty="0">
                <a:latin typeface="BIZ UDP明朝 Medium" panose="02020500000000000000" pitchFamily="18" charset="-128"/>
                <a:ea typeface="BIZ UDP明朝 Medium" panose="02020500000000000000" pitchFamily="18" charset="-128"/>
                <a:cs typeface="Arial"/>
              </a:rPr>
              <a:t>aser</a:t>
            </a:r>
            <a:r>
              <a:rPr sz="1450" spc="90" dirty="0">
                <a:latin typeface="BIZ UDP明朝 Medium" panose="02020500000000000000" pitchFamily="18" charset="-128"/>
                <a:ea typeface="BIZ UDP明朝 Medium" panose="02020500000000000000" pitchFamily="18" charset="-128"/>
                <a:cs typeface="Arial"/>
              </a:rPr>
              <a:t> </a:t>
            </a:r>
            <a:r>
              <a:rPr sz="1450" spc="-10" dirty="0">
                <a:solidFill>
                  <a:srgbClr val="FF0000"/>
                </a:solidFill>
                <a:latin typeface="BIZ UDP明朝 Medium" panose="02020500000000000000" pitchFamily="18" charset="-128"/>
                <a:ea typeface="BIZ UDP明朝 Medium" panose="02020500000000000000" pitchFamily="18" charset="-128"/>
                <a:cs typeface="Arial"/>
              </a:rPr>
              <a:t>I</a:t>
            </a:r>
            <a:r>
              <a:rPr sz="1450" spc="-10" dirty="0">
                <a:latin typeface="BIZ UDP明朝 Medium" panose="02020500000000000000" pitchFamily="18" charset="-128"/>
                <a:ea typeface="BIZ UDP明朝 Medium" panose="02020500000000000000" pitchFamily="18" charset="-128"/>
                <a:cs typeface="Arial"/>
              </a:rPr>
              <a:t>nstrument</a:t>
            </a:r>
            <a:endParaRPr sz="1450" dirty="0">
              <a:latin typeface="BIZ UDP明朝 Medium" panose="02020500000000000000" pitchFamily="18" charset="-128"/>
              <a:ea typeface="BIZ UDP明朝 Medium" panose="02020500000000000000" pitchFamily="18" charset="-128"/>
              <a:cs typeface="Arial"/>
            </a:endParaRPr>
          </a:p>
        </p:txBody>
      </p:sp>
      <p:sp>
        <p:nvSpPr>
          <p:cNvPr id="93" name="テキスト ボックス 92">
            <a:extLst>
              <a:ext uri="{FF2B5EF4-FFF2-40B4-BE49-F238E27FC236}">
                <a16:creationId xmlns:a16="http://schemas.microsoft.com/office/drawing/2014/main" id="{B59BA309-E1B3-4B82-8131-5FED1005AA28}"/>
              </a:ext>
            </a:extLst>
          </p:cNvPr>
          <p:cNvSpPr txBox="1"/>
          <p:nvPr/>
        </p:nvSpPr>
        <p:spPr>
          <a:xfrm>
            <a:off x="0" y="6596390"/>
            <a:ext cx="1083467" cy="261610"/>
          </a:xfrm>
          <a:prstGeom prst="rect">
            <a:avLst/>
          </a:prstGeom>
          <a:noFill/>
        </p:spPr>
        <p:txBody>
          <a:bodyPr wrap="square" rtlCol="0">
            <a:spAutoFit/>
          </a:bodyPr>
          <a:lstStyle/>
          <a:p>
            <a:r>
              <a:rPr kumimoji="1" lang="ja-JP" altLang="en-US" sz="1100" dirty="0">
                <a:latin typeface="BIZ UDP明朝 Medium" panose="02020500000000000000" pitchFamily="18" charset="-128"/>
                <a:ea typeface="BIZ UDP明朝 Medium" panose="02020500000000000000" pitchFamily="18" charset="-128"/>
              </a:rPr>
              <a:t>総務省資料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D979EB80-D202-4C5C-BEE6-DF837E2213D5}"/>
              </a:ext>
            </a:extLst>
          </p:cNvPr>
          <p:cNvSpPr/>
          <p:nvPr/>
        </p:nvSpPr>
        <p:spPr>
          <a:xfrm>
            <a:off x="0" y="6458390"/>
            <a:ext cx="12192000" cy="413057"/>
          </a:xfrm>
          <a:prstGeom prst="rect">
            <a:avLst/>
          </a:prstGeom>
          <a:solidFill>
            <a:srgbClr val="052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rPr>
              <a:t>Work-X</a:t>
            </a:r>
            <a:r>
              <a:rPr kumimoji="1" lang="ja-JP" altLang="en-US" sz="2000" b="1" dirty="0">
                <a:solidFill>
                  <a:schemeClr val="bg1"/>
                </a:solidFill>
              </a:rPr>
              <a:t>戦略研勉強会</a:t>
            </a:r>
          </a:p>
        </p:txBody>
      </p:sp>
      <p:sp>
        <p:nvSpPr>
          <p:cNvPr id="14" name="テキスト ボックス 13">
            <a:extLst>
              <a:ext uri="{FF2B5EF4-FFF2-40B4-BE49-F238E27FC236}">
                <a16:creationId xmlns:a16="http://schemas.microsoft.com/office/drawing/2014/main" id="{2AC850C0-C78E-46D9-9984-5F6A8B7A872B}"/>
              </a:ext>
            </a:extLst>
          </p:cNvPr>
          <p:cNvSpPr txBox="1"/>
          <p:nvPr/>
        </p:nvSpPr>
        <p:spPr>
          <a:xfrm>
            <a:off x="1" y="1075"/>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開催実績</a:t>
            </a:r>
          </a:p>
        </p:txBody>
      </p:sp>
      <p:graphicFrame>
        <p:nvGraphicFramePr>
          <p:cNvPr id="18" name="表 3">
            <a:extLst>
              <a:ext uri="{FF2B5EF4-FFF2-40B4-BE49-F238E27FC236}">
                <a16:creationId xmlns:a16="http://schemas.microsoft.com/office/drawing/2014/main" id="{588A38A9-897C-48DE-B711-709EB118BA17}"/>
              </a:ext>
            </a:extLst>
          </p:cNvPr>
          <p:cNvGraphicFramePr>
            <a:graphicFrameLocks noGrp="1"/>
          </p:cNvGraphicFramePr>
          <p:nvPr>
            <p:extLst>
              <p:ext uri="{D42A27DB-BD31-4B8C-83A1-F6EECF244321}">
                <p14:modId xmlns:p14="http://schemas.microsoft.com/office/powerpoint/2010/main" val="2631259885"/>
              </p:ext>
            </p:extLst>
          </p:nvPr>
        </p:nvGraphicFramePr>
        <p:xfrm>
          <a:off x="0" y="703178"/>
          <a:ext cx="12192000" cy="5606408"/>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743572">
                  <a:extLst>
                    <a:ext uri="{9D8B030D-6E8A-4147-A177-3AD203B41FA5}">
                      <a16:colId xmlns:a16="http://schemas.microsoft.com/office/drawing/2014/main" val="3620762904"/>
                    </a:ext>
                  </a:extLst>
                </a:gridCol>
                <a:gridCol w="8265738">
                  <a:extLst>
                    <a:ext uri="{9D8B030D-6E8A-4147-A177-3AD203B41FA5}">
                      <a16:colId xmlns:a16="http://schemas.microsoft.com/office/drawing/2014/main" val="2514353749"/>
                    </a:ext>
                  </a:extLst>
                </a:gridCol>
              </a:tblGrid>
              <a:tr h="264886">
                <a:tc>
                  <a:txBody>
                    <a:bodyPr/>
                    <a:lstStyle/>
                    <a:p>
                      <a:pPr algn="ctr"/>
                      <a:endParaRPr kumimoji="1" lang="ja-JP" altLang="en-US" sz="1600" dirty="0">
                        <a:solidFill>
                          <a:schemeClr val="accent2">
                            <a:lumMod val="20000"/>
                            <a:lumOff val="80000"/>
                          </a:schemeClr>
                        </a:solidFill>
                        <a:latin typeface="UD デジタル 教科書体 N-B" panose="02020700000000000000" pitchFamily="17" charset="-128"/>
                        <a:ea typeface="UD デジタル 教科書体 N-B" panose="02020700000000000000" pitchFamily="17" charset="-128"/>
                      </a:endParaRPr>
                    </a:p>
                  </a:txBody>
                  <a:tcPr anchor="ct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開催日</a:t>
                      </a:r>
                    </a:p>
                  </a:txBody>
                  <a:tcPr anchor="ctr"/>
                </a:tc>
                <a:tc>
                  <a:txBody>
                    <a:bodyPr/>
                    <a:lstStyle/>
                    <a:p>
                      <a:pPr algn="ctr"/>
                      <a:r>
                        <a:rPr kumimoji="1" lang="ja-JP" altLang="en-US" sz="1800" dirty="0">
                          <a:solidFill>
                            <a:schemeClr val="bg1"/>
                          </a:solidFill>
                          <a:latin typeface="UD デジタル 教科書体 N-B" panose="02020700000000000000" pitchFamily="17" charset="-128"/>
                          <a:ea typeface="UD デジタル 教科書体 N-B" panose="02020700000000000000" pitchFamily="17" charset="-128"/>
                        </a:rPr>
                        <a:t>タイトル</a:t>
                      </a:r>
                    </a:p>
                  </a:txBody>
                  <a:tcPr anchor="ctr"/>
                </a:tc>
                <a:extLst>
                  <a:ext uri="{0D108BD9-81ED-4DB2-BD59-A6C34878D82A}">
                    <a16:rowId xmlns:a16="http://schemas.microsoft.com/office/drawing/2014/main" val="2528773680"/>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en-US" altLang="ja-JP" sz="2800" b="1" dirty="0">
                          <a:solidFill>
                            <a:schemeClr val="tx1"/>
                          </a:solidFill>
                          <a:latin typeface="BIZ UDP明朝 Medium" panose="02020500000000000000" pitchFamily="18" charset="-128"/>
                          <a:ea typeface="BIZ UDP明朝 Medium" panose="02020500000000000000" pitchFamily="18" charset="-128"/>
                        </a:rPr>
                        <a:t>Web</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探偵団＠ウクライナ侵攻 </a:t>
                      </a:r>
                      <a:r>
                        <a:rPr kumimoji="1" lang="ja-JP" altLang="en-US" sz="1800" b="1" dirty="0">
                          <a:latin typeface="BIZ UDP明朝 Medium" panose="02020500000000000000" pitchFamily="18" charset="-128"/>
                          <a:ea typeface="BIZ UDP明朝 Medium" panose="02020500000000000000" pitchFamily="18" charset="-128"/>
                        </a:rPr>
                        <a:t>～公開情報パワー～</a:t>
                      </a:r>
                    </a:p>
                  </a:txBody>
                  <a:tcPr anchor="ctr"/>
                </a:tc>
                <a:extLst>
                  <a:ext uri="{0D108BD9-81ED-4DB2-BD59-A6C34878D82A}">
                    <a16:rowId xmlns:a16="http://schemas.microsoft.com/office/drawing/2014/main" val="1952480290"/>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en-US" altLang="ja-JP" sz="3200" b="1" dirty="0">
                          <a:latin typeface="BIZ UDP明朝 Medium" panose="02020500000000000000" pitchFamily="18" charset="-128"/>
                          <a:ea typeface="BIZ UDP明朝 Medium" panose="02020500000000000000" pitchFamily="18" charset="-128"/>
                        </a:rPr>
                        <a:t>RNA</a:t>
                      </a:r>
                      <a:r>
                        <a:rPr kumimoji="1" lang="ja-JP" altLang="en-US" sz="3200" b="1" dirty="0">
                          <a:latin typeface="BIZ UDP明朝 Medium" panose="02020500000000000000" pitchFamily="18" charset="-128"/>
                          <a:ea typeface="BIZ UDP明朝 Medium" panose="02020500000000000000" pitchFamily="18" charset="-128"/>
                        </a:rPr>
                        <a:t>ワールド </a:t>
                      </a:r>
                      <a:r>
                        <a:rPr kumimoji="1" lang="ja-JP" altLang="en-US" sz="1800" b="1" dirty="0">
                          <a:latin typeface="BIZ UDP明朝 Medium" panose="02020500000000000000" pitchFamily="18" charset="-128"/>
                          <a:ea typeface="BIZ UDP明朝 Medium" panose="02020500000000000000" pitchFamily="18" charset="-128"/>
                        </a:rPr>
                        <a:t>～医療・農業～</a:t>
                      </a:r>
                      <a:endParaRPr kumimoji="1" lang="ja-JP" altLang="en-US" sz="20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587892137"/>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3</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7</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人工知能のトレンドと</a:t>
                      </a:r>
                      <a:r>
                        <a:rPr kumimoji="1" lang="en-US" altLang="ja-JP" sz="2800" b="1" dirty="0">
                          <a:latin typeface="BIZ UDP明朝 Medium" panose="02020500000000000000" pitchFamily="18" charset="-128"/>
                          <a:ea typeface="BIZ UDP明朝 Medium" panose="02020500000000000000" pitchFamily="18" charset="-128"/>
                        </a:rPr>
                        <a:t>GPU </a:t>
                      </a:r>
                      <a:r>
                        <a:rPr kumimoji="1" lang="ja-JP" altLang="en-US" sz="1800" b="1" dirty="0">
                          <a:latin typeface="BIZ UDP明朝 Medium" panose="02020500000000000000" pitchFamily="18" charset="-128"/>
                          <a:ea typeface="BIZ UDP明朝 Medium" panose="02020500000000000000" pitchFamily="18" charset="-128"/>
                        </a:rPr>
                        <a:t>～トランスフォーマーとパーセプトロン～</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262407264"/>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4</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8</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中央銀行デジタル通貨の最新動向</a:t>
                      </a:r>
                    </a:p>
                  </a:txBody>
                  <a:tcPr anchor="ctr"/>
                </a:tc>
                <a:extLst>
                  <a:ext uri="{0D108BD9-81ED-4DB2-BD59-A6C34878D82A}">
                    <a16:rowId xmlns:a16="http://schemas.microsoft.com/office/drawing/2014/main" val="3579287589"/>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9</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26</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合成生物学</a:t>
                      </a:r>
                      <a:r>
                        <a:rPr kumimoji="1" lang="ja-JP" altLang="en-US" sz="2800" b="1" dirty="0">
                          <a:latin typeface="BIZ UDP明朝 Medium" panose="02020500000000000000" pitchFamily="18" charset="-128"/>
                          <a:ea typeface="BIZ UDP明朝 Medium" panose="02020500000000000000" pitchFamily="18" charset="-128"/>
                        </a:rPr>
                        <a:t> </a:t>
                      </a:r>
                      <a:r>
                        <a:rPr kumimoji="1" lang="ja-JP" altLang="en-US" sz="1800" b="1" dirty="0">
                          <a:latin typeface="BIZ UDP明朝 Medium" panose="02020500000000000000" pitchFamily="18" charset="-128"/>
                          <a:ea typeface="BIZ UDP明朝 Medium" panose="02020500000000000000" pitchFamily="18" charset="-128"/>
                        </a:rPr>
                        <a:t>～バイオ経済とベンチャー企業～</a:t>
                      </a:r>
                      <a:endParaRPr kumimoji="1" lang="ja-JP" altLang="en-US" sz="16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1361903158"/>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月２５日</a:t>
                      </a:r>
                    </a:p>
                  </a:txBody>
                  <a:tcPr anchor="ct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ラディカルイノベーション組織 </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1800" b="1" dirty="0">
                          <a:latin typeface="BIZ UDP明朝 Medium" panose="02020500000000000000" pitchFamily="18" charset="-128"/>
                          <a:ea typeface="BIZ UDP明朝 Medium" panose="02020500000000000000" pitchFamily="18" charset="-128"/>
                        </a:rPr>
                        <a:t>DARPA</a:t>
                      </a:r>
                      <a:r>
                        <a:rPr kumimoji="1" lang="ja-JP" altLang="en-US" sz="1800" b="1" dirty="0">
                          <a:latin typeface="BIZ UDP明朝 Medium" panose="02020500000000000000" pitchFamily="18" charset="-128"/>
                          <a:ea typeface="BIZ UDP明朝 Medium" panose="02020500000000000000" pitchFamily="18" charset="-128"/>
                        </a:rPr>
                        <a:t>模倣組織～</a:t>
                      </a:r>
                      <a:endParaRPr kumimoji="1" lang="ja-JP" altLang="en-US" sz="180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2189134245"/>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第７回</a:t>
                      </a:r>
                    </a:p>
                  </a:txBody>
                  <a:tcPr anchor="ct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２０２２年</a:t>
                      </a:r>
                      <a:r>
                        <a:rPr kumimoji="1" lang="en-US" altLang="ja-JP" sz="2000" b="1" dirty="0">
                          <a:latin typeface="BIZ UDP明朝 Medium" panose="02020500000000000000" pitchFamily="18" charset="-128"/>
                          <a:ea typeface="BIZ UDP明朝 Medium" panose="02020500000000000000" pitchFamily="18" charset="-128"/>
                        </a:rPr>
                        <a:t>11</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23</a:t>
                      </a:r>
                      <a:r>
                        <a:rPr kumimoji="1" lang="ja-JP" altLang="en-US" sz="2000" b="1" dirty="0">
                          <a:latin typeface="BIZ UDP明朝 Medium" panose="02020500000000000000" pitchFamily="18" charset="-128"/>
                          <a:ea typeface="BIZ UDP明朝 Medium" panose="02020500000000000000" pitchFamily="18" charset="-128"/>
                        </a:rPr>
                        <a:t>日</a:t>
                      </a:r>
                    </a:p>
                  </a:txBody>
                  <a:tcPr anchor="ct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アップサイクル技術</a:t>
                      </a:r>
                      <a:r>
                        <a:rPr kumimoji="1" lang="ja-JP" altLang="en-US" sz="2400" b="1" dirty="0">
                          <a:latin typeface="BIZ UDP明朝 Medium" panose="02020500000000000000" pitchFamily="18" charset="-128"/>
                          <a:ea typeface="BIZ UDP明朝 Medium" panose="02020500000000000000" pitchFamily="18" charset="-128"/>
                        </a:rPr>
                        <a:t> </a:t>
                      </a:r>
                      <a:r>
                        <a:rPr kumimoji="1" lang="ja-JP" altLang="en-US" sz="1800" b="1" dirty="0">
                          <a:latin typeface="BIZ UDP明朝 Medium" panose="02020500000000000000" pitchFamily="18" charset="-128"/>
                          <a:ea typeface="BIZ UDP明朝 Medium" panose="02020500000000000000" pitchFamily="18" charset="-128"/>
                        </a:rPr>
                        <a:t>～廃棄物に付加価値を！～</a:t>
                      </a:r>
                    </a:p>
                  </a:txBody>
                  <a:tcPr anchor="ctr"/>
                </a:tc>
                <a:extLst>
                  <a:ext uri="{0D108BD9-81ED-4DB2-BD59-A6C34878D82A}">
                    <a16:rowId xmlns:a16="http://schemas.microsoft.com/office/drawing/2014/main" val="4122905806"/>
                  </a:ext>
                </a:extLst>
              </a:tr>
              <a:tr h="655081">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8</a:t>
                      </a:r>
                      <a:r>
                        <a:rPr kumimoji="1" lang="ja-JP" altLang="en-US" sz="2000" b="1" dirty="0">
                          <a:latin typeface="BIZ UDP明朝 Medium" panose="02020500000000000000" pitchFamily="18" charset="-128"/>
                          <a:ea typeface="BIZ UDP明朝 Medium" panose="02020500000000000000" pitchFamily="18" charset="-128"/>
                        </a:rPr>
                        <a:t>回</a:t>
                      </a:r>
                    </a:p>
                  </a:txBody>
                  <a:tcPr anchor="ct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12</a:t>
                      </a:r>
                      <a:r>
                        <a:rPr kumimoji="1" lang="ja-JP" altLang="en-US" sz="2000" b="1" dirty="0">
                          <a:latin typeface="BIZ UDP明朝 Medium" panose="02020500000000000000" pitchFamily="18" charset="-128"/>
                          <a:ea typeface="BIZ UDP明朝 Medium" panose="02020500000000000000" pitchFamily="18" charset="-128"/>
                        </a:rPr>
                        <a:t>月２３日</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dirty="0">
                          <a:latin typeface="BIZ UDP明朝 Medium" panose="02020500000000000000" pitchFamily="18" charset="-128"/>
                          <a:ea typeface="BIZ UDP明朝 Medium" panose="02020500000000000000" pitchFamily="18" charset="-128"/>
                        </a:rPr>
                        <a:t>オルガノイド</a:t>
                      </a:r>
                      <a:r>
                        <a:rPr kumimoji="1" lang="ja-JP" altLang="en-US" sz="1800" b="1" dirty="0">
                          <a:latin typeface="BIZ UDP明朝 Medium" panose="02020500000000000000" pitchFamily="18" charset="-128"/>
                          <a:ea typeface="BIZ UDP明朝 Medium" panose="02020500000000000000" pitchFamily="18" charset="-128"/>
                        </a:rPr>
                        <a:t> ～培養脳とバイオ</a:t>
                      </a:r>
                      <a:r>
                        <a:rPr kumimoji="1" lang="en-US" altLang="ja-JP" sz="1800" b="1" dirty="0">
                          <a:latin typeface="BIZ UDP明朝 Medium" panose="02020500000000000000" pitchFamily="18" charset="-128"/>
                          <a:ea typeface="BIZ UDP明朝 Medium" panose="02020500000000000000" pitchFamily="18" charset="-128"/>
                        </a:rPr>
                        <a:t>AI</a:t>
                      </a:r>
                      <a:r>
                        <a:rPr kumimoji="1" lang="ja-JP" altLang="en-US" sz="1800" b="1" dirty="0">
                          <a:latin typeface="BIZ UDP明朝 Medium" panose="02020500000000000000" pitchFamily="18" charset="-128"/>
                          <a:ea typeface="BIZ UDP明朝 Medium" panose="02020500000000000000" pitchFamily="18" charset="-128"/>
                        </a:rPr>
                        <a:t>～</a:t>
                      </a:r>
                      <a:endParaRPr kumimoji="1" lang="ja-JP" altLang="en-US" sz="1800"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857204354"/>
                  </a:ext>
                </a:extLst>
              </a:tr>
            </a:tbl>
          </a:graphicData>
        </a:graphic>
      </p:graphicFrame>
    </p:spTree>
    <p:extLst>
      <p:ext uri="{BB962C8B-B14F-4D97-AF65-F5344CB8AC3E}">
        <p14:creationId xmlns:p14="http://schemas.microsoft.com/office/powerpoint/2010/main" val="3116258713"/>
      </p:ext>
    </p:extLst>
  </p:cSld>
  <p:clrMapOvr>
    <a:masterClrMapping/>
  </p:clrMapOvr>
  <p:transition spd="slow" advClick="0" advTm="10000">
    <p:circl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D979EB80-D202-4C5C-BEE6-DF837E2213D5}"/>
              </a:ext>
            </a:extLst>
          </p:cNvPr>
          <p:cNvSpPr/>
          <p:nvPr/>
        </p:nvSpPr>
        <p:spPr>
          <a:xfrm>
            <a:off x="0" y="-15766"/>
            <a:ext cx="12192000" cy="413057"/>
          </a:xfrm>
          <a:prstGeom prst="rect">
            <a:avLst/>
          </a:prstGeom>
          <a:solidFill>
            <a:srgbClr val="052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b="1" dirty="0">
                <a:solidFill>
                  <a:schemeClr val="bg1"/>
                </a:solidFill>
              </a:rPr>
              <a:t>Work-X</a:t>
            </a:r>
            <a:r>
              <a:rPr kumimoji="1" lang="ja-JP" altLang="en-US" sz="2000" b="1" dirty="0">
                <a:solidFill>
                  <a:schemeClr val="bg1"/>
                </a:solidFill>
              </a:rPr>
              <a:t>戦略研勉強会</a:t>
            </a:r>
          </a:p>
        </p:txBody>
      </p:sp>
      <p:sp>
        <p:nvSpPr>
          <p:cNvPr id="14" name="テキスト ボックス 13">
            <a:extLst>
              <a:ext uri="{FF2B5EF4-FFF2-40B4-BE49-F238E27FC236}">
                <a16:creationId xmlns:a16="http://schemas.microsoft.com/office/drawing/2014/main" id="{2AC850C0-C78E-46D9-9984-5F6A8B7A872B}"/>
              </a:ext>
            </a:extLst>
          </p:cNvPr>
          <p:cNvSpPr txBox="1"/>
          <p:nvPr/>
        </p:nvSpPr>
        <p:spPr>
          <a:xfrm>
            <a:off x="0" y="633478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a:t>
            </a:r>
          </a:p>
        </p:txBody>
      </p:sp>
      <p:sp>
        <p:nvSpPr>
          <p:cNvPr id="5" name="テキスト ボックス 4">
            <a:extLst>
              <a:ext uri="{FF2B5EF4-FFF2-40B4-BE49-F238E27FC236}">
                <a16:creationId xmlns:a16="http://schemas.microsoft.com/office/drawing/2014/main" id="{33BDC28C-73B8-4FEA-9BE1-033ABBF8E5E8}"/>
              </a:ext>
            </a:extLst>
          </p:cNvPr>
          <p:cNvSpPr txBox="1"/>
          <p:nvPr/>
        </p:nvSpPr>
        <p:spPr>
          <a:xfrm>
            <a:off x="0" y="698852"/>
            <a:ext cx="12192000" cy="1015663"/>
          </a:xfrm>
          <a:prstGeom prst="rect">
            <a:avLst/>
          </a:prstGeom>
          <a:noFill/>
        </p:spPr>
        <p:txBody>
          <a:bodyPr wrap="square" rtlCol="0">
            <a:spAutoFit/>
          </a:bodyPr>
          <a:lstStyle/>
          <a:p>
            <a:pPr algn="ctr"/>
            <a:r>
              <a:rPr kumimoji="1" lang="en-US" altLang="ja-JP" sz="36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6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6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b="1" dirty="0">
                <a:latin typeface="Gill Sans Ultra Bold" panose="020B0A02020104020203" pitchFamily="34" charset="0"/>
                <a:ea typeface="BIZ UDP明朝 Medium" panose="02020500000000000000" pitchFamily="18" charset="-128"/>
              </a:rPr>
              <a:t>戦略研勉強会</a:t>
            </a:r>
            <a:endParaRPr lang="en-US" altLang="ja-JP" sz="3200" b="1" dirty="0">
              <a:latin typeface="Georgia Pro Black" panose="020B0604020202020204" pitchFamily="18" charset="0"/>
              <a:ea typeface="BIZ UDP明朝 Medium" panose="02020500000000000000" pitchFamily="18" charset="-128"/>
            </a:endParaRPr>
          </a:p>
          <a:p>
            <a:pPr algn="ctr"/>
            <a:endParaRPr lang="en-US" altLang="ja-JP" sz="2400" b="1" dirty="0">
              <a:solidFill>
                <a:srgbClr val="C00000"/>
              </a:solidFill>
              <a:latin typeface="Gill Sans Ultra Bold" panose="020B0A02020104020203" pitchFamily="34" charset="0"/>
              <a:ea typeface="BIZ UDP明朝 Medium" panose="02020500000000000000" pitchFamily="18" charset="-128"/>
            </a:endParaRPr>
          </a:p>
        </p:txBody>
      </p:sp>
      <p:graphicFrame>
        <p:nvGraphicFramePr>
          <p:cNvPr id="6" name="表 3">
            <a:extLst>
              <a:ext uri="{FF2B5EF4-FFF2-40B4-BE49-F238E27FC236}">
                <a16:creationId xmlns:a16="http://schemas.microsoft.com/office/drawing/2014/main" id="{1AB1B693-8A1C-4129-AC24-ACC69F5EB160}"/>
              </a:ext>
            </a:extLst>
          </p:cNvPr>
          <p:cNvGraphicFramePr>
            <a:graphicFrameLocks noGrp="1"/>
          </p:cNvGraphicFramePr>
          <p:nvPr>
            <p:extLst>
              <p:ext uri="{D42A27DB-BD31-4B8C-83A1-F6EECF244321}">
                <p14:modId xmlns:p14="http://schemas.microsoft.com/office/powerpoint/2010/main" val="3457268330"/>
              </p:ext>
            </p:extLst>
          </p:nvPr>
        </p:nvGraphicFramePr>
        <p:xfrm>
          <a:off x="0" y="1800457"/>
          <a:ext cx="12192000" cy="384226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743572">
                  <a:extLst>
                    <a:ext uri="{9D8B030D-6E8A-4147-A177-3AD203B41FA5}">
                      <a16:colId xmlns:a16="http://schemas.microsoft.com/office/drawing/2014/main" val="3620762904"/>
                    </a:ext>
                  </a:extLst>
                </a:gridCol>
                <a:gridCol w="8265738">
                  <a:extLst>
                    <a:ext uri="{9D8B030D-6E8A-4147-A177-3AD203B41FA5}">
                      <a16:colId xmlns:a16="http://schemas.microsoft.com/office/drawing/2014/main" val="2514353749"/>
                    </a:ext>
                  </a:extLst>
                </a:gridCol>
              </a:tblGrid>
              <a:tr h="264886">
                <a:tc>
                  <a:txBody>
                    <a:bodyPr/>
                    <a:lstStyle/>
                    <a:p>
                      <a:endParaRPr kumimoji="1" lang="ja-JP" altLang="en-US" sz="1600" dirty="0">
                        <a:solidFill>
                          <a:schemeClr val="accent2">
                            <a:lumMod val="20000"/>
                            <a:lumOff val="80000"/>
                          </a:schemeClr>
                        </a:solidFill>
                        <a:latin typeface="UD デジタル 教科書体 N-B" panose="02020700000000000000" pitchFamily="17" charset="-128"/>
                        <a:ea typeface="UD デジタル 教科書体 N-B" panose="02020700000000000000" pitchFamily="17" charset="-128"/>
                      </a:endParaRPr>
                    </a:p>
                  </a:txBody>
                  <a:tcPr anchor="ctr">
                    <a:solidFill>
                      <a:srgbClr val="C00000"/>
                    </a:solidFill>
                  </a:tcPr>
                </a:tc>
                <a:tc>
                  <a:txBody>
                    <a:bodyPr/>
                    <a:lstStyle/>
                    <a:p>
                      <a:pPr algn="ctr"/>
                      <a:r>
                        <a:rPr kumimoji="1" lang="ja-JP" altLang="en-US" sz="2400" dirty="0">
                          <a:solidFill>
                            <a:schemeClr val="bg1"/>
                          </a:solidFill>
                          <a:latin typeface="UD デジタル 教科書体 N-B" panose="02020700000000000000" pitchFamily="17" charset="-128"/>
                          <a:ea typeface="UD デジタル 教科書体 N-B" panose="02020700000000000000" pitchFamily="17" charset="-128"/>
                        </a:rPr>
                        <a:t>開催日</a:t>
                      </a:r>
                    </a:p>
                  </a:txBody>
                  <a:tcPr anchor="ctr">
                    <a:solidFill>
                      <a:srgbClr val="C00000"/>
                    </a:solidFill>
                  </a:tcPr>
                </a:tc>
                <a:tc>
                  <a:txBody>
                    <a:bodyPr/>
                    <a:lstStyle/>
                    <a:p>
                      <a:pPr algn="ctr"/>
                      <a:r>
                        <a:rPr kumimoji="1" lang="ja-JP" altLang="en-US" sz="2400" dirty="0">
                          <a:solidFill>
                            <a:schemeClr val="bg1"/>
                          </a:solidFill>
                          <a:latin typeface="UD デジタル 教科書体 N-B" panose="02020700000000000000" pitchFamily="17" charset="-128"/>
                          <a:ea typeface="UD デジタル 教科書体 N-B" panose="02020700000000000000" pitchFamily="17" charset="-128"/>
                        </a:rPr>
                        <a:t>タイトル</a:t>
                      </a:r>
                    </a:p>
                  </a:txBody>
                  <a:tcPr anchor="ctr">
                    <a:solidFill>
                      <a:srgbClr val="C00000"/>
                    </a:solidFill>
                  </a:tcPr>
                </a:tc>
                <a:extLst>
                  <a:ext uri="{0D108BD9-81ED-4DB2-BD59-A6C34878D82A}">
                    <a16:rowId xmlns:a16="http://schemas.microsoft.com/office/drawing/2014/main" val="252877368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第９回</a:t>
                      </a:r>
                    </a:p>
                  </a:txBody>
                  <a:tcPr anchor="ctr">
                    <a:solidFill>
                      <a:schemeClr val="accent4">
                        <a:lumMod val="40000"/>
                        <a:lumOff val="60000"/>
                      </a:schemeClr>
                    </a:solidFill>
                  </a:tcP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２０２３年１月</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５日</a:t>
                      </a:r>
                    </a:p>
                  </a:txBody>
                  <a:tcPr anchor="ctr">
                    <a:solidFill>
                      <a:schemeClr val="accent4">
                        <a:lumMod val="40000"/>
                        <a:lumOff val="60000"/>
                      </a:schemeClr>
                    </a:solidFill>
                  </a:tcP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航空・宇宙 </a:t>
                      </a:r>
                      <a:r>
                        <a:rPr kumimoji="1" lang="ja-JP" altLang="en-US" sz="1800" b="1" dirty="0">
                          <a:latin typeface="BIZ UDP明朝 Medium" panose="02020500000000000000" pitchFamily="18" charset="-128"/>
                          <a:ea typeface="BIZ UDP明朝 Medium" panose="02020500000000000000" pitchFamily="18" charset="-128"/>
                        </a:rPr>
                        <a:t>～人工衛星、無人機、極超音速～</a:t>
                      </a:r>
                    </a:p>
                  </a:txBody>
                  <a:tcPr anchor="ctr">
                    <a:solidFill>
                      <a:schemeClr val="accent4">
                        <a:lumMod val="40000"/>
                        <a:lumOff val="60000"/>
                      </a:schemeClr>
                    </a:solidFill>
                  </a:tcPr>
                </a:tc>
                <a:extLst>
                  <a:ext uri="{0D108BD9-81ED-4DB2-BD59-A6C34878D82A}">
                    <a16:rowId xmlns:a16="http://schemas.microsoft.com/office/drawing/2014/main" val="195248029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回</a:t>
                      </a:r>
                    </a:p>
                  </a:txBody>
                  <a:tcPr anchor="ctr">
                    <a:solidFill>
                      <a:schemeClr val="accent5">
                        <a:lumMod val="60000"/>
                        <a:lumOff val="40000"/>
                      </a:schemeClr>
                    </a:solidFill>
                  </a:tcP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a:t>
                      </a:r>
                      <a:r>
                        <a:rPr kumimoji="1" lang="ja-JP" altLang="en-US" sz="2000" b="1" dirty="0">
                          <a:latin typeface="BIZ UDP明朝 Medium" panose="02020500000000000000" pitchFamily="18" charset="-128"/>
                          <a:ea typeface="BIZ UDP明朝 Medium" panose="02020500000000000000" pitchFamily="18" charset="-128"/>
                        </a:rPr>
                        <a:t>３年２月</a:t>
                      </a:r>
                      <a:r>
                        <a:rPr kumimoji="1" lang="en-US" altLang="ja-JP" sz="2000" b="1" dirty="0">
                          <a:latin typeface="BIZ UDP明朝 Medium" panose="02020500000000000000" pitchFamily="18" charset="-128"/>
                          <a:ea typeface="BIZ UDP明朝 Medium" panose="02020500000000000000" pitchFamily="18" charset="-128"/>
                        </a:rPr>
                        <a:t>24</a:t>
                      </a:r>
                      <a:r>
                        <a:rPr kumimoji="1" lang="ja-JP" altLang="en-US" sz="2000" b="1" dirty="0">
                          <a:latin typeface="BIZ UDP明朝 Medium" panose="02020500000000000000" pitchFamily="18" charset="-128"/>
                          <a:ea typeface="BIZ UDP明朝 Medium" panose="02020500000000000000" pitchFamily="18" charset="-128"/>
                        </a:rPr>
                        <a:t>日</a:t>
                      </a:r>
                    </a:p>
                  </a:txBody>
                  <a:tcPr anchor="ctr">
                    <a:solidFill>
                      <a:schemeClr val="accent5">
                        <a:lumMod val="60000"/>
                        <a:lumOff val="40000"/>
                      </a:schemeClr>
                    </a:solidFill>
                  </a:tcP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ジェネレーティブ</a:t>
                      </a:r>
                      <a:r>
                        <a:rPr kumimoji="1" lang="en-US" altLang="ja-JP" sz="2800" b="1" dirty="0">
                          <a:latin typeface="BIZ UDP明朝 Medium" panose="02020500000000000000" pitchFamily="18" charset="-128"/>
                          <a:ea typeface="BIZ UDP明朝 Medium" panose="02020500000000000000" pitchFamily="18" charset="-128"/>
                        </a:rPr>
                        <a:t>AI </a:t>
                      </a:r>
                      <a:r>
                        <a:rPr kumimoji="1" lang="ja-JP" altLang="en-US" sz="1800" b="1" dirty="0">
                          <a:latin typeface="BIZ UDP明朝 Medium" panose="02020500000000000000" pitchFamily="18" charset="-128"/>
                          <a:ea typeface="BIZ UDP明朝 Medium" panose="02020500000000000000" pitchFamily="18" charset="-128"/>
                        </a:rPr>
                        <a:t>～画像生成、ボット、ディープフェイク～</a:t>
                      </a:r>
                      <a:endParaRPr kumimoji="1" lang="ja-JP" altLang="en-US" sz="2000" b="1" dirty="0">
                        <a:latin typeface="BIZ UDP明朝 Medium" panose="02020500000000000000" pitchFamily="18" charset="-128"/>
                        <a:ea typeface="BIZ UDP明朝 Medium" panose="02020500000000000000" pitchFamily="18" charset="-128"/>
                      </a:endParaRPr>
                    </a:p>
                  </a:txBody>
                  <a:tcPr anchor="ctr">
                    <a:solidFill>
                      <a:schemeClr val="accent5">
                        <a:lumMod val="60000"/>
                        <a:lumOff val="40000"/>
                      </a:schemeClr>
                    </a:solidFill>
                  </a:tcPr>
                </a:tc>
                <a:extLst>
                  <a:ext uri="{0D108BD9-81ED-4DB2-BD59-A6C34878D82A}">
                    <a16:rowId xmlns:a16="http://schemas.microsoft.com/office/drawing/2014/main" val="1587892137"/>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11</a:t>
                      </a:r>
                      <a:r>
                        <a:rPr kumimoji="1" lang="ja-JP" altLang="en-US" sz="2000" b="1" dirty="0">
                          <a:latin typeface="BIZ UDP明朝 Medium" panose="02020500000000000000" pitchFamily="18" charset="-128"/>
                          <a:ea typeface="BIZ UDP明朝 Medium" panose="02020500000000000000" pitchFamily="18" charset="-128"/>
                        </a:rPr>
                        <a:t>回</a:t>
                      </a:r>
                    </a:p>
                  </a:txBody>
                  <a:tcPr anchor="ctr">
                    <a:solidFill>
                      <a:schemeClr val="tx2">
                        <a:lumMod val="60000"/>
                        <a:lumOff val="40000"/>
                      </a:schemeClr>
                    </a:solidFill>
                  </a:tcP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a:t>
                      </a:r>
                      <a:r>
                        <a:rPr kumimoji="1" lang="ja-JP" altLang="en-US" sz="2000" b="1" dirty="0">
                          <a:latin typeface="BIZ UDP明朝 Medium" panose="02020500000000000000" pitchFamily="18" charset="-128"/>
                          <a:ea typeface="BIZ UDP明朝 Medium" panose="02020500000000000000" pitchFamily="18" charset="-128"/>
                        </a:rPr>
                        <a:t>３年</a:t>
                      </a:r>
                      <a:r>
                        <a:rPr kumimoji="1" lang="en-US" altLang="ja-JP" sz="2000" b="1" dirty="0">
                          <a:latin typeface="BIZ UDP明朝 Medium" panose="02020500000000000000" pitchFamily="18" charset="-128"/>
                          <a:ea typeface="BIZ UDP明朝 Medium" panose="02020500000000000000" pitchFamily="18" charset="-128"/>
                        </a:rPr>
                        <a:t>3</a:t>
                      </a:r>
                      <a:r>
                        <a:rPr kumimoji="1" lang="ja-JP" altLang="en-US" sz="2000" b="1" dirty="0">
                          <a:latin typeface="BIZ UDP明朝 Medium" panose="02020500000000000000" pitchFamily="18" charset="-128"/>
                          <a:ea typeface="BIZ UDP明朝 Medium" panose="02020500000000000000" pitchFamily="18" charset="-128"/>
                        </a:rPr>
                        <a:t>月２４日</a:t>
                      </a:r>
                    </a:p>
                  </a:txBody>
                  <a:tcPr anchor="ctr">
                    <a:solidFill>
                      <a:schemeClr val="tx2">
                        <a:lumMod val="60000"/>
                        <a:lumOff val="40000"/>
                      </a:schemeClr>
                    </a:solidFill>
                  </a:tcP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次世代原子力 </a:t>
                      </a:r>
                      <a:r>
                        <a:rPr kumimoji="1" lang="ja-JP" altLang="en-US" sz="1800" b="1" dirty="0">
                          <a:latin typeface="BIZ UDP明朝 Medium" panose="02020500000000000000" pitchFamily="18" charset="-128"/>
                          <a:ea typeface="BIZ UDP明朝 Medium" panose="02020500000000000000" pitchFamily="18" charset="-128"/>
                        </a:rPr>
                        <a:t>～新型炉の動向と核廃棄物問題～</a:t>
                      </a:r>
                      <a:endParaRPr kumimoji="1" lang="ja-JP" altLang="en-US" sz="1600" b="1" dirty="0">
                        <a:latin typeface="BIZ UDP明朝 Medium" panose="02020500000000000000" pitchFamily="18" charset="-128"/>
                        <a:ea typeface="BIZ UDP明朝 Medium" panose="02020500000000000000" pitchFamily="18" charset="-128"/>
                      </a:endParaRPr>
                    </a:p>
                  </a:txBody>
                  <a:tcPr anchor="ctr">
                    <a:solidFill>
                      <a:schemeClr val="tx2">
                        <a:lumMod val="60000"/>
                        <a:lumOff val="40000"/>
                      </a:schemeClr>
                    </a:solidFill>
                  </a:tcPr>
                </a:tc>
                <a:extLst>
                  <a:ext uri="{0D108BD9-81ED-4DB2-BD59-A6C34878D82A}">
                    <a16:rowId xmlns:a16="http://schemas.microsoft.com/office/drawing/2014/main" val="2262407264"/>
                  </a:ext>
                </a:extLst>
              </a:tr>
              <a:tr h="764736">
                <a:tc gridSpan="3">
                  <a:txBody>
                    <a:bodyPr/>
                    <a:lstStyle/>
                    <a:p>
                      <a:pPr algn="ctr"/>
                      <a:r>
                        <a:rPr kumimoji="1" lang="en-US" altLang="ja-JP" sz="3200" b="1" dirty="0">
                          <a:solidFill>
                            <a:schemeClr val="tx1">
                              <a:lumMod val="95000"/>
                            </a:schemeClr>
                          </a:solidFill>
                          <a:latin typeface="UD デジタル 教科書体 NK-B" panose="02020700000000000000" pitchFamily="18" charset="-128"/>
                          <a:ea typeface="UD デジタル 教科書体 NK-B" panose="02020700000000000000" pitchFamily="18" charset="-128"/>
                        </a:rPr>
                        <a:t>2024</a:t>
                      </a:r>
                      <a:r>
                        <a:rPr kumimoji="1" lang="ja-JP" altLang="en-US" sz="3200" b="1" dirty="0">
                          <a:solidFill>
                            <a:schemeClr val="tx1">
                              <a:lumMod val="95000"/>
                            </a:schemeClr>
                          </a:solidFill>
                          <a:latin typeface="UD デジタル 教科書体 NK-B" panose="02020700000000000000" pitchFamily="18" charset="-128"/>
                          <a:ea typeface="UD デジタル 教科書体 NK-B" panose="02020700000000000000" pitchFamily="18" charset="-128"/>
                        </a:rPr>
                        <a:t>年度</a:t>
                      </a:r>
                    </a:p>
                  </a:txBody>
                  <a:tcPr anchor="b">
                    <a:solidFill>
                      <a:srgbClr val="FFC000"/>
                    </a:solidFill>
                  </a:tcPr>
                </a:tc>
                <a:tc hMerge="1">
                  <a:txBody>
                    <a:bodyPr/>
                    <a:lstStyle/>
                    <a:p>
                      <a:pPr algn="ctr"/>
                      <a:endParaRPr kumimoji="1" lang="ja-JP" altLang="en-US" sz="2000" b="1" dirty="0">
                        <a:latin typeface="BIZ UDP明朝 Medium" panose="02020500000000000000" pitchFamily="18" charset="-128"/>
                        <a:ea typeface="BIZ UDP明朝 Medium" panose="02020500000000000000" pitchFamily="18" charset="-128"/>
                      </a:endParaRPr>
                    </a:p>
                  </a:txBody>
                  <a:tcPr anchor="ctr"/>
                </a:tc>
                <a:tc hMerge="1">
                  <a:txBody>
                    <a:bodyPr/>
                    <a:lstStyle/>
                    <a:p>
                      <a:pPr algn="ctr"/>
                      <a:endParaRPr kumimoji="1" lang="ja-JP" altLang="en-US" sz="2400" b="1" dirty="0">
                        <a:latin typeface="BIZ UDP明朝 Medium" panose="02020500000000000000" pitchFamily="18" charset="-128"/>
                        <a:ea typeface="BIZ UDP明朝 Medium" panose="02020500000000000000" pitchFamily="18" charset="-128"/>
                      </a:endParaRPr>
                    </a:p>
                  </a:txBody>
                  <a:tcPr anchor="ctr"/>
                </a:tc>
                <a:extLst>
                  <a:ext uri="{0D108BD9-81ED-4DB2-BD59-A6C34878D82A}">
                    <a16:rowId xmlns:a16="http://schemas.microsoft.com/office/drawing/2014/main" val="3579287589"/>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第</a:t>
                      </a:r>
                      <a:r>
                        <a:rPr kumimoji="1" lang="en-US" altLang="ja-JP" sz="2000" b="1" dirty="0">
                          <a:latin typeface="BIZ UDP明朝 Medium" panose="02020500000000000000" pitchFamily="18" charset="-128"/>
                          <a:ea typeface="BIZ UDP明朝 Medium" panose="02020500000000000000" pitchFamily="18" charset="-128"/>
                        </a:rPr>
                        <a:t>12</a:t>
                      </a:r>
                      <a:r>
                        <a:rPr kumimoji="1" lang="ja-JP" altLang="en-US" sz="2000" b="1" dirty="0">
                          <a:latin typeface="BIZ UDP明朝 Medium" panose="02020500000000000000" pitchFamily="18" charset="-128"/>
                          <a:ea typeface="BIZ UDP明朝 Medium" panose="02020500000000000000" pitchFamily="18" charset="-128"/>
                        </a:rPr>
                        <a:t>回</a:t>
                      </a:r>
                    </a:p>
                  </a:txBody>
                  <a:tcPr anchor="ctr">
                    <a:solidFill>
                      <a:schemeClr val="accent3">
                        <a:lumMod val="60000"/>
                        <a:lumOff val="40000"/>
                      </a:schemeClr>
                    </a:solidFill>
                  </a:tcP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2023</a:t>
                      </a:r>
                      <a:r>
                        <a:rPr kumimoji="1" lang="ja-JP" altLang="en-US" sz="2000" b="1" dirty="0">
                          <a:latin typeface="BIZ UDP明朝 Medium" panose="02020500000000000000" pitchFamily="18" charset="-128"/>
                          <a:ea typeface="BIZ UDP明朝 Medium" panose="02020500000000000000" pitchFamily="18" charset="-128"/>
                        </a:rPr>
                        <a:t>年</a:t>
                      </a:r>
                      <a:r>
                        <a:rPr kumimoji="1" lang="en-US" altLang="ja-JP" sz="2000" b="1" dirty="0">
                          <a:latin typeface="BIZ UDP明朝 Medium" panose="02020500000000000000" pitchFamily="18" charset="-128"/>
                          <a:ea typeface="BIZ UDP明朝 Medium" panose="02020500000000000000" pitchFamily="18" charset="-128"/>
                        </a:rPr>
                        <a:t>4</a:t>
                      </a:r>
                      <a:r>
                        <a:rPr kumimoji="1" lang="ja-JP" altLang="en-US" sz="2000" b="1" dirty="0">
                          <a:latin typeface="BIZ UDP明朝 Medium" panose="02020500000000000000" pitchFamily="18" charset="-128"/>
                          <a:ea typeface="BIZ UDP明朝 Medium" panose="02020500000000000000" pitchFamily="18" charset="-128"/>
                        </a:rPr>
                        <a:t>月</a:t>
                      </a:r>
                      <a:r>
                        <a:rPr kumimoji="1" lang="en-US" altLang="ja-JP" sz="2000" b="1" dirty="0">
                          <a:latin typeface="BIZ UDP明朝 Medium" panose="02020500000000000000" pitchFamily="18" charset="-128"/>
                          <a:ea typeface="BIZ UDP明朝 Medium" panose="02020500000000000000" pitchFamily="18" charset="-128"/>
                        </a:rPr>
                        <a:t>25</a:t>
                      </a:r>
                      <a:r>
                        <a:rPr kumimoji="1" lang="ja-JP" altLang="en-US" sz="2000" b="1" dirty="0">
                          <a:latin typeface="BIZ UDP明朝 Medium" panose="02020500000000000000" pitchFamily="18" charset="-128"/>
                          <a:ea typeface="BIZ UDP明朝 Medium" panose="02020500000000000000" pitchFamily="18" charset="-128"/>
                        </a:rPr>
                        <a:t>日</a:t>
                      </a:r>
                    </a:p>
                  </a:txBody>
                  <a:tcPr anchor="ctr">
                    <a:solidFill>
                      <a:schemeClr val="accent3">
                        <a:lumMod val="60000"/>
                        <a:lumOff val="40000"/>
                      </a:schemeClr>
                    </a:solidFill>
                  </a:tcPr>
                </a:tc>
                <a:tc>
                  <a:txBody>
                    <a:bodyPr/>
                    <a:lstStyle/>
                    <a:p>
                      <a:pPr algn="ctr"/>
                      <a:r>
                        <a:rPr kumimoji="1" lang="ja-JP" altLang="en-US" sz="2800" b="1" dirty="0">
                          <a:latin typeface="BIZ UDP明朝 Medium" panose="02020500000000000000" pitchFamily="18" charset="-128"/>
                          <a:ea typeface="BIZ UDP明朝 Medium" panose="02020500000000000000" pitchFamily="18" charset="-128"/>
                        </a:rPr>
                        <a:t>「老化」の研究最前線 </a:t>
                      </a:r>
                      <a:r>
                        <a:rPr kumimoji="1" lang="ja-JP" altLang="en-US" sz="1800" b="1" dirty="0">
                          <a:latin typeface="BIZ UDP明朝 Medium" panose="02020500000000000000" pitchFamily="18" charset="-128"/>
                          <a:ea typeface="BIZ UDP明朝 Medium" panose="02020500000000000000" pitchFamily="18" charset="-128"/>
                        </a:rPr>
                        <a:t>～老化細胞、抗老化薬～</a:t>
                      </a:r>
                      <a:endParaRPr kumimoji="1" lang="ja-JP" altLang="en-US" sz="2400" b="1" dirty="0">
                        <a:latin typeface="BIZ UDP明朝 Medium" panose="02020500000000000000" pitchFamily="18" charset="-128"/>
                        <a:ea typeface="BIZ UDP明朝 Medium" panose="02020500000000000000" pitchFamily="18" charset="-128"/>
                      </a:endParaRPr>
                    </a:p>
                  </a:txBody>
                  <a:tcPr anchor="ctr">
                    <a:solidFill>
                      <a:schemeClr val="accent3">
                        <a:lumMod val="60000"/>
                        <a:lumOff val="40000"/>
                      </a:schemeClr>
                    </a:solidFill>
                  </a:tcPr>
                </a:tc>
                <a:extLst>
                  <a:ext uri="{0D108BD9-81ED-4DB2-BD59-A6C34878D82A}">
                    <a16:rowId xmlns:a16="http://schemas.microsoft.com/office/drawing/2014/main" val="1361903158"/>
                  </a:ext>
                </a:extLst>
              </a:tr>
            </a:tbl>
          </a:graphicData>
        </a:graphic>
      </p:graphicFrame>
      <p:pic>
        <p:nvPicPr>
          <p:cNvPr id="7" name="Picture 9" descr="MCj04244660000[1]">
            <a:extLst>
              <a:ext uri="{FF2B5EF4-FFF2-40B4-BE49-F238E27FC236}">
                <a16:creationId xmlns:a16="http://schemas.microsoft.com/office/drawing/2014/main" id="{3A87FEC6-C69C-4537-BDD8-7AD8E1D60D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313" y="570939"/>
            <a:ext cx="1282134" cy="110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12">
            <a:extLst>
              <a:ext uri="{FF2B5EF4-FFF2-40B4-BE49-F238E27FC236}">
                <a16:creationId xmlns:a16="http://schemas.microsoft.com/office/drawing/2014/main" id="{261BB0B8-270F-45F3-8A2D-C0419DCD4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853692">
            <a:off x="3590451" y="1452714"/>
            <a:ext cx="1792287"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線コネクタ 2">
            <a:extLst>
              <a:ext uri="{FF2B5EF4-FFF2-40B4-BE49-F238E27FC236}">
                <a16:creationId xmlns:a16="http://schemas.microsoft.com/office/drawing/2014/main" id="{0A112DBA-6A0E-4532-AC65-EDEDF4F29F6B}"/>
              </a:ext>
            </a:extLst>
          </p:cNvPr>
          <p:cNvCxnSpPr>
            <a:cxnSpLocks/>
          </p:cNvCxnSpPr>
          <p:nvPr/>
        </p:nvCxnSpPr>
        <p:spPr>
          <a:xfrm>
            <a:off x="432" y="4248727"/>
            <a:ext cx="12191568" cy="0"/>
          </a:xfrm>
          <a:prstGeom prst="line">
            <a:avLst/>
          </a:prstGeom>
          <a:ln w="76200">
            <a:solidFill>
              <a:srgbClr val="002060"/>
            </a:solidFill>
            <a:prstDash val="lgDashDotDot"/>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059719"/>
      </p:ext>
    </p:extLst>
  </p:cSld>
  <p:clrMapOvr>
    <a:masterClrMapping/>
  </p:clrMapOvr>
  <p:transition spd="slow" advClick="0" advTm="10000">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accent1">
                    <a:lumMod val="40000"/>
                    <a:lumOff val="60000"/>
                  </a:schemeClr>
                </a:solidFill>
                <a:latin typeface="Meiryo UI" panose="020B0604030504040204" pitchFamily="50" charset="-128"/>
                <a:ea typeface="Meiryo UI" panose="020B0604030504040204" pitchFamily="50" charset="-128"/>
              </a:rPr>
              <a:t>１</a:t>
            </a:r>
          </a:p>
        </p:txBody>
      </p:sp>
      <p:sp>
        <p:nvSpPr>
          <p:cNvPr id="3" name="テキスト ボックス 2"/>
          <p:cNvSpPr txBox="1"/>
          <p:nvPr/>
        </p:nvSpPr>
        <p:spPr>
          <a:xfrm>
            <a:off x="1424988" y="2767280"/>
            <a:ext cx="9378099" cy="1569660"/>
          </a:xfrm>
          <a:prstGeom prst="rect">
            <a:avLst/>
          </a:prstGeom>
          <a:noFill/>
        </p:spPr>
        <p:txBody>
          <a:bodyPr wrap="square" rtlCol="0">
            <a:spAutoFit/>
          </a:bodyPr>
          <a:lstStyle/>
          <a:p>
            <a:pPr algn="ctr"/>
            <a:r>
              <a:rPr kumimoji="1" lang="ja-JP" altLang="en-US" sz="9600" dirty="0">
                <a:solidFill>
                  <a:schemeClr val="accent3">
                    <a:lumMod val="50000"/>
                  </a:schemeClr>
                </a:solidFill>
                <a:latin typeface="Yet R" panose="02030504000101010101" pitchFamily="18" charset="-127"/>
                <a:ea typeface="Yet R" panose="02030504000101010101" pitchFamily="18" charset="-127"/>
              </a:rPr>
              <a:t>人工衛星</a:t>
            </a:r>
            <a:endParaRPr kumimoji="1" lang="en-US" altLang="ja-JP" sz="4000" dirty="0">
              <a:solidFill>
                <a:schemeClr val="accent3">
                  <a:lumMod val="50000"/>
                </a:schemeClr>
              </a:solidFill>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048719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BC65D60-81E4-473F-9C29-F405BECCDDF2}"/>
              </a:ext>
            </a:extLst>
          </p:cNvPr>
          <p:cNvSpPr txBox="1"/>
          <p:nvPr/>
        </p:nvSpPr>
        <p:spPr>
          <a:xfrm>
            <a:off x="0" y="0"/>
            <a:ext cx="12192000" cy="523220"/>
          </a:xfrm>
          <a:prstGeom prst="rect">
            <a:avLst/>
          </a:prstGeom>
          <a:solidFill>
            <a:srgbClr val="052F61"/>
          </a:solidFill>
        </p:spPr>
        <p:txBody>
          <a:bodyPr wrap="square" rtlCol="0">
            <a:spAutoFit/>
          </a:bodyPr>
          <a:lstStyle/>
          <a:p>
            <a:pPr algn="ctr"/>
            <a:r>
              <a:rPr kumimoji="1" lang="ja-JP" altLang="en-US" sz="2800" b="1" dirty="0">
                <a:solidFill>
                  <a:schemeClr val="bg1"/>
                </a:solidFill>
                <a:latin typeface="Meiryo UI" panose="020B0604030504040204" pitchFamily="50" charset="-128"/>
                <a:ea typeface="Meiryo UI" panose="020B0604030504040204" pitchFamily="50" charset="-128"/>
              </a:rPr>
              <a:t>ウクライナ紛争</a:t>
            </a:r>
          </a:p>
        </p:txBody>
      </p:sp>
      <p:pic>
        <p:nvPicPr>
          <p:cNvPr id="1026" name="Picture 2" descr="画像">
            <a:extLst>
              <a:ext uri="{FF2B5EF4-FFF2-40B4-BE49-F238E27FC236}">
                <a16:creationId xmlns:a16="http://schemas.microsoft.com/office/drawing/2014/main" id="{C5DB5E86-822C-4177-B71B-A1B4B65E7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79" y="1523199"/>
            <a:ext cx="5668206" cy="43928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
            <a:extLst>
              <a:ext uri="{FF2B5EF4-FFF2-40B4-BE49-F238E27FC236}">
                <a16:creationId xmlns:a16="http://schemas.microsoft.com/office/drawing/2014/main" id="{25835F98-4FBF-4FEB-855D-2BEA0F015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817" y="1523199"/>
            <a:ext cx="5857147" cy="439286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49542E3-2F60-4F01-8460-20FAC8AECF95}"/>
              </a:ext>
            </a:extLst>
          </p:cNvPr>
          <p:cNvSpPr txBox="1"/>
          <p:nvPr/>
        </p:nvSpPr>
        <p:spPr>
          <a:xfrm>
            <a:off x="414307" y="792377"/>
            <a:ext cx="11363385" cy="523220"/>
          </a:xfrm>
          <a:prstGeom prst="rect">
            <a:avLst/>
          </a:prstGeom>
          <a:noFill/>
        </p:spPr>
        <p:txBody>
          <a:bodyPr wrap="square" rtlCol="0">
            <a:spAutoFit/>
          </a:bodyPr>
          <a:lstStyle/>
          <a:p>
            <a:pPr algn="ctr"/>
            <a:r>
              <a:rPr lang="ja-JP" altLang="en-US" sz="2400" dirty="0">
                <a:latin typeface="BIZ UDPゴシック" panose="020B0400000000000000" pitchFamily="50" charset="-128"/>
                <a:ea typeface="BIZ UDPゴシック" panose="020B0400000000000000" pitchFamily="50" charset="-128"/>
              </a:rPr>
              <a:t>日本でもサービス開始！～値下げして</a:t>
            </a:r>
            <a:r>
              <a:rPr lang="ja-JP" altLang="en-US" sz="2800" dirty="0">
                <a:solidFill>
                  <a:srgbClr val="FF0000"/>
                </a:solidFill>
                <a:latin typeface="BIZ UDPゴシック" panose="020B0400000000000000" pitchFamily="50" charset="-128"/>
                <a:ea typeface="BIZ UDPゴシック" panose="020B0400000000000000" pitchFamily="50" charset="-128"/>
              </a:rPr>
              <a:t>ハード</a:t>
            </a:r>
            <a:r>
              <a:rPr lang="en-US" altLang="ja-JP" sz="2800" dirty="0">
                <a:solidFill>
                  <a:srgbClr val="FF0000"/>
                </a:solidFill>
                <a:latin typeface="BIZ UDPゴシック" panose="020B0400000000000000" pitchFamily="50" charset="-128"/>
                <a:ea typeface="BIZ UDPゴシック" panose="020B0400000000000000" pitchFamily="50" charset="-128"/>
              </a:rPr>
              <a:t>36,500</a:t>
            </a:r>
            <a:r>
              <a:rPr lang="ja-JP" altLang="en-US" sz="2800" dirty="0">
                <a:solidFill>
                  <a:srgbClr val="FF0000"/>
                </a:solidFill>
                <a:latin typeface="BIZ UDPゴシック" panose="020B0400000000000000" pitchFamily="50" charset="-128"/>
                <a:ea typeface="BIZ UDPゴシック" panose="020B0400000000000000" pitchFamily="50" charset="-128"/>
              </a:rPr>
              <a:t>円</a:t>
            </a:r>
            <a:r>
              <a:rPr lang="ja-JP" altLang="en-US" sz="2800" dirty="0">
                <a:latin typeface="BIZ UDPゴシック" panose="020B0400000000000000" pitchFamily="50" charset="-128"/>
                <a:ea typeface="BIZ UDPゴシック" panose="020B0400000000000000" pitchFamily="50" charset="-128"/>
              </a:rPr>
              <a:t>、</a:t>
            </a:r>
            <a:r>
              <a:rPr lang="ja-JP" altLang="en-US" sz="2800" dirty="0">
                <a:solidFill>
                  <a:srgbClr val="FF0000"/>
                </a:solidFill>
                <a:latin typeface="BIZ UDPゴシック" panose="020B0400000000000000" pitchFamily="50" charset="-128"/>
                <a:ea typeface="BIZ UDPゴシック" panose="020B0400000000000000" pitchFamily="50" charset="-128"/>
              </a:rPr>
              <a:t>通信</a:t>
            </a:r>
            <a:r>
              <a:rPr lang="en-US" altLang="ja-JP" sz="2800" dirty="0">
                <a:solidFill>
                  <a:srgbClr val="FF0000"/>
                </a:solidFill>
                <a:latin typeface="BIZ UDPゴシック" panose="020B0400000000000000" pitchFamily="50" charset="-128"/>
                <a:ea typeface="BIZ UDPゴシック" panose="020B0400000000000000" pitchFamily="50" charset="-128"/>
              </a:rPr>
              <a:t>6,600</a:t>
            </a:r>
            <a:r>
              <a:rPr lang="ja-JP" altLang="en-US" sz="2800" dirty="0">
                <a:solidFill>
                  <a:srgbClr val="FF0000"/>
                </a:solidFill>
                <a:latin typeface="BIZ UDPゴシック" panose="020B0400000000000000" pitchFamily="50" charset="-128"/>
                <a:ea typeface="BIZ UDPゴシック" panose="020B0400000000000000" pitchFamily="50" charset="-128"/>
              </a:rPr>
              <a:t>円／月</a:t>
            </a:r>
            <a:endParaRPr kumimoji="1" lang="ja-JP" altLang="en-US" sz="2400"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79715854"/>
      </p:ext>
    </p:extLst>
  </p:cSld>
  <p:clrMapOvr>
    <a:masterClrMapping/>
  </p:clrMapOvr>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704466-96D9-4519-A38B-7436D4BD89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49984</TotalTime>
  <Words>3988</Words>
  <Application>Microsoft Office PowerPoint</Application>
  <PresentationFormat>ワイド画面</PresentationFormat>
  <Paragraphs>557</Paragraphs>
  <Slides>55</Slides>
  <Notes>6</Notes>
  <HiddenSlides>0</HiddenSlides>
  <MMClips>0</MMClips>
  <ScaleCrop>false</ScaleCrop>
  <HeadingPairs>
    <vt:vector size="6" baseType="variant">
      <vt:variant>
        <vt:lpstr>使用されているフォント</vt:lpstr>
      </vt:variant>
      <vt:variant>
        <vt:i4>38</vt:i4>
      </vt:variant>
      <vt:variant>
        <vt:lpstr>テーマ</vt:lpstr>
      </vt:variant>
      <vt:variant>
        <vt:i4>2</vt:i4>
      </vt:variant>
      <vt:variant>
        <vt:lpstr>スライド タイトル</vt:lpstr>
      </vt:variant>
      <vt:variant>
        <vt:i4>55</vt:i4>
      </vt:variant>
    </vt:vector>
  </HeadingPairs>
  <TitlesOfParts>
    <vt:vector size="95" baseType="lpstr">
      <vt:lpstr>BIZ UDPゴシック</vt:lpstr>
      <vt:lpstr>BIZ UDP明朝 Medium</vt:lpstr>
      <vt:lpstr>D-DIN-Bold</vt:lpstr>
      <vt:lpstr>helvetica neue</vt:lpstr>
      <vt:lpstr>HGPｺﾞｼｯｸE</vt:lpstr>
      <vt:lpstr>HGP創英角ｺﾞｼｯｸUB</vt:lpstr>
      <vt:lpstr>HGS創英角ｺﾞｼｯｸUB</vt:lpstr>
      <vt:lpstr>HGS創英角ﾎﾟｯﾌﾟ体</vt:lpstr>
      <vt:lpstr>Malgun Gothic</vt:lpstr>
      <vt:lpstr>Meiryo UI</vt:lpstr>
      <vt:lpstr>ＭＳ Ｐゴシック</vt:lpstr>
      <vt:lpstr>MS UI Gothic</vt:lpstr>
      <vt:lpstr>ＭＳ ゴシック</vt:lpstr>
      <vt:lpstr>UD デジタル 教科書体 N-B</vt:lpstr>
      <vt:lpstr>UD デジタル 教科書体 NK-B</vt:lpstr>
      <vt:lpstr>UD デジタル 教科書体 NK-B</vt:lpstr>
      <vt:lpstr>UD デジタル 教科書体 NK-R</vt:lpstr>
      <vt:lpstr>UD デジタル 教科書体 NK-R</vt:lpstr>
      <vt:lpstr>UD デジタル 教科書体 NP-R</vt:lpstr>
      <vt:lpstr>UD デジタル 教科書体 N-R</vt:lpstr>
      <vt:lpstr>Yet R</vt:lpstr>
      <vt:lpstr>メイリオ</vt:lpstr>
      <vt:lpstr>メイリオ</vt:lpstr>
      <vt:lpstr>游ゴシック</vt:lpstr>
      <vt:lpstr>72 Black</vt:lpstr>
      <vt:lpstr>Amasis MT Pro Black</vt:lpstr>
      <vt:lpstr>Amasis MT Pro Medium</vt:lpstr>
      <vt:lpstr>Arial</vt:lpstr>
      <vt:lpstr>Arial Black</vt:lpstr>
      <vt:lpstr>Calibri</vt:lpstr>
      <vt:lpstr>Calibri Light</vt:lpstr>
      <vt:lpstr>Georgia Pro Black</vt:lpstr>
      <vt:lpstr>Gill Sans Ultra Bold</vt:lpstr>
      <vt:lpstr>Tahoma</vt:lpstr>
      <vt:lpstr>Times New Roman</vt:lpstr>
      <vt:lpstr>Verdana</vt:lpstr>
      <vt:lpstr>Verdana Pro Cond Black</vt:lpstr>
      <vt:lpstr>Wingdings</vt:lpstr>
      <vt:lpstr>1_Office テーマ</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Transparent Earth：人工衛星から地球透視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量子暗号通信</vt:lpstr>
      <vt:lpstr>PowerPoint プレゼンテーション</vt:lpstr>
      <vt:lpstr>10Gbps級の高速光通信技術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180</cp:revision>
  <cp:lastPrinted>2023-01-18T07:12:10Z</cp:lastPrinted>
  <dcterms:created xsi:type="dcterms:W3CDTF">2022-08-09T21:58:50Z</dcterms:created>
  <dcterms:modified xsi:type="dcterms:W3CDTF">2023-01-22T22:09:29Z</dcterms:modified>
</cp:coreProperties>
</file>